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2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6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8809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0132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55366" y="831538"/>
            <a:ext cx="6509140" cy="910949"/>
          </a:xfrm>
          <a:custGeom>
            <a:avLst/>
            <a:gdLst/>
            <a:ahLst/>
            <a:cxnLst/>
            <a:rect l="l" t="t" r="r" b="b"/>
            <a:pathLst>
              <a:path w="9763710" h="1366423">
                <a:moveTo>
                  <a:pt x="0" y="0"/>
                </a:moveTo>
                <a:lnTo>
                  <a:pt x="9763710" y="0"/>
                </a:lnTo>
                <a:lnTo>
                  <a:pt x="9763710" y="1366423"/>
                </a:lnTo>
                <a:lnTo>
                  <a:pt x="0" y="13664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30284" y="1855028"/>
            <a:ext cx="7870929" cy="1023371"/>
          </a:xfrm>
          <a:custGeom>
            <a:avLst/>
            <a:gdLst/>
            <a:ahLst/>
            <a:cxnLst/>
            <a:rect l="l" t="t" r="r" b="b"/>
            <a:pathLst>
              <a:path w="11806394" h="1535057">
                <a:moveTo>
                  <a:pt x="0" y="0"/>
                </a:moveTo>
                <a:lnTo>
                  <a:pt x="11806394" y="0"/>
                </a:lnTo>
                <a:lnTo>
                  <a:pt x="11806394" y="1535057"/>
                </a:lnTo>
                <a:lnTo>
                  <a:pt x="0" y="15350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78092" y="2856905"/>
            <a:ext cx="10155889" cy="4001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vende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café premium y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definir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venta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público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 marL="806049" lvl="1" indent="-403025">
              <a:lnSpc>
                <a:spcPts val="5226"/>
              </a:lnSpc>
              <a:spcBef>
                <a:spcPct val="0"/>
              </a:spcBef>
              <a:buFont typeface="Arial"/>
              <a:buChar char="•"/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total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unidad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= $50,000</a:t>
            </a:r>
          </a:p>
          <a:p>
            <a:pPr marL="806049" lvl="1" indent="-403025">
              <a:lnSpc>
                <a:spcPts val="5226"/>
              </a:lnSpc>
              <a:spcBef>
                <a:spcPct val="0"/>
              </a:spcBef>
              <a:buFont typeface="Arial"/>
              <a:buChar char="•"/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Margen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deseado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= 30%</a:t>
            </a:r>
          </a:p>
          <a:p>
            <a:pPr marL="806049" lvl="1" indent="-403025">
              <a:lnSpc>
                <a:spcPts val="5226"/>
              </a:lnSpc>
              <a:spcBef>
                <a:spcPct val="0"/>
              </a:spcBef>
              <a:buFont typeface="Arial"/>
              <a:buChar char="•"/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IVA = 19%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118762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2800" y="1067124"/>
            <a:ext cx="10266400" cy="1099971"/>
          </a:xfrm>
          <a:custGeom>
            <a:avLst/>
            <a:gdLst/>
            <a:ahLst/>
            <a:cxnLst/>
            <a:rect l="l" t="t" r="r" b="b"/>
            <a:pathLst>
              <a:path w="15399600" h="1649957">
                <a:moveTo>
                  <a:pt x="0" y="0"/>
                </a:moveTo>
                <a:lnTo>
                  <a:pt x="15399600" y="0"/>
                </a:lnTo>
                <a:lnTo>
                  <a:pt x="15399600" y="1649957"/>
                </a:lnTo>
                <a:lnTo>
                  <a:pt x="0" y="16499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62800" y="2270864"/>
            <a:ext cx="9461445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0"/>
              </a:lnSpc>
              <a:spcBef>
                <a:spcPct val="0"/>
              </a:spcBef>
            </a:pPr>
            <a:r>
              <a:rPr lang="en-US" sz="4035">
                <a:latin typeface="Titillium Web"/>
                <a:ea typeface="Titillium Web"/>
                <a:cs typeface="Titillium Web"/>
                <a:sym typeface="Titillium Web"/>
              </a:rPr>
              <a:t>Debes vender en $71.428 para garantizar 30% de ganancia.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62800" y="3940341"/>
            <a:ext cx="5328444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0"/>
              </a:lnSpc>
              <a:spcBef>
                <a:spcPct val="0"/>
              </a:spcBef>
            </a:pPr>
            <a:r>
              <a:rPr lang="en-US" sz="4035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AGREGAR IVA</a:t>
            </a:r>
          </a:p>
          <a:p>
            <a:pPr>
              <a:lnSpc>
                <a:spcPts val="5650"/>
              </a:lnSpc>
              <a:spcBef>
                <a:spcPct val="0"/>
              </a:spcBef>
            </a:pPr>
            <a:r>
              <a:rPr lang="en-US" sz="4035" dirty="0" smtClean="0">
                <a:latin typeface="Titillium Web"/>
                <a:ea typeface="Titillium Web"/>
                <a:cs typeface="Titillium Web"/>
                <a:sym typeface="Titillium Web"/>
              </a:rPr>
              <a:t>71,428.57×1.19=85,00</a:t>
            </a:r>
            <a:endParaRPr lang="en-US" sz="4035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06656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801857" y="2409720"/>
            <a:ext cx="10663311" cy="161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algn="ctr">
              <a:lnSpc>
                <a:spcPct val="173583"/>
              </a:lnSpc>
              <a:buClr>
                <a:srgbClr val="FFFAFA"/>
              </a:buClr>
              <a:buSzPts val="6000"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INTEGRACIÓN Y PROYECTO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194079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Análisis de importación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2547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63630" y="919344"/>
            <a:ext cx="6568976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Análisis</a:t>
            </a:r>
            <a:r>
              <a:rPr lang="en-US" sz="4400" b="1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4400" b="1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Importación</a:t>
            </a:r>
            <a:endParaRPr lang="en-US" sz="4400" b="1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281815" y="1854854"/>
            <a:ext cx="9132607" cy="386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93"/>
              </a:lnSpc>
              <a:spcBef>
                <a:spcPct val="0"/>
              </a:spcBef>
            </a:pPr>
            <a:r>
              <a:rPr lang="en-US" sz="3066">
                <a:latin typeface="Open Sans"/>
                <a:ea typeface="Open Sans"/>
                <a:cs typeface="Open Sans"/>
                <a:sym typeface="Open Sans"/>
              </a:rPr>
              <a:t>Hay un empresario en Cali que encontró un proveedor de ropa en China $3 dólares la unidad. Lo importó emocionado. Cuando sacó las cuentas, cada prenda le costó $22.000 pesos ponerla en su local. ¿Dónde estaba el error? En que solo calculó el precio del catálogo y olvidó los 4 peajes que cobra el comercio internacional.</a:t>
            </a:r>
          </a:p>
        </p:txBody>
      </p:sp>
    </p:spTree>
    <p:extLst>
      <p:ext uri="{BB962C8B-B14F-4D97-AF65-F5344CB8AC3E}">
        <p14:creationId xmlns:p14="http://schemas.microsoft.com/office/powerpoint/2010/main" val="2879786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48508" y="615527"/>
            <a:ext cx="9780563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El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costo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importación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tiene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4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capas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: FOB, CIF,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arancel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gastos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nacionalización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El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precio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FOB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lo que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paga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la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fábrica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CIF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FOB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más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flete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El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arancel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impuesto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que cobra el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gobierno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Y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los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400" b="1" dirty="0" err="1">
                <a:latin typeface="Open Sans Bold"/>
                <a:ea typeface="Open Sans Bold"/>
                <a:cs typeface="Open Sans Bold"/>
                <a:sym typeface="Open Sans Bold"/>
              </a:rPr>
              <a:t>gastos</a:t>
            </a:r>
            <a:r>
              <a:rPr lang="en-US" sz="2400" b="1" dirty="0">
                <a:latin typeface="Open Sans Bold"/>
                <a:ea typeface="Open Sans Bold"/>
                <a:cs typeface="Open Sans Bold"/>
                <a:sym typeface="Open Sans Bold"/>
              </a:rPr>
              <a:t> locales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son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los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que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paga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moverlo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aduana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400" dirty="0" err="1"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 bodega.</a:t>
            </a:r>
          </a:p>
          <a:p>
            <a:pPr>
              <a:lnSpc>
                <a:spcPts val="4853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FF3131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 TRM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: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precio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del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dólar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ese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día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. Y ese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riesgo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cambiario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: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si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dólar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sube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su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costo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sube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aunque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el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proveedor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no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cambie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Open Sans"/>
                <a:ea typeface="Open Sans"/>
                <a:cs typeface="Open Sans"/>
                <a:sym typeface="Open Sans"/>
              </a:rPr>
              <a:t>ni</a:t>
            </a:r>
            <a:r>
              <a:rPr lang="en-US" sz="2800" dirty="0">
                <a:latin typeface="Open Sans"/>
                <a:ea typeface="Open Sans"/>
                <a:cs typeface="Open Sans"/>
                <a:sym typeface="Open Sans"/>
              </a:rPr>
              <a:t> un centavo."</a:t>
            </a:r>
          </a:p>
        </p:txBody>
      </p:sp>
    </p:spTree>
    <p:extLst>
      <p:ext uri="{BB962C8B-B14F-4D97-AF65-F5344CB8AC3E}">
        <p14:creationId xmlns:p14="http://schemas.microsoft.com/office/powerpoint/2010/main" val="1878765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82406" y="2382839"/>
            <a:ext cx="10227212" cy="161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INTEGRACIÓN Y PROYECTO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266713" y="4217043"/>
            <a:ext cx="6116437" cy="443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la aritmética a la estrategia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753530" y="-64916"/>
            <a:ext cx="6922916" cy="6922916"/>
          </a:xfrm>
          <a:custGeom>
            <a:avLst/>
            <a:gdLst/>
            <a:ahLst/>
            <a:cxnLst/>
            <a:rect l="l" t="t" r="r" b="b"/>
            <a:pathLst>
              <a:path w="10384374" h="10384374">
                <a:moveTo>
                  <a:pt x="0" y="0"/>
                </a:moveTo>
                <a:lnTo>
                  <a:pt x="10384374" y="0"/>
                </a:lnTo>
                <a:lnTo>
                  <a:pt x="10384374" y="10384374"/>
                </a:lnTo>
                <a:lnTo>
                  <a:pt x="0" y="103843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804001" y="820227"/>
            <a:ext cx="7148848" cy="5152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13"/>
              </a:lnSpc>
              <a:spcBef>
                <a:spcPct val="0"/>
              </a:spcBef>
            </a:pPr>
            <a:r>
              <a:rPr lang="en-US" sz="4800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Integración</a:t>
            </a:r>
            <a:r>
              <a:rPr lang="en-US" sz="4800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matemática</a:t>
            </a:r>
            <a:r>
              <a:rPr lang="en-US" sz="4800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=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usar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aritmética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álgebra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funciones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finanzas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800" dirty="0" err="1">
                <a:latin typeface="Titillium Web"/>
                <a:ea typeface="Titillium Web"/>
                <a:cs typeface="Titillium Web"/>
                <a:sym typeface="Titillium Web"/>
              </a:rPr>
              <a:t>estadística</a:t>
            </a:r>
            <a:r>
              <a:rPr lang="en-US" sz="4800" dirty="0">
                <a:latin typeface="Titillium Web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4800" b="1" dirty="0" err="1">
                <a:solidFill>
                  <a:srgbClr val="FF3131"/>
                </a:solidFill>
                <a:latin typeface="Titillium Web"/>
                <a:ea typeface="Titillium Web"/>
                <a:cs typeface="Titillium Web"/>
                <a:sym typeface="Titillium Web"/>
              </a:rPr>
              <a:t>decidir</a:t>
            </a:r>
            <a:endParaRPr lang="en-US" sz="4800" b="1" dirty="0">
              <a:solidFill>
                <a:srgbClr val="FF313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2835306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95490" y="546913"/>
            <a:ext cx="10312236" cy="5950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92411" lvl="1" indent="-446206" algn="just">
              <a:lnSpc>
                <a:spcPts val="5786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La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aritmética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  <a:p>
            <a:pPr marL="892411" lvl="1" indent="-446206" algn="just">
              <a:lnSpc>
                <a:spcPts val="5786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álgebra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ayuda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despejar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lo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desconocido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  <a:p>
            <a:pPr marL="892411" lvl="1" indent="-446206" algn="just">
              <a:lnSpc>
                <a:spcPts val="5786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Las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funciones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son el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mapa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ruta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  <a:p>
            <a:pPr marL="892411" lvl="1" indent="-446206" algn="just">
              <a:lnSpc>
                <a:spcPts val="5786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Las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matemáticas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financieras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cuánto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vale hoy vs.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mañana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  <a:p>
            <a:pPr marL="892411" lvl="1" indent="-446206" algn="just">
              <a:lnSpc>
                <a:spcPts val="5786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Y la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estadística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el radar que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muestra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lo que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viene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2786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0252" y="1073051"/>
            <a:ext cx="10116224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627" lvl="1" indent="-431814" algn="ctr">
              <a:lnSpc>
                <a:spcPts val="5600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¿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Cuánto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cuesta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hacer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esto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? </a:t>
            </a:r>
          </a:p>
          <a:p>
            <a:pPr algn="ctr"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      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Aritmética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Álgebra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marL="863627" lvl="1" indent="-431814" algn="ctr">
              <a:lnSpc>
                <a:spcPts val="5600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¿A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cuánto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lo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vendo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ganar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? </a:t>
            </a:r>
          </a:p>
          <a:p>
            <a:pPr algn="ctr"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      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Funciones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+ Punto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Equilibrio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marL="863627" lvl="1" indent="-431814" algn="ctr">
              <a:lnSpc>
                <a:spcPts val="5600"/>
              </a:lnSpc>
              <a:buFont typeface="Arial"/>
              <a:buChar char="•"/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¿Vale la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pena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inversión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  <a:p>
            <a:pPr algn="ctr">
              <a:lnSpc>
                <a:spcPts val="5600"/>
              </a:lnSpc>
            </a:pP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       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Finanzas</a:t>
            </a:r>
            <a:r>
              <a:rPr lang="en-US" sz="4000" dirty="0">
                <a:latin typeface="Titillium Web"/>
                <a:ea typeface="Titillium Web"/>
                <a:cs typeface="Titillium Web"/>
                <a:sym typeface="Titillium Web"/>
              </a:rPr>
              <a:t> + </a:t>
            </a:r>
            <a:r>
              <a:rPr lang="en-US" sz="4000" dirty="0" err="1">
                <a:latin typeface="Titillium Web"/>
                <a:ea typeface="Titillium Web"/>
                <a:cs typeface="Titillium Web"/>
                <a:sym typeface="Titillium Web"/>
              </a:rPr>
              <a:t>Estadística</a:t>
            </a:r>
            <a:endParaRPr lang="en-US" sz="40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96910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49641" y="896938"/>
            <a:ext cx="1072537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vende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500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unidades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 $80.000,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fijos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$15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millones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variable $50.000.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Calcula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utilidad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y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punto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equilibrio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 Las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respuestas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quiz.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587262" y="2899963"/>
            <a:ext cx="5860298" cy="2690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384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(P) = $80,000</a:t>
            </a:r>
          </a:p>
          <a:p>
            <a:pPr>
              <a:lnSpc>
                <a:spcPts val="5384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(Q) = 500</a:t>
            </a:r>
          </a:p>
          <a:p>
            <a:pPr>
              <a:lnSpc>
                <a:spcPts val="5384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variable (CV) = $50.000</a:t>
            </a:r>
          </a:p>
          <a:p>
            <a:pPr>
              <a:lnSpc>
                <a:spcPts val="5384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fijos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(CF) = $15.000.000</a:t>
            </a:r>
          </a:p>
        </p:txBody>
      </p:sp>
    </p:spTree>
    <p:extLst>
      <p:ext uri="{BB962C8B-B14F-4D97-AF65-F5344CB8AC3E}">
        <p14:creationId xmlns:p14="http://schemas.microsoft.com/office/powerpoint/2010/main" val="1398808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2742" y="558839"/>
            <a:ext cx="9348688" cy="6065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1. INGRESOS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dirty="0" err="1">
                <a:latin typeface="Titillium Web"/>
                <a:ea typeface="Titillium Web"/>
                <a:cs typeface="Titillium Web"/>
                <a:sym typeface="Titillium Web"/>
              </a:rPr>
              <a:t>Ingresos</a:t>
            </a:r>
            <a:r>
              <a:rPr lang="en-US" sz="3066" dirty="0">
                <a:latin typeface="Titillium Web"/>
                <a:ea typeface="Titillium Web"/>
                <a:cs typeface="Titillium Web"/>
                <a:sym typeface="Titillium Web"/>
              </a:rPr>
              <a:t>=80.000×500=40.000.000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2. COSTO VARIABLE TOTAL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dirty="0">
                <a:latin typeface="Titillium Web"/>
                <a:ea typeface="Titillium Web"/>
                <a:cs typeface="Titillium Web"/>
                <a:sym typeface="Titillium Web"/>
              </a:rPr>
              <a:t>50.000×500=25.000.000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3. COSTO TOTAL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dirty="0">
                <a:latin typeface="Titillium Web"/>
                <a:ea typeface="Titillium Web"/>
                <a:cs typeface="Titillium Web"/>
                <a:sym typeface="Titillium Web"/>
              </a:rPr>
              <a:t>25.000.000+15.000.000=40.000.000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UTILIDAD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r>
              <a:rPr lang="en-US" sz="3066" dirty="0">
                <a:latin typeface="Titillium Web"/>
                <a:ea typeface="Titillium Web"/>
                <a:cs typeface="Titillium Web"/>
                <a:sym typeface="Titillium Web"/>
              </a:rPr>
              <a:t>40.000.000−</a:t>
            </a:r>
            <a:r>
              <a:rPr lang="en-US" sz="3066" dirty="0" smtClean="0">
                <a:latin typeface="Titillium Web"/>
                <a:ea typeface="Titillium Web"/>
                <a:cs typeface="Titillium Web"/>
                <a:sym typeface="Titillium Web"/>
              </a:rPr>
              <a:t>40.000.000=0</a:t>
            </a:r>
            <a:endParaRPr lang="en-US" sz="3066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algn="ctr">
              <a:lnSpc>
                <a:spcPts val="4293"/>
              </a:lnSpc>
              <a:spcBef>
                <a:spcPct val="0"/>
              </a:spcBef>
            </a:pP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La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no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gana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ni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pierde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está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punto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400" b="1" dirty="0" err="1">
                <a:latin typeface="Titillium Web"/>
                <a:ea typeface="Titillium Web"/>
                <a:cs typeface="Titillium Web"/>
                <a:sym typeface="Titillium Web"/>
              </a:rPr>
              <a:t>equilibrio</a:t>
            </a:r>
            <a:r>
              <a:rPr lang="en-US" sz="2400" b="1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685948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56603" y="2409720"/>
            <a:ext cx="10410091" cy="161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algn="ctr">
              <a:lnSpc>
                <a:spcPct val="173583"/>
              </a:lnSpc>
              <a:buClr>
                <a:srgbClr val="FFFAFA"/>
              </a:buClr>
              <a:buSzPts val="6000"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INTEGRACIÓN Y PROYECTO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194079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Fijación de precios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56433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07330" y="883131"/>
            <a:ext cx="6199683" cy="8538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  <a:spcBef>
                <a:spcPct val="0"/>
              </a:spcBef>
            </a:pPr>
            <a:r>
              <a:rPr lang="en-US" sz="5200" b="1" dirty="0" err="1">
                <a:solidFill>
                  <a:srgbClr val="00206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Fijación</a:t>
            </a:r>
            <a:r>
              <a:rPr lang="en-US" sz="5200" b="1" dirty="0">
                <a:solidFill>
                  <a:srgbClr val="00206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5200" b="1" dirty="0" err="1">
                <a:solidFill>
                  <a:srgbClr val="00206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Precios</a:t>
            </a:r>
            <a:endParaRPr lang="en-US" sz="5200" b="1" dirty="0">
              <a:solidFill>
                <a:srgbClr val="002060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5800" y="1972946"/>
            <a:ext cx="10642744" cy="359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>
                <a:latin typeface="Titillium Web"/>
                <a:ea typeface="Titillium Web"/>
                <a:cs typeface="Titillium Web"/>
                <a:sym typeface="Titillium Web"/>
              </a:rPr>
              <a:t>¿Sabías que hay empresas que venden más y ganan menos? Suenan exitosas, sus ventas crecen, pero al final del mes las ganancias no cubren los costos. El culpable casi siempre es el mismo:</a:t>
            </a:r>
            <a:r>
              <a:rPr lang="en-US" sz="4000">
                <a:solidFill>
                  <a:srgbClr val="FF3131"/>
                </a:solidFill>
                <a:latin typeface="Titillium Web"/>
                <a:ea typeface="Titillium Web"/>
                <a:cs typeface="Titillium Web"/>
                <a:sym typeface="Titillium Web"/>
              </a:rPr>
              <a:t> fijaron el precio mal. </a:t>
            </a:r>
          </a:p>
        </p:txBody>
      </p:sp>
    </p:spTree>
    <p:extLst>
      <p:ext uri="{BB962C8B-B14F-4D97-AF65-F5344CB8AC3E}">
        <p14:creationId xmlns:p14="http://schemas.microsoft.com/office/powerpoint/2010/main" val="31000627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Microsoft Office PowerPoint</Application>
  <PresentationFormat>Panorámica</PresentationFormat>
  <Paragraphs>49</Paragraphs>
  <Slides>15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Titillium Web</vt:lpstr>
      <vt:lpstr>Calibri</vt:lpstr>
      <vt:lpstr>Open Sans</vt:lpstr>
      <vt:lpstr>Open Sans Bold</vt:lpstr>
      <vt:lpstr>Century Gothic</vt:lpstr>
      <vt:lpstr>Arial</vt:lpstr>
      <vt:lpstr>Titillium Web Bold</vt:lpstr>
      <vt:lpstr>Tema de Office</vt:lpstr>
      <vt:lpstr>Presentación de PowerPoint</vt:lpstr>
      <vt:lpstr>INTEGRACIÓN Y PROYECTO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INTEGRACIÓN Y PROYECTO</vt:lpstr>
      <vt:lpstr>Presentación de PowerPoint</vt:lpstr>
      <vt:lpstr>Presentación de PowerPoint</vt:lpstr>
      <vt:lpstr>Presentación de PowerPoint</vt:lpstr>
      <vt:lpstr>INTEGRACIÓN Y PROYECTO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2</cp:revision>
  <dcterms:created xsi:type="dcterms:W3CDTF">2025-12-08T23:42:15Z</dcterms:created>
  <dcterms:modified xsi:type="dcterms:W3CDTF">2026-05-08T19:33:02Z</dcterms:modified>
</cp:coreProperties>
</file>