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40"/>
  </p:notesMasterIdLst>
  <p:sldIdLst>
    <p:sldId id="256" r:id="rId2"/>
    <p:sldId id="257" r:id="rId3"/>
    <p:sldId id="259" r:id="rId4"/>
    <p:sldId id="294" r:id="rId5"/>
    <p:sldId id="265" r:id="rId6"/>
    <p:sldId id="266" r:id="rId7"/>
    <p:sldId id="268" r:id="rId8"/>
    <p:sldId id="269" r:id="rId9"/>
    <p:sldId id="272" r:id="rId10"/>
    <p:sldId id="295" r:id="rId11"/>
    <p:sldId id="278" r:id="rId12"/>
    <p:sldId id="296" r:id="rId13"/>
    <p:sldId id="261" r:id="rId14"/>
    <p:sldId id="297" r:id="rId15"/>
    <p:sldId id="283" r:id="rId16"/>
    <p:sldId id="298" r:id="rId17"/>
    <p:sldId id="284" r:id="rId18"/>
    <p:sldId id="285" r:id="rId19"/>
    <p:sldId id="287" r:id="rId20"/>
    <p:sldId id="286" r:id="rId21"/>
    <p:sldId id="277" r:id="rId22"/>
    <p:sldId id="273" r:id="rId23"/>
    <p:sldId id="300" r:id="rId24"/>
    <p:sldId id="260" r:id="rId25"/>
    <p:sldId id="301" r:id="rId26"/>
    <p:sldId id="302" r:id="rId27"/>
    <p:sldId id="303" r:id="rId28"/>
    <p:sldId id="304" r:id="rId29"/>
    <p:sldId id="305" r:id="rId30"/>
    <p:sldId id="306" r:id="rId31"/>
    <p:sldId id="307" r:id="rId32"/>
    <p:sldId id="276" r:id="rId33"/>
    <p:sldId id="282" r:id="rId34"/>
    <p:sldId id="289" r:id="rId35"/>
    <p:sldId id="290" r:id="rId36"/>
    <p:sldId id="291" r:id="rId37"/>
    <p:sldId id="292" r:id="rId38"/>
    <p:sldId id="262" r:id="rId39"/>
  </p:sldIdLst>
  <p:sldSz cx="12192000" cy="6858000"/>
  <p:notesSz cx="6858000" cy="9144000"/>
  <p:embeddedFontLst>
    <p:embeddedFont>
      <p:font typeface="Calibri" panose="020F0502020204030204" pitchFamily="34" charset="0"/>
      <p:regular r:id="rId41"/>
      <p:bold r:id="rId42"/>
      <p:italic r:id="rId43"/>
      <p:boldItalic r:id="rId44"/>
    </p:embeddedFont>
    <p:embeddedFont>
      <p:font typeface="Open Sans" panose="020B0604020202020204" charset="0"/>
      <p:regular r:id="rId45"/>
    </p:embeddedFont>
    <p:embeddedFont>
      <p:font typeface="Open Sans Bold" panose="020B0604020202020204" charset="0"/>
      <p:regular r:id="rId46"/>
    </p:embeddedFont>
    <p:embeddedFont>
      <p:font typeface="Century Gothic" panose="020B0502020202020204" pitchFamily="34" charset="0"/>
      <p:regular r:id="rId47"/>
      <p:bold r:id="rId48"/>
      <p:italic r:id="rId49"/>
      <p:boldItalic r:id="rId50"/>
    </p:embeddedFont>
    <p:embeddedFont>
      <p:font typeface="Titillium Web" panose="020B0604020202020204" charset="0"/>
      <p:regular r:id="rId51"/>
    </p:embeddedFont>
    <p:embeddedFont>
      <p:font typeface="Titillium Web Bold" panose="020B0604020202020204" charset="0"/>
      <p:regular r:id="rId52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53" roundtripDataSignature="AMtx7mjTfZhNsHDid0ZoC0E2GB9ICUsdg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792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2.fntdata"/><Relationship Id="rId47" Type="http://schemas.openxmlformats.org/officeDocument/2006/relationships/font" Target="fonts/font7.fntdata"/><Relationship Id="rId50" Type="http://schemas.openxmlformats.org/officeDocument/2006/relationships/font" Target="fonts/font10.fntdata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45" Type="http://schemas.openxmlformats.org/officeDocument/2006/relationships/font" Target="fonts/font5.fntdata"/><Relationship Id="rId53" Type="http://customschemas.google.com/relationships/presentationmetadata" Target="metadata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3.fntdata"/><Relationship Id="rId48" Type="http://schemas.openxmlformats.org/officeDocument/2006/relationships/font" Target="fonts/font8.fntdata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font" Target="fonts/font11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font" Target="fonts/font6.fntdata"/><Relationship Id="rId20" Type="http://schemas.openxmlformats.org/officeDocument/2006/relationships/slide" Target="slides/slide19.xml"/><Relationship Id="rId41" Type="http://schemas.openxmlformats.org/officeDocument/2006/relationships/font" Target="fonts/font1.fntdata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9.fntdata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font" Target="fonts/font4.fntdata"/><Relationship Id="rId52" Type="http://schemas.openxmlformats.org/officeDocument/2006/relationships/font" Target="fonts/font12.fntdata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Asus\Desktop\CAP%20T&#218;QUERRES\Libro1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Asus\Desktop\CAP%20T&#218;QUERRES\Libro1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Asus\Desktop\CAP%20T&#218;QUERRES\Libro1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Asus\Desktop\CAP%20T&#218;QUERRES\Libro1.xlsx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Asus\Desktop\CAP%20T&#218;QUERRES\Libro1.xlsx" TargetMode="External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oleObject" Target="Libro1" TargetMode="External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oleObject" Target="Libro1" TargetMode="External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Asus\Desktop\CAP%20T&#218;QUERRES\Libro1.xlsx" TargetMode="External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oleObject" Target="file:///D:\ECONOMETRIA\base3.xlsx" TargetMode="External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'Gráifo de barrras'!$B$1</c:f>
              <c:strCache>
                <c:ptCount val="1"/>
                <c:pt idx="0">
                  <c:v>Ventas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cat>
            <c:strRef>
              <c:f>'Gráifo de barrras'!$A$2:$A$5</c:f>
              <c:strCache>
                <c:ptCount val="4"/>
                <c:pt idx="0">
                  <c:v>Enero</c:v>
                </c:pt>
                <c:pt idx="1">
                  <c:v>Febrero</c:v>
                </c:pt>
                <c:pt idx="2">
                  <c:v>Marzo</c:v>
                </c:pt>
                <c:pt idx="3">
                  <c:v>Abril</c:v>
                </c:pt>
              </c:strCache>
            </c:strRef>
          </c:cat>
          <c:val>
            <c:numRef>
              <c:f>'Gráifo de barrras'!$B$2:$B$5</c:f>
              <c:numCache>
                <c:formatCode>"$"#,##0_);[Red]\("$"#,##0\)</c:formatCode>
                <c:ptCount val="4"/>
                <c:pt idx="0">
                  <c:v>300000</c:v>
                </c:pt>
                <c:pt idx="1">
                  <c:v>350000</c:v>
                </c:pt>
                <c:pt idx="2">
                  <c:v>400000</c:v>
                </c:pt>
                <c:pt idx="3">
                  <c:v>300000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E1C-412E-9F70-EBEAB0EB18E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33386016"/>
        <c:axId val="355675200"/>
      </c:barChart>
      <c:catAx>
        <c:axId val="2333860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55675200"/>
        <c:crosses val="autoZero"/>
        <c:auto val="1"/>
        <c:lblAlgn val="ctr"/>
        <c:lblOffset val="100"/>
        <c:noMultiLvlLbl val="0"/>
      </c:catAx>
      <c:valAx>
        <c:axId val="35567520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&quot;$&quot;#,##0_);[Red]\(&quot;$&quot;#,##0\)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3338601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'Gráifo de barrras'!$B$1</c:f>
              <c:strCache>
                <c:ptCount val="1"/>
                <c:pt idx="0">
                  <c:v>Ventas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cat>
            <c:strRef>
              <c:f>'Gráifo de barrras'!$A$2:$A$9</c:f>
              <c:strCache>
                <c:ptCount val="8"/>
                <c:pt idx="0">
                  <c:v>Enero</c:v>
                </c:pt>
                <c:pt idx="1">
                  <c:v>Febrero</c:v>
                </c:pt>
                <c:pt idx="2">
                  <c:v>Marzo</c:v>
                </c:pt>
                <c:pt idx="3">
                  <c:v>Abril</c:v>
                </c:pt>
                <c:pt idx="4">
                  <c:v>Mayo</c:v>
                </c:pt>
                <c:pt idx="5">
                  <c:v>Junio</c:v>
                </c:pt>
                <c:pt idx="6">
                  <c:v>Julio</c:v>
                </c:pt>
                <c:pt idx="7">
                  <c:v>Agosto</c:v>
                </c:pt>
              </c:strCache>
            </c:strRef>
          </c:cat>
          <c:val>
            <c:numRef>
              <c:f>'Gráifo de barrras'!$B$2:$B$9</c:f>
              <c:numCache>
                <c:formatCode>"$"#,##0_);[Red]\("$"#,##0\)</c:formatCode>
                <c:ptCount val="8"/>
                <c:pt idx="0">
                  <c:v>300000</c:v>
                </c:pt>
                <c:pt idx="1">
                  <c:v>350000</c:v>
                </c:pt>
                <c:pt idx="2">
                  <c:v>400000</c:v>
                </c:pt>
                <c:pt idx="3">
                  <c:v>300000</c:v>
                </c:pt>
                <c:pt idx="4">
                  <c:v>300000</c:v>
                </c:pt>
                <c:pt idx="5">
                  <c:v>500000</c:v>
                </c:pt>
                <c:pt idx="6">
                  <c:v>400000</c:v>
                </c:pt>
                <c:pt idx="7">
                  <c:v>450000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996-40F9-9044-B78B14EECF5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847752768"/>
        <c:axId val="355687680"/>
      </c:barChart>
      <c:catAx>
        <c:axId val="84775276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55687680"/>
        <c:crosses val="autoZero"/>
        <c:auto val="1"/>
        <c:lblAlgn val="ctr"/>
        <c:lblOffset val="100"/>
        <c:noMultiLvlLbl val="0"/>
      </c:catAx>
      <c:valAx>
        <c:axId val="355687680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&quot;$&quot;#,##0_);[Red]\(&quot;$&quot;#,##0\)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4775276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CO"/>
              <a:t>Peso Kg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v>Histograma</c:v>
          </c:tx>
          <c:spPr>
            <a:solidFill>
              <a:schemeClr val="accent1">
                <a:lumMod val="75000"/>
              </a:schemeClr>
            </a:solidFill>
            <a:ln w="28575">
              <a:solidFill>
                <a:schemeClr val="accent4">
                  <a:lumMod val="75000"/>
                </a:schemeClr>
              </a:solidFill>
            </a:ln>
            <a:effectLst/>
          </c:spPr>
          <c:invertIfNegative val="0"/>
          <c:cat>
            <c:numRef>
              <c:f>'G-Histograma'!$B$3:$B$7</c:f>
              <c:numCache>
                <c:formatCode>General</c:formatCode>
                <c:ptCount val="5"/>
                <c:pt idx="0">
                  <c:v>105</c:v>
                </c:pt>
                <c:pt idx="1">
                  <c:v>115</c:v>
                </c:pt>
                <c:pt idx="2">
                  <c:v>125</c:v>
                </c:pt>
                <c:pt idx="3">
                  <c:v>135</c:v>
                </c:pt>
                <c:pt idx="4">
                  <c:v>145</c:v>
                </c:pt>
              </c:numCache>
            </c:numRef>
          </c:cat>
          <c:val>
            <c:numRef>
              <c:f>'G-Histograma'!$C$3:$C$7</c:f>
              <c:numCache>
                <c:formatCode>General</c:formatCode>
                <c:ptCount val="5"/>
                <c:pt idx="0">
                  <c:v>8</c:v>
                </c:pt>
                <c:pt idx="1">
                  <c:v>12</c:v>
                </c:pt>
                <c:pt idx="2">
                  <c:v>20</c:v>
                </c:pt>
                <c:pt idx="3">
                  <c:v>40</c:v>
                </c:pt>
                <c:pt idx="4">
                  <c:v>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36E-49F1-8D5B-7F3D5D769FC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overlap val="-27"/>
        <c:axId val="853678256"/>
        <c:axId val="355630688"/>
      </c:barChart>
      <c:catAx>
        <c:axId val="8536782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55630688"/>
        <c:crosses val="autoZero"/>
        <c:auto val="1"/>
        <c:lblAlgn val="ctr"/>
        <c:lblOffset val="100"/>
        <c:noMultiLvlLbl val="0"/>
      </c:catAx>
      <c:valAx>
        <c:axId val="35563068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CO"/>
                  <a:t>Frecuencia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5367825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CO"/>
              <a:t>Peso Kg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v>Histograma</c:v>
          </c:tx>
          <c:spPr>
            <a:solidFill>
              <a:schemeClr val="accent1">
                <a:lumMod val="75000"/>
              </a:schemeClr>
            </a:solidFill>
            <a:ln w="28575">
              <a:solidFill>
                <a:schemeClr val="accent4">
                  <a:lumMod val="75000"/>
                </a:schemeClr>
              </a:solidFill>
            </a:ln>
            <a:effectLst/>
          </c:spPr>
          <c:invertIfNegative val="0"/>
          <c:cat>
            <c:numRef>
              <c:f>'G-Histograma'!$B$3:$B$7</c:f>
              <c:numCache>
                <c:formatCode>General</c:formatCode>
                <c:ptCount val="5"/>
                <c:pt idx="0">
                  <c:v>105</c:v>
                </c:pt>
                <c:pt idx="1">
                  <c:v>115</c:v>
                </c:pt>
                <c:pt idx="2">
                  <c:v>125</c:v>
                </c:pt>
                <c:pt idx="3">
                  <c:v>135</c:v>
                </c:pt>
                <c:pt idx="4">
                  <c:v>145</c:v>
                </c:pt>
              </c:numCache>
            </c:numRef>
          </c:cat>
          <c:val>
            <c:numRef>
              <c:f>'G-Histograma'!$C$3:$C$7</c:f>
              <c:numCache>
                <c:formatCode>General</c:formatCode>
                <c:ptCount val="5"/>
                <c:pt idx="0">
                  <c:v>8</c:v>
                </c:pt>
                <c:pt idx="1">
                  <c:v>12</c:v>
                </c:pt>
                <c:pt idx="2">
                  <c:v>20</c:v>
                </c:pt>
                <c:pt idx="3">
                  <c:v>40</c:v>
                </c:pt>
                <c:pt idx="4">
                  <c:v>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F92-428A-812B-5CB6E1B7350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overlap val="-27"/>
        <c:axId val="853678256"/>
        <c:axId val="355630688"/>
      </c:barChart>
      <c:lineChart>
        <c:grouping val="standard"/>
        <c:varyColors val="0"/>
        <c:ser>
          <c:idx val="1"/>
          <c:order val="1"/>
          <c:tx>
            <c:v>Polígono</c:v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numRef>
              <c:f>'G-Histograma'!$B$3:$B$7</c:f>
              <c:numCache>
                <c:formatCode>General</c:formatCode>
                <c:ptCount val="5"/>
                <c:pt idx="0">
                  <c:v>105</c:v>
                </c:pt>
                <c:pt idx="1">
                  <c:v>115</c:v>
                </c:pt>
                <c:pt idx="2">
                  <c:v>125</c:v>
                </c:pt>
                <c:pt idx="3">
                  <c:v>135</c:v>
                </c:pt>
                <c:pt idx="4">
                  <c:v>145</c:v>
                </c:pt>
              </c:numCache>
            </c:numRef>
          </c:cat>
          <c:val>
            <c:numRef>
              <c:f>'G-Histograma'!$C$3:$C$7</c:f>
              <c:numCache>
                <c:formatCode>General</c:formatCode>
                <c:ptCount val="5"/>
                <c:pt idx="0">
                  <c:v>8</c:v>
                </c:pt>
                <c:pt idx="1">
                  <c:v>12</c:v>
                </c:pt>
                <c:pt idx="2">
                  <c:v>20</c:v>
                </c:pt>
                <c:pt idx="3">
                  <c:v>40</c:v>
                </c:pt>
                <c:pt idx="4">
                  <c:v>10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8F92-428A-812B-5CB6E1B7350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853678256"/>
        <c:axId val="355630688"/>
      </c:lineChart>
      <c:catAx>
        <c:axId val="8536782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55630688"/>
        <c:crosses val="autoZero"/>
        <c:auto val="1"/>
        <c:lblAlgn val="ctr"/>
        <c:lblOffset val="100"/>
        <c:noMultiLvlLbl val="0"/>
      </c:catAx>
      <c:valAx>
        <c:axId val="35563068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CO"/>
                  <a:t>Frecuencia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5367825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CO"/>
              <a:t>Peso Kg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lineChart>
        <c:grouping val="standard"/>
        <c:varyColors val="0"/>
        <c:ser>
          <c:idx val="1"/>
          <c:order val="0"/>
          <c:tx>
            <c:v>Polígono</c:v>
          </c:tx>
          <c:spPr>
            <a:ln w="28575" cap="rnd">
              <a:solidFill>
                <a:schemeClr val="accent4">
                  <a:lumMod val="75000"/>
                </a:schemeClr>
              </a:solidFill>
              <a:round/>
            </a:ln>
            <a:effectLst/>
          </c:spPr>
          <c:marker>
            <c:symbol val="none"/>
          </c:marker>
          <c:cat>
            <c:numRef>
              <c:f>'G-Histograma'!$B$3:$B$7</c:f>
              <c:numCache>
                <c:formatCode>General</c:formatCode>
                <c:ptCount val="5"/>
                <c:pt idx="0">
                  <c:v>105</c:v>
                </c:pt>
                <c:pt idx="1">
                  <c:v>115</c:v>
                </c:pt>
                <c:pt idx="2">
                  <c:v>125</c:v>
                </c:pt>
                <c:pt idx="3">
                  <c:v>135</c:v>
                </c:pt>
                <c:pt idx="4">
                  <c:v>145</c:v>
                </c:pt>
              </c:numCache>
            </c:numRef>
          </c:cat>
          <c:val>
            <c:numRef>
              <c:f>'G-Histograma'!$C$3:$C$7</c:f>
              <c:numCache>
                <c:formatCode>General</c:formatCode>
                <c:ptCount val="5"/>
                <c:pt idx="0">
                  <c:v>8</c:v>
                </c:pt>
                <c:pt idx="1">
                  <c:v>12</c:v>
                </c:pt>
                <c:pt idx="2">
                  <c:v>20</c:v>
                </c:pt>
                <c:pt idx="3">
                  <c:v>40</c:v>
                </c:pt>
                <c:pt idx="4">
                  <c:v>10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E2D2-4095-A8EF-CC499E3D666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853678256"/>
        <c:axId val="355630688"/>
      </c:lineChart>
      <c:catAx>
        <c:axId val="8536782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55630688"/>
        <c:crosses val="autoZero"/>
        <c:auto val="1"/>
        <c:lblAlgn val="ctr"/>
        <c:lblOffset val="100"/>
        <c:noMultiLvlLbl val="0"/>
      </c:catAx>
      <c:valAx>
        <c:axId val="35563068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CO"/>
                  <a:t>Frecuencia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5367825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CO"/>
              <a:t>EDAD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pieChart>
        <c:varyColors val="1"/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rtl="0"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CO"/>
              <a:t>EDAD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pie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E22F-4D15-821F-91C07AB84D18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E22F-4D15-821F-91C07AB84D18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E22F-4D15-821F-91C07AB84D18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E22F-4D15-821F-91C07AB84D18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Hoja2!$I$2:$I$5</c:f>
              <c:strCache>
                <c:ptCount val="4"/>
                <c:pt idx="0">
                  <c:v>15-19 años</c:v>
                </c:pt>
                <c:pt idx="1">
                  <c:v>20-24 años</c:v>
                </c:pt>
                <c:pt idx="2">
                  <c:v>25-29 años</c:v>
                </c:pt>
                <c:pt idx="3">
                  <c:v>30-34 años</c:v>
                </c:pt>
              </c:strCache>
            </c:strRef>
          </c:cat>
          <c:val>
            <c:numRef>
              <c:f>Hoja2!$J$2:$J$5</c:f>
              <c:numCache>
                <c:formatCode>0%</c:formatCode>
                <c:ptCount val="4"/>
                <c:pt idx="0">
                  <c:v>0.26633165829145727</c:v>
                </c:pt>
                <c:pt idx="1">
                  <c:v>0.28391959798994976</c:v>
                </c:pt>
                <c:pt idx="2">
                  <c:v>0.25251256281407036</c:v>
                </c:pt>
                <c:pt idx="3">
                  <c:v>0.19723618090452261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E22F-4D15-821F-91C07AB84D18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rtl="0"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cap="all" spc="5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Sexo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cap="all" spc="5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doughnutChart>
        <c:varyColors val="1"/>
        <c:ser>
          <c:idx val="1"/>
          <c:order val="1"/>
          <c:tx>
            <c:strRef>
              <c:f>'Gráfico circular'!$C$1</c:f>
              <c:strCache>
                <c:ptCount val="1"/>
                <c:pt idx="0">
                  <c:v>FR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0637-4BD1-9EB2-DE91818AF14C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0637-4BD1-9EB2-DE91818AF14C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'Gráfico circular'!$A$2:$A$4</c:f>
              <c:strCache>
                <c:ptCount val="2"/>
                <c:pt idx="0">
                  <c:v>Masculino</c:v>
                </c:pt>
                <c:pt idx="1">
                  <c:v>Femenino</c:v>
                </c:pt>
              </c:strCache>
            </c:strRef>
          </c:cat>
          <c:val>
            <c:numRef>
              <c:f>'Gráfico circular'!$C$2:$C$4</c:f>
              <c:numCache>
                <c:formatCode>0%</c:formatCode>
                <c:ptCount val="2"/>
                <c:pt idx="0">
                  <c:v>0.47222222222222221</c:v>
                </c:pt>
                <c:pt idx="1">
                  <c:v>0.52777777777777779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0637-4BD1-9EB2-DE91818AF14C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  <c:holeSize val="50"/>
        <c:extLst>
          <c:ext xmlns:c15="http://schemas.microsoft.com/office/drawing/2012/chart" uri="{02D57815-91ED-43cb-92C2-25804820EDAC}">
            <c15:filteredPieSeries>
              <c15:ser>
                <c:idx val="0"/>
                <c:order val="0"/>
                <c:tx>
                  <c:strRef>
                    <c:extLst>
                      <c:ext uri="{02D57815-91ED-43cb-92C2-25804820EDAC}">
                        <c15:formulaRef>
                          <c15:sqref>'Gráfico circular'!$B$1</c15:sqref>
                        </c15:formulaRef>
                      </c:ext>
                    </c:extLst>
                    <c:strCache>
                      <c:ptCount val="1"/>
                      <c:pt idx="0">
                        <c:v>fi</c:v>
                      </c:pt>
                    </c:strCache>
                  </c:strRef>
                </c:tx>
                <c:dPt>
                  <c:idx val="0"/>
                  <c:bubble3D val="0"/>
                  <c:spPr>
                    <a:solidFill>
                      <a:schemeClr val="accent1"/>
                    </a:solidFill>
                    <a:ln>
                      <a:noFill/>
                    </a:ln>
                    <a:effectLst/>
                    <a:scene3d>
                      <a:camera prst="orthographicFront"/>
                      <a:lightRig rig="brightRoom" dir="t"/>
                    </a:scene3d>
                    <a:sp3d prstMaterial="flat">
                      <a:bevelT w="50800" h="101600" prst="angle"/>
                      <a:contourClr>
                        <a:srgbClr val="000000"/>
                      </a:contourClr>
                    </a:sp3d>
                  </c:spPr>
                  <c:extLst>
                    <c:ext xmlns:c16="http://schemas.microsoft.com/office/drawing/2014/chart" uri="{C3380CC4-5D6E-409C-BE32-E72D297353CC}">
                      <c16:uniqueId val="{00000006-0637-4BD1-9EB2-DE91818AF14C}"/>
                    </c:ext>
                  </c:extLst>
                </c:dPt>
                <c:dPt>
                  <c:idx val="1"/>
                  <c:bubble3D val="0"/>
                  <c:spPr>
                    <a:solidFill>
                      <a:schemeClr val="accent2"/>
                    </a:solidFill>
                    <a:ln>
                      <a:noFill/>
                    </a:ln>
                    <a:effectLst/>
                    <a:scene3d>
                      <a:camera prst="orthographicFront"/>
                      <a:lightRig rig="brightRoom" dir="t"/>
                    </a:scene3d>
                    <a:sp3d prstMaterial="flat">
                      <a:bevelT w="50800" h="101600" prst="angle"/>
                      <a:contourClr>
                        <a:srgbClr val="000000"/>
                      </a:contourClr>
                    </a:sp3d>
                  </c:spPr>
                  <c:extLst>
                    <c:ext xmlns:c16="http://schemas.microsoft.com/office/drawing/2014/chart" uri="{C3380CC4-5D6E-409C-BE32-E72D297353CC}">
                      <c16:uniqueId val="{00000008-0637-4BD1-9EB2-DE91818AF14C}"/>
                    </c:ext>
                  </c:extLst>
                </c:dPt>
                <c:dLbls>
                  <c:spPr>
                    <a:noFill/>
                    <a:ln>
                      <a:noFill/>
                    </a:ln>
                    <a:effectLst/>
                  </c:spPr>
                  <c:txPr>
                    <a:bodyPr rot="0" spcFirstLastPara="1" vertOverflow="ellipsis" vert="horz" wrap="square" lIns="38100" tIns="19050" rIns="38100" bIns="19050" anchor="ctr" anchorCtr="1">
                      <a:spAutoFit/>
                    </a:bodyPr>
                    <a:lstStyle/>
                    <a:p>
                      <a:pPr>
                        <a:defRPr sz="900" b="1" i="0" u="none" strike="noStrike" kern="1200" baseline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endParaRPr lang="en-US"/>
                    </a:p>
                  </c:txPr>
                  <c:showLegendKey val="0"/>
                  <c:showVal val="0"/>
                  <c:showCatName val="0"/>
                  <c:showSerName val="0"/>
                  <c:showPercent val="1"/>
                  <c:showBubbleSize val="0"/>
                  <c:showLeaderLines val="1"/>
                  <c:leaderLines>
                    <c:spPr>
                      <a:ln w="9525" cap="flat" cmpd="sng" algn="ctr">
                        <a:solidFill>
                          <a:schemeClr val="tx1">
                            <a:lumMod val="35000"/>
                            <a:lumOff val="65000"/>
                          </a:schemeClr>
                        </a:solidFill>
                        <a:round/>
                      </a:ln>
                      <a:effectLst/>
                    </c:spPr>
                  </c:leaderLines>
                  <c:extLst>
                    <c:ext uri="{CE6537A1-D6FC-4f65-9D91-7224C49458BB}"/>
                  </c:extLst>
                </c:dLbls>
                <c:cat>
                  <c:strRef>
                    <c:extLst>
                      <c:ext uri="{02D57815-91ED-43cb-92C2-25804820EDAC}">
                        <c15:formulaRef>
                          <c15:sqref>'Gráfico circular'!$A$2:$A$4</c15:sqref>
                        </c15:formulaRef>
                      </c:ext>
                    </c:extLst>
                    <c:strCache>
                      <c:ptCount val="2"/>
                      <c:pt idx="0">
                        <c:v>Masculino</c:v>
                      </c:pt>
                      <c:pt idx="1">
                        <c:v>Femenino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'Gráfico circular'!$B$2:$B$4</c15:sqref>
                        </c15:formulaRef>
                      </c:ext>
                    </c:extLst>
                    <c:numCache>
                      <c:formatCode>General</c:formatCode>
                      <c:ptCount val="2"/>
                      <c:pt idx="0">
                        <c:v>170</c:v>
                      </c:pt>
                      <c:pt idx="1">
                        <c:v>190</c:v>
                      </c:pt>
                    </c:numCache>
                  </c:numRef>
                </c:val>
                <c:extLst>
                  <c:ext xmlns:c16="http://schemas.microsoft.com/office/drawing/2014/chart" uri="{C3380CC4-5D6E-409C-BE32-E72D297353CC}">
                    <c16:uniqueId val="{00000009-0637-4BD1-9EB2-DE91818AF14C}"/>
                  </c:ext>
                </c:extLst>
              </c15:ser>
            </c15:filteredPieSeries>
          </c:ext>
        </c:extLst>
      </c:doughnutChart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scatterChart>
        <c:scatterStyle val="lineMarker"/>
        <c:varyColors val="0"/>
        <c:ser>
          <c:idx val="0"/>
          <c:order val="0"/>
          <c:spPr>
            <a:ln w="1905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trendline>
            <c:spPr>
              <a:ln w="19050" cap="rnd">
                <a:solidFill>
                  <a:schemeClr val="accent2"/>
                </a:solidFill>
                <a:prstDash val="sysDot"/>
              </a:ln>
              <a:effectLst/>
            </c:spPr>
            <c:trendlineType val="linear"/>
            <c:dispRSqr val="0"/>
            <c:dispEq val="0"/>
          </c:trendline>
          <c:trendline>
            <c:spPr>
              <a:ln w="19050" cap="rnd">
                <a:solidFill>
                  <a:schemeClr val="accent2"/>
                </a:solidFill>
                <a:prstDash val="sysDot"/>
              </a:ln>
              <a:effectLst/>
            </c:spPr>
            <c:trendlineType val="linear"/>
            <c:dispRSqr val="1"/>
            <c:dispEq val="1"/>
            <c:trendlineLbl>
              <c:layout>
                <c:manualLayout>
                  <c:x val="3.2591863517060365E-2"/>
                  <c:y val="0.37458333333333332"/>
                </c:manualLayout>
              </c:layout>
              <c:numFmt formatCode="General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900" b="0" i="0" u="none" strike="noStrike" kern="1200" baseline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</c:trendlineLbl>
          </c:trendline>
          <c:xVal>
            <c:numRef>
              <c:f>Hoja1!$B$2:$B$121</c:f>
              <c:numCache>
                <c:formatCode>General</c:formatCode>
                <c:ptCount val="120"/>
                <c:pt idx="0">
                  <c:v>135</c:v>
                </c:pt>
                <c:pt idx="1">
                  <c:v>145</c:v>
                </c:pt>
                <c:pt idx="2">
                  <c:v>167</c:v>
                </c:pt>
                <c:pt idx="3">
                  <c:v>147</c:v>
                </c:pt>
                <c:pt idx="4">
                  <c:v>101</c:v>
                </c:pt>
                <c:pt idx="5">
                  <c:v>109</c:v>
                </c:pt>
                <c:pt idx="6">
                  <c:v>163</c:v>
                </c:pt>
                <c:pt idx="7">
                  <c:v>118</c:v>
                </c:pt>
                <c:pt idx="8">
                  <c:v>186</c:v>
                </c:pt>
                <c:pt idx="9">
                  <c:v>193</c:v>
                </c:pt>
                <c:pt idx="10">
                  <c:v>107</c:v>
                </c:pt>
                <c:pt idx="11">
                  <c:v>100</c:v>
                </c:pt>
                <c:pt idx="12">
                  <c:v>145</c:v>
                </c:pt>
                <c:pt idx="13">
                  <c:v>193</c:v>
                </c:pt>
                <c:pt idx="14">
                  <c:v>143</c:v>
                </c:pt>
                <c:pt idx="15">
                  <c:v>177</c:v>
                </c:pt>
                <c:pt idx="16">
                  <c:v>100</c:v>
                </c:pt>
                <c:pt idx="17">
                  <c:v>148</c:v>
                </c:pt>
                <c:pt idx="18">
                  <c:v>133</c:v>
                </c:pt>
                <c:pt idx="19">
                  <c:v>172</c:v>
                </c:pt>
                <c:pt idx="20">
                  <c:v>142</c:v>
                </c:pt>
                <c:pt idx="21">
                  <c:v>144</c:v>
                </c:pt>
                <c:pt idx="22">
                  <c:v>123</c:v>
                </c:pt>
                <c:pt idx="23">
                  <c:v>200</c:v>
                </c:pt>
                <c:pt idx="24">
                  <c:v>160</c:v>
                </c:pt>
                <c:pt idx="25">
                  <c:v>121</c:v>
                </c:pt>
                <c:pt idx="26">
                  <c:v>121</c:v>
                </c:pt>
                <c:pt idx="27">
                  <c:v>125</c:v>
                </c:pt>
                <c:pt idx="28">
                  <c:v>128</c:v>
                </c:pt>
                <c:pt idx="29">
                  <c:v>173</c:v>
                </c:pt>
                <c:pt idx="30">
                  <c:v>163</c:v>
                </c:pt>
                <c:pt idx="31">
                  <c:v>122</c:v>
                </c:pt>
                <c:pt idx="32">
                  <c:v>124</c:v>
                </c:pt>
                <c:pt idx="33">
                  <c:v>114</c:v>
                </c:pt>
                <c:pt idx="34">
                  <c:v>132</c:v>
                </c:pt>
                <c:pt idx="35">
                  <c:v>180</c:v>
                </c:pt>
                <c:pt idx="36">
                  <c:v>174</c:v>
                </c:pt>
                <c:pt idx="37">
                  <c:v>191</c:v>
                </c:pt>
                <c:pt idx="38">
                  <c:v>126</c:v>
                </c:pt>
                <c:pt idx="39">
                  <c:v>130</c:v>
                </c:pt>
                <c:pt idx="40">
                  <c:v>148</c:v>
                </c:pt>
                <c:pt idx="41">
                  <c:v>107</c:v>
                </c:pt>
                <c:pt idx="42">
                  <c:v>130</c:v>
                </c:pt>
                <c:pt idx="43">
                  <c:v>156</c:v>
                </c:pt>
                <c:pt idx="44">
                  <c:v>133</c:v>
                </c:pt>
                <c:pt idx="45">
                  <c:v>111</c:v>
                </c:pt>
                <c:pt idx="46">
                  <c:v>159</c:v>
                </c:pt>
                <c:pt idx="47">
                  <c:v>108</c:v>
                </c:pt>
                <c:pt idx="48">
                  <c:v>101</c:v>
                </c:pt>
                <c:pt idx="49">
                  <c:v>117</c:v>
                </c:pt>
                <c:pt idx="50">
                  <c:v>206</c:v>
                </c:pt>
                <c:pt idx="51">
                  <c:v>273</c:v>
                </c:pt>
                <c:pt idx="52">
                  <c:v>300</c:v>
                </c:pt>
                <c:pt idx="53">
                  <c:v>158</c:v>
                </c:pt>
                <c:pt idx="54">
                  <c:v>161</c:v>
                </c:pt>
                <c:pt idx="55">
                  <c:v>245</c:v>
                </c:pt>
                <c:pt idx="56">
                  <c:v>289</c:v>
                </c:pt>
                <c:pt idx="57">
                  <c:v>230</c:v>
                </c:pt>
                <c:pt idx="58">
                  <c:v>261</c:v>
                </c:pt>
                <c:pt idx="59">
                  <c:v>221</c:v>
                </c:pt>
                <c:pt idx="60">
                  <c:v>273</c:v>
                </c:pt>
                <c:pt idx="61">
                  <c:v>207</c:v>
                </c:pt>
                <c:pt idx="62">
                  <c:v>215</c:v>
                </c:pt>
                <c:pt idx="63">
                  <c:v>194</c:v>
                </c:pt>
                <c:pt idx="64">
                  <c:v>187</c:v>
                </c:pt>
                <c:pt idx="65">
                  <c:v>173</c:v>
                </c:pt>
                <c:pt idx="66">
                  <c:v>265</c:v>
                </c:pt>
                <c:pt idx="67">
                  <c:v>210</c:v>
                </c:pt>
                <c:pt idx="68">
                  <c:v>265</c:v>
                </c:pt>
                <c:pt idx="69">
                  <c:v>192</c:v>
                </c:pt>
                <c:pt idx="70">
                  <c:v>188</c:v>
                </c:pt>
                <c:pt idx="71">
                  <c:v>243</c:v>
                </c:pt>
                <c:pt idx="72">
                  <c:v>243</c:v>
                </c:pt>
                <c:pt idx="73">
                  <c:v>268</c:v>
                </c:pt>
                <c:pt idx="74">
                  <c:v>154</c:v>
                </c:pt>
                <c:pt idx="75">
                  <c:v>232</c:v>
                </c:pt>
                <c:pt idx="76">
                  <c:v>199</c:v>
                </c:pt>
                <c:pt idx="77">
                  <c:v>176</c:v>
                </c:pt>
                <c:pt idx="78">
                  <c:v>283</c:v>
                </c:pt>
                <c:pt idx="79">
                  <c:v>219</c:v>
                </c:pt>
                <c:pt idx="80">
                  <c:v>286</c:v>
                </c:pt>
                <c:pt idx="81">
                  <c:v>233</c:v>
                </c:pt>
                <c:pt idx="82">
                  <c:v>215</c:v>
                </c:pt>
                <c:pt idx="83">
                  <c:v>163</c:v>
                </c:pt>
                <c:pt idx="84">
                  <c:v>181</c:v>
                </c:pt>
                <c:pt idx="85">
                  <c:v>172</c:v>
                </c:pt>
                <c:pt idx="86">
                  <c:v>179</c:v>
                </c:pt>
                <c:pt idx="87">
                  <c:v>163</c:v>
                </c:pt>
                <c:pt idx="88">
                  <c:v>266</c:v>
                </c:pt>
                <c:pt idx="89">
                  <c:v>162</c:v>
                </c:pt>
                <c:pt idx="90">
                  <c:v>243</c:v>
                </c:pt>
                <c:pt idx="91">
                  <c:v>216</c:v>
                </c:pt>
                <c:pt idx="92">
                  <c:v>224</c:v>
                </c:pt>
                <c:pt idx="93">
                  <c:v>279</c:v>
                </c:pt>
                <c:pt idx="94">
                  <c:v>230</c:v>
                </c:pt>
                <c:pt idx="95">
                  <c:v>280</c:v>
                </c:pt>
                <c:pt idx="96">
                  <c:v>184</c:v>
                </c:pt>
                <c:pt idx="97">
                  <c:v>208</c:v>
                </c:pt>
                <c:pt idx="98">
                  <c:v>191</c:v>
                </c:pt>
                <c:pt idx="99">
                  <c:v>235</c:v>
                </c:pt>
                <c:pt idx="100">
                  <c:v>445</c:v>
                </c:pt>
                <c:pt idx="101">
                  <c:v>324</c:v>
                </c:pt>
                <c:pt idx="102">
                  <c:v>344</c:v>
                </c:pt>
                <c:pt idx="103">
                  <c:v>307</c:v>
                </c:pt>
                <c:pt idx="104">
                  <c:v>363</c:v>
                </c:pt>
                <c:pt idx="105">
                  <c:v>372</c:v>
                </c:pt>
                <c:pt idx="106">
                  <c:v>390</c:v>
                </c:pt>
                <c:pt idx="107">
                  <c:v>446</c:v>
                </c:pt>
                <c:pt idx="108">
                  <c:v>341</c:v>
                </c:pt>
                <c:pt idx="109">
                  <c:v>406</c:v>
                </c:pt>
                <c:pt idx="110">
                  <c:v>334</c:v>
                </c:pt>
                <c:pt idx="111">
                  <c:v>453</c:v>
                </c:pt>
                <c:pt idx="112">
                  <c:v>444</c:v>
                </c:pt>
                <c:pt idx="113">
                  <c:v>319</c:v>
                </c:pt>
                <c:pt idx="114">
                  <c:v>406</c:v>
                </c:pt>
                <c:pt idx="115">
                  <c:v>380</c:v>
                </c:pt>
                <c:pt idx="116">
                  <c:v>416</c:v>
                </c:pt>
                <c:pt idx="117">
                  <c:v>458</c:v>
                </c:pt>
                <c:pt idx="118">
                  <c:v>342</c:v>
                </c:pt>
                <c:pt idx="119">
                  <c:v>438</c:v>
                </c:pt>
              </c:numCache>
            </c:numRef>
          </c:xVal>
          <c:yVal>
            <c:numRef>
              <c:f>Hoja1!$C$2:$C$121</c:f>
              <c:numCache>
                <c:formatCode>General</c:formatCode>
                <c:ptCount val="120"/>
                <c:pt idx="0">
                  <c:v>33</c:v>
                </c:pt>
                <c:pt idx="1">
                  <c:v>28</c:v>
                </c:pt>
                <c:pt idx="2">
                  <c:v>34</c:v>
                </c:pt>
                <c:pt idx="3">
                  <c:v>33</c:v>
                </c:pt>
                <c:pt idx="4">
                  <c:v>31</c:v>
                </c:pt>
                <c:pt idx="5">
                  <c:v>24</c:v>
                </c:pt>
                <c:pt idx="6">
                  <c:v>34</c:v>
                </c:pt>
                <c:pt idx="7">
                  <c:v>26</c:v>
                </c:pt>
                <c:pt idx="8">
                  <c:v>29</c:v>
                </c:pt>
                <c:pt idx="9">
                  <c:v>29</c:v>
                </c:pt>
                <c:pt idx="10">
                  <c:v>25</c:v>
                </c:pt>
                <c:pt idx="11">
                  <c:v>24</c:v>
                </c:pt>
                <c:pt idx="12">
                  <c:v>29</c:v>
                </c:pt>
                <c:pt idx="13">
                  <c:v>35</c:v>
                </c:pt>
                <c:pt idx="14">
                  <c:v>25</c:v>
                </c:pt>
                <c:pt idx="15">
                  <c:v>31</c:v>
                </c:pt>
                <c:pt idx="16">
                  <c:v>32</c:v>
                </c:pt>
                <c:pt idx="17">
                  <c:v>31</c:v>
                </c:pt>
                <c:pt idx="18">
                  <c:v>29</c:v>
                </c:pt>
                <c:pt idx="19">
                  <c:v>32</c:v>
                </c:pt>
                <c:pt idx="20">
                  <c:v>32</c:v>
                </c:pt>
                <c:pt idx="21">
                  <c:v>35</c:v>
                </c:pt>
                <c:pt idx="22">
                  <c:v>34</c:v>
                </c:pt>
                <c:pt idx="23">
                  <c:v>31</c:v>
                </c:pt>
                <c:pt idx="24">
                  <c:v>28</c:v>
                </c:pt>
                <c:pt idx="25">
                  <c:v>24</c:v>
                </c:pt>
                <c:pt idx="26">
                  <c:v>26</c:v>
                </c:pt>
                <c:pt idx="27">
                  <c:v>24</c:v>
                </c:pt>
                <c:pt idx="28">
                  <c:v>35</c:v>
                </c:pt>
                <c:pt idx="29">
                  <c:v>25</c:v>
                </c:pt>
                <c:pt idx="30">
                  <c:v>31</c:v>
                </c:pt>
                <c:pt idx="31">
                  <c:v>29</c:v>
                </c:pt>
                <c:pt idx="32">
                  <c:v>28</c:v>
                </c:pt>
                <c:pt idx="33">
                  <c:v>29</c:v>
                </c:pt>
                <c:pt idx="34">
                  <c:v>25</c:v>
                </c:pt>
                <c:pt idx="35">
                  <c:v>28</c:v>
                </c:pt>
                <c:pt idx="36">
                  <c:v>29</c:v>
                </c:pt>
                <c:pt idx="37">
                  <c:v>26</c:v>
                </c:pt>
                <c:pt idx="38">
                  <c:v>28</c:v>
                </c:pt>
                <c:pt idx="39">
                  <c:v>26</c:v>
                </c:pt>
                <c:pt idx="40">
                  <c:v>24</c:v>
                </c:pt>
                <c:pt idx="41">
                  <c:v>31</c:v>
                </c:pt>
                <c:pt idx="42">
                  <c:v>27</c:v>
                </c:pt>
                <c:pt idx="43">
                  <c:v>25</c:v>
                </c:pt>
                <c:pt idx="44">
                  <c:v>27</c:v>
                </c:pt>
                <c:pt idx="45">
                  <c:v>26</c:v>
                </c:pt>
                <c:pt idx="46">
                  <c:v>35</c:v>
                </c:pt>
                <c:pt idx="47">
                  <c:v>35</c:v>
                </c:pt>
                <c:pt idx="48">
                  <c:v>33</c:v>
                </c:pt>
                <c:pt idx="49">
                  <c:v>32</c:v>
                </c:pt>
                <c:pt idx="50">
                  <c:v>60</c:v>
                </c:pt>
                <c:pt idx="51">
                  <c:v>55</c:v>
                </c:pt>
                <c:pt idx="52">
                  <c:v>46</c:v>
                </c:pt>
                <c:pt idx="53">
                  <c:v>42</c:v>
                </c:pt>
                <c:pt idx="54">
                  <c:v>47</c:v>
                </c:pt>
                <c:pt idx="55">
                  <c:v>46</c:v>
                </c:pt>
                <c:pt idx="56">
                  <c:v>48</c:v>
                </c:pt>
                <c:pt idx="57">
                  <c:v>49</c:v>
                </c:pt>
                <c:pt idx="58">
                  <c:v>48</c:v>
                </c:pt>
                <c:pt idx="59">
                  <c:v>44</c:v>
                </c:pt>
                <c:pt idx="60">
                  <c:v>56</c:v>
                </c:pt>
                <c:pt idx="61">
                  <c:v>50</c:v>
                </c:pt>
                <c:pt idx="62">
                  <c:v>40</c:v>
                </c:pt>
                <c:pt idx="63">
                  <c:v>47</c:v>
                </c:pt>
                <c:pt idx="64">
                  <c:v>52</c:v>
                </c:pt>
                <c:pt idx="65">
                  <c:v>53</c:v>
                </c:pt>
                <c:pt idx="66">
                  <c:v>58</c:v>
                </c:pt>
                <c:pt idx="67">
                  <c:v>48</c:v>
                </c:pt>
                <c:pt idx="68">
                  <c:v>46</c:v>
                </c:pt>
                <c:pt idx="69">
                  <c:v>43</c:v>
                </c:pt>
                <c:pt idx="70">
                  <c:v>55</c:v>
                </c:pt>
                <c:pt idx="71">
                  <c:v>51</c:v>
                </c:pt>
                <c:pt idx="72">
                  <c:v>52</c:v>
                </c:pt>
                <c:pt idx="73">
                  <c:v>44</c:v>
                </c:pt>
                <c:pt idx="74">
                  <c:v>59</c:v>
                </c:pt>
                <c:pt idx="75">
                  <c:v>53</c:v>
                </c:pt>
                <c:pt idx="76">
                  <c:v>45</c:v>
                </c:pt>
                <c:pt idx="77">
                  <c:v>44</c:v>
                </c:pt>
                <c:pt idx="78">
                  <c:v>43</c:v>
                </c:pt>
                <c:pt idx="79">
                  <c:v>55</c:v>
                </c:pt>
                <c:pt idx="80">
                  <c:v>41</c:v>
                </c:pt>
                <c:pt idx="81">
                  <c:v>58</c:v>
                </c:pt>
                <c:pt idx="82">
                  <c:v>57</c:v>
                </c:pt>
                <c:pt idx="83">
                  <c:v>52</c:v>
                </c:pt>
                <c:pt idx="84">
                  <c:v>55</c:v>
                </c:pt>
                <c:pt idx="85">
                  <c:v>59</c:v>
                </c:pt>
                <c:pt idx="86">
                  <c:v>48</c:v>
                </c:pt>
                <c:pt idx="87">
                  <c:v>56</c:v>
                </c:pt>
                <c:pt idx="88">
                  <c:v>49</c:v>
                </c:pt>
                <c:pt idx="89">
                  <c:v>57</c:v>
                </c:pt>
                <c:pt idx="90">
                  <c:v>56</c:v>
                </c:pt>
                <c:pt idx="91">
                  <c:v>59</c:v>
                </c:pt>
                <c:pt idx="92">
                  <c:v>47</c:v>
                </c:pt>
                <c:pt idx="93">
                  <c:v>53</c:v>
                </c:pt>
                <c:pt idx="94">
                  <c:v>57</c:v>
                </c:pt>
                <c:pt idx="95">
                  <c:v>51</c:v>
                </c:pt>
                <c:pt idx="96">
                  <c:v>53</c:v>
                </c:pt>
                <c:pt idx="97">
                  <c:v>59</c:v>
                </c:pt>
                <c:pt idx="98">
                  <c:v>54</c:v>
                </c:pt>
                <c:pt idx="99">
                  <c:v>47</c:v>
                </c:pt>
                <c:pt idx="100">
                  <c:v>51</c:v>
                </c:pt>
                <c:pt idx="101">
                  <c:v>46</c:v>
                </c:pt>
                <c:pt idx="102">
                  <c:v>54</c:v>
                </c:pt>
                <c:pt idx="103">
                  <c:v>40</c:v>
                </c:pt>
                <c:pt idx="104">
                  <c:v>56</c:v>
                </c:pt>
                <c:pt idx="105">
                  <c:v>56</c:v>
                </c:pt>
                <c:pt idx="106">
                  <c:v>54</c:v>
                </c:pt>
                <c:pt idx="107">
                  <c:v>55</c:v>
                </c:pt>
                <c:pt idx="108">
                  <c:v>49</c:v>
                </c:pt>
                <c:pt idx="109">
                  <c:v>59</c:v>
                </c:pt>
                <c:pt idx="110">
                  <c:v>58</c:v>
                </c:pt>
                <c:pt idx="111">
                  <c:v>60</c:v>
                </c:pt>
                <c:pt idx="112">
                  <c:v>52</c:v>
                </c:pt>
                <c:pt idx="113">
                  <c:v>42</c:v>
                </c:pt>
                <c:pt idx="114">
                  <c:v>56</c:v>
                </c:pt>
                <c:pt idx="115">
                  <c:v>60</c:v>
                </c:pt>
                <c:pt idx="116">
                  <c:v>50</c:v>
                </c:pt>
                <c:pt idx="117">
                  <c:v>51</c:v>
                </c:pt>
                <c:pt idx="118">
                  <c:v>60</c:v>
                </c:pt>
                <c:pt idx="119">
                  <c:v>52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2-7081-49DD-B02A-8C6880BC4EF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069437328"/>
        <c:axId val="950423696"/>
      </c:scatterChart>
      <c:valAx>
        <c:axId val="1069437328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CO"/>
                  <a:t>Ingresos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950423696"/>
        <c:crosses val="autoZero"/>
        <c:crossBetween val="midCat"/>
      </c:valAx>
      <c:valAx>
        <c:axId val="95042369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CO"/>
                  <a:t>edad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069437328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58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lt1"/>
    </cs:fontRef>
    <cs:defRPr sz="900" b="1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scene3d>
        <a:camera prst="orthographicFront"/>
        <a:lightRig rig="brightRoom" dir="t"/>
      </a:scene3d>
      <a:sp3d prstMaterial="flat">
        <a:bevelT w="50800" h="101600" prst="angle"/>
        <a:contourClr>
          <a:srgbClr val="000000"/>
        </a:contourClr>
      </a:sp3d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1" i="0" kern="1200" cap="all" spc="5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3_3">
  <dgm:title val=""/>
  <dgm:desc val=""/>
  <dgm:catLst>
    <dgm:cat type="accent3" pri="11300"/>
  </dgm:catLst>
  <dgm:styleLbl name="node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>
        <a:shade val="80000"/>
      </a:schemeClr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>
        <a:shade val="80000"/>
      </a:schemeClr>
      <a:schemeClr val="accent3">
        <a:tint val="7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/>
    <dgm:txEffectClrLst/>
  </dgm:styleLbl>
  <dgm:styleLbl name="lnNode1">
    <dgm:fillClrLst>
      <a:schemeClr val="accent3">
        <a:shade val="80000"/>
      </a:schemeClr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shade val="80000"/>
        <a:alpha val="50000"/>
      </a:schemeClr>
      <a:schemeClr val="accent3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/>
    <dgm:txEffectClrLst/>
  </dgm:styleLbl>
  <dgm:styleLbl name="fg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9000"/>
      </a:schemeClr>
    </dgm:fillClrLst>
    <dgm:linClrLst meth="repeat">
      <a:schemeClr val="accent3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80000"/>
      </a:schemeClr>
    </dgm:fillClrLst>
    <dgm:linClrLst meth="repeat">
      <a:schemeClr val="accent3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76244B0-5E44-45DA-987A-AF5E2905C03F}" type="doc">
      <dgm:prSet loTypeId="urn:microsoft.com/office/officeart/2005/8/layout/hierarchy1" loCatId="hierarchy" qsTypeId="urn:microsoft.com/office/officeart/2005/8/quickstyle/simple3" qsCatId="simple" csTypeId="urn:microsoft.com/office/officeart/2005/8/colors/accent3_3" csCatId="accent3" phldr="1"/>
      <dgm:spPr/>
      <dgm:t>
        <a:bodyPr/>
        <a:lstStyle/>
        <a:p>
          <a:endParaRPr lang="es-CO"/>
        </a:p>
      </dgm:t>
    </dgm:pt>
    <dgm:pt modelId="{13F2D36D-1FD9-425B-8017-53A5C564EBD8}">
      <dgm:prSet phldrT="[Texto]" custT="1"/>
      <dgm:spPr/>
      <dgm:t>
        <a:bodyPr/>
        <a:lstStyle/>
        <a:p>
          <a:r>
            <a:rPr lang="es-CO" sz="1600" dirty="0">
              <a:latin typeface="+mj-lt"/>
            </a:rPr>
            <a:t>Escala de medición de las </a:t>
          </a:r>
          <a:r>
            <a:rPr lang="es-CO" sz="1600" dirty="0" smtClean="0">
              <a:latin typeface="+mj-lt"/>
            </a:rPr>
            <a:t>variables</a:t>
          </a:r>
          <a:endParaRPr lang="es-CO" sz="1600" dirty="0">
            <a:latin typeface="+mj-lt"/>
          </a:endParaRPr>
        </a:p>
      </dgm:t>
    </dgm:pt>
    <dgm:pt modelId="{8D97D024-450C-471B-A864-73EB029B22A2}" type="parTrans" cxnId="{37B05D37-9AB3-4A2F-9C9F-8F3282772C9A}">
      <dgm:prSet/>
      <dgm:spPr/>
      <dgm:t>
        <a:bodyPr/>
        <a:lstStyle/>
        <a:p>
          <a:endParaRPr lang="es-CO" sz="1600">
            <a:latin typeface="+mj-lt"/>
          </a:endParaRPr>
        </a:p>
      </dgm:t>
    </dgm:pt>
    <dgm:pt modelId="{806A6EAF-0F84-4FB1-96DF-59180C432C34}" type="sibTrans" cxnId="{37B05D37-9AB3-4A2F-9C9F-8F3282772C9A}">
      <dgm:prSet/>
      <dgm:spPr/>
      <dgm:t>
        <a:bodyPr/>
        <a:lstStyle/>
        <a:p>
          <a:endParaRPr lang="es-CO" sz="1600">
            <a:latin typeface="+mj-lt"/>
          </a:endParaRPr>
        </a:p>
      </dgm:t>
    </dgm:pt>
    <dgm:pt modelId="{ADFDB879-8662-4324-8973-A1ECEEF0BCF3}">
      <dgm:prSet phldrT="[Texto]" custT="1"/>
      <dgm:spPr/>
      <dgm:t>
        <a:bodyPr/>
        <a:lstStyle/>
        <a:p>
          <a:r>
            <a:rPr lang="es-CO" sz="1600" dirty="0">
              <a:latin typeface="+mj-lt"/>
            </a:rPr>
            <a:t>Cualitativas o categóricas</a:t>
          </a:r>
        </a:p>
      </dgm:t>
    </dgm:pt>
    <dgm:pt modelId="{90710BA4-9EB0-420C-B9AB-83E0EF3C4170}" type="parTrans" cxnId="{14D24413-EA14-4BCA-86FE-BA9B8ECEF104}">
      <dgm:prSet/>
      <dgm:spPr/>
      <dgm:t>
        <a:bodyPr/>
        <a:lstStyle/>
        <a:p>
          <a:endParaRPr lang="es-CO" sz="1600">
            <a:latin typeface="+mj-lt"/>
          </a:endParaRPr>
        </a:p>
      </dgm:t>
    </dgm:pt>
    <dgm:pt modelId="{61CE2861-D1EC-408D-8FFE-CF4ECB63E518}" type="sibTrans" cxnId="{14D24413-EA14-4BCA-86FE-BA9B8ECEF104}">
      <dgm:prSet/>
      <dgm:spPr/>
      <dgm:t>
        <a:bodyPr/>
        <a:lstStyle/>
        <a:p>
          <a:endParaRPr lang="es-CO" sz="1600">
            <a:latin typeface="+mj-lt"/>
          </a:endParaRPr>
        </a:p>
      </dgm:t>
    </dgm:pt>
    <dgm:pt modelId="{1CE9DFA4-FDBC-4DD5-AA4B-2DB069048C91}">
      <dgm:prSet phldrT="[Texto]" custT="1"/>
      <dgm:spPr/>
      <dgm:t>
        <a:bodyPr/>
        <a:lstStyle/>
        <a:p>
          <a:r>
            <a:rPr lang="es-CO" sz="1600" dirty="0">
              <a:latin typeface="+mj-lt"/>
            </a:rPr>
            <a:t>Nominal</a:t>
          </a:r>
        </a:p>
      </dgm:t>
    </dgm:pt>
    <dgm:pt modelId="{B2B4ABFD-711C-4897-9179-2A32E46B32BE}" type="parTrans" cxnId="{33602598-2F30-4241-A6FA-7A7971F4D25F}">
      <dgm:prSet/>
      <dgm:spPr/>
      <dgm:t>
        <a:bodyPr/>
        <a:lstStyle/>
        <a:p>
          <a:endParaRPr lang="es-CO" sz="1600">
            <a:latin typeface="+mj-lt"/>
          </a:endParaRPr>
        </a:p>
      </dgm:t>
    </dgm:pt>
    <dgm:pt modelId="{91FC1749-4D92-4B1B-822E-D4AC10B06BE1}" type="sibTrans" cxnId="{33602598-2F30-4241-A6FA-7A7971F4D25F}">
      <dgm:prSet/>
      <dgm:spPr/>
      <dgm:t>
        <a:bodyPr/>
        <a:lstStyle/>
        <a:p>
          <a:endParaRPr lang="es-CO" sz="1600">
            <a:latin typeface="+mj-lt"/>
          </a:endParaRPr>
        </a:p>
      </dgm:t>
    </dgm:pt>
    <dgm:pt modelId="{A209C0A5-A84A-4708-B3C6-63C76689AA7B}">
      <dgm:prSet phldrT="[Texto]" custT="1"/>
      <dgm:spPr/>
      <dgm:t>
        <a:bodyPr/>
        <a:lstStyle/>
        <a:p>
          <a:r>
            <a:rPr lang="es-CO" sz="1600" dirty="0">
              <a:latin typeface="+mj-lt"/>
            </a:rPr>
            <a:t>Ordinal </a:t>
          </a:r>
        </a:p>
      </dgm:t>
    </dgm:pt>
    <dgm:pt modelId="{B215072A-B14A-4CD3-9909-50ADCB53F98B}" type="parTrans" cxnId="{20DAFA8E-32CD-473E-AC41-89D1A844D735}">
      <dgm:prSet/>
      <dgm:spPr/>
      <dgm:t>
        <a:bodyPr/>
        <a:lstStyle/>
        <a:p>
          <a:endParaRPr lang="es-CO" sz="1600">
            <a:latin typeface="+mj-lt"/>
          </a:endParaRPr>
        </a:p>
      </dgm:t>
    </dgm:pt>
    <dgm:pt modelId="{939FDBBF-FF14-4C68-8A10-2FA4BB22B33F}" type="sibTrans" cxnId="{20DAFA8E-32CD-473E-AC41-89D1A844D735}">
      <dgm:prSet/>
      <dgm:spPr/>
      <dgm:t>
        <a:bodyPr/>
        <a:lstStyle/>
        <a:p>
          <a:endParaRPr lang="es-CO" sz="1600">
            <a:latin typeface="+mj-lt"/>
          </a:endParaRPr>
        </a:p>
      </dgm:t>
    </dgm:pt>
    <dgm:pt modelId="{4DE6AF6C-3BEA-49B7-8130-20CA2606846D}">
      <dgm:prSet phldrT="[Texto]" custT="1"/>
      <dgm:spPr/>
      <dgm:t>
        <a:bodyPr/>
        <a:lstStyle/>
        <a:p>
          <a:r>
            <a:rPr lang="es-CO" sz="1600" dirty="0">
              <a:latin typeface="+mj-lt"/>
            </a:rPr>
            <a:t>Cuantitativas o numéricas </a:t>
          </a:r>
        </a:p>
      </dgm:t>
    </dgm:pt>
    <dgm:pt modelId="{F1A477A4-26DA-4899-9349-3A9610C77F7F}" type="parTrans" cxnId="{89BD4327-9C49-48F3-89CB-4F8A55964D5F}">
      <dgm:prSet/>
      <dgm:spPr/>
      <dgm:t>
        <a:bodyPr/>
        <a:lstStyle/>
        <a:p>
          <a:endParaRPr lang="es-CO" sz="1600">
            <a:latin typeface="+mj-lt"/>
          </a:endParaRPr>
        </a:p>
      </dgm:t>
    </dgm:pt>
    <dgm:pt modelId="{B1958002-367B-4E42-AEA1-06B48A944CF0}" type="sibTrans" cxnId="{89BD4327-9C49-48F3-89CB-4F8A55964D5F}">
      <dgm:prSet/>
      <dgm:spPr/>
      <dgm:t>
        <a:bodyPr/>
        <a:lstStyle/>
        <a:p>
          <a:endParaRPr lang="es-CO" sz="1600">
            <a:latin typeface="+mj-lt"/>
          </a:endParaRPr>
        </a:p>
      </dgm:t>
    </dgm:pt>
    <dgm:pt modelId="{B8BB5EE2-8740-46E4-A343-422B81FC6941}">
      <dgm:prSet phldrT="[Texto]" custT="1"/>
      <dgm:spPr/>
      <dgm:t>
        <a:bodyPr/>
        <a:lstStyle/>
        <a:p>
          <a:r>
            <a:rPr lang="es-CO" sz="1600" dirty="0">
              <a:latin typeface="+mj-lt"/>
            </a:rPr>
            <a:t>Razón</a:t>
          </a:r>
        </a:p>
      </dgm:t>
    </dgm:pt>
    <dgm:pt modelId="{3B89F1BD-CF59-489C-8E0A-1E012E21D3FD}" type="parTrans" cxnId="{E59035BC-9830-4739-8FCA-8D9AC49A0DBC}">
      <dgm:prSet/>
      <dgm:spPr/>
      <dgm:t>
        <a:bodyPr/>
        <a:lstStyle/>
        <a:p>
          <a:endParaRPr lang="es-CO" sz="1600">
            <a:latin typeface="+mj-lt"/>
          </a:endParaRPr>
        </a:p>
      </dgm:t>
    </dgm:pt>
    <dgm:pt modelId="{5DB5AC22-0D5F-4B3A-A49D-57CDB8CD3B55}" type="sibTrans" cxnId="{E59035BC-9830-4739-8FCA-8D9AC49A0DBC}">
      <dgm:prSet/>
      <dgm:spPr/>
      <dgm:t>
        <a:bodyPr/>
        <a:lstStyle/>
        <a:p>
          <a:endParaRPr lang="es-CO" sz="1600">
            <a:latin typeface="+mj-lt"/>
          </a:endParaRPr>
        </a:p>
      </dgm:t>
    </dgm:pt>
    <dgm:pt modelId="{D00A8E1B-D0CE-4B76-B4B6-22203350B1A1}">
      <dgm:prSet custT="1"/>
      <dgm:spPr/>
      <dgm:t>
        <a:bodyPr/>
        <a:lstStyle/>
        <a:p>
          <a:r>
            <a:rPr lang="es-CO" sz="1600" dirty="0">
              <a:latin typeface="+mj-lt"/>
            </a:rPr>
            <a:t>Intervalo </a:t>
          </a:r>
        </a:p>
      </dgm:t>
    </dgm:pt>
    <dgm:pt modelId="{E0831286-43AA-44BA-A8F4-7E46FA48EFBE}" type="parTrans" cxnId="{34F466AF-ADA5-4513-880F-28B574153475}">
      <dgm:prSet/>
      <dgm:spPr/>
      <dgm:t>
        <a:bodyPr/>
        <a:lstStyle/>
        <a:p>
          <a:endParaRPr lang="es-CO" sz="1600">
            <a:latin typeface="+mj-lt"/>
          </a:endParaRPr>
        </a:p>
      </dgm:t>
    </dgm:pt>
    <dgm:pt modelId="{32B1443E-A273-4D31-B970-9C4A8FADE704}" type="sibTrans" cxnId="{34F466AF-ADA5-4513-880F-28B574153475}">
      <dgm:prSet/>
      <dgm:spPr/>
      <dgm:t>
        <a:bodyPr/>
        <a:lstStyle/>
        <a:p>
          <a:endParaRPr lang="es-CO" sz="1600">
            <a:latin typeface="+mj-lt"/>
          </a:endParaRPr>
        </a:p>
      </dgm:t>
    </dgm:pt>
    <dgm:pt modelId="{84F9787C-FA4B-4528-9FD3-9B7C801E5AFF}">
      <dgm:prSet/>
      <dgm:spPr/>
      <dgm:t>
        <a:bodyPr/>
        <a:lstStyle/>
        <a:p>
          <a:r>
            <a:rPr lang="es-CO" dirty="0">
              <a:latin typeface="+mj-lt"/>
            </a:rPr>
            <a:t>Nombres </a:t>
          </a:r>
        </a:p>
        <a:p>
          <a:r>
            <a:rPr lang="es-CO" dirty="0">
              <a:latin typeface="+mj-lt"/>
            </a:rPr>
            <a:t>Genero</a:t>
          </a:r>
        </a:p>
        <a:p>
          <a:r>
            <a:rPr lang="es-CO" dirty="0">
              <a:latin typeface="+mj-lt"/>
            </a:rPr>
            <a:t>Lugar de nacimiento</a:t>
          </a:r>
        </a:p>
        <a:p>
          <a:r>
            <a:rPr lang="es-CO" dirty="0">
              <a:latin typeface="+mj-lt"/>
            </a:rPr>
            <a:t>Estado civil </a:t>
          </a:r>
        </a:p>
      </dgm:t>
    </dgm:pt>
    <dgm:pt modelId="{5D9EF122-B3FA-4254-81A6-BF48D142847B}" type="parTrans" cxnId="{7427BC8A-0940-4C80-8A43-5D4160C5F9CC}">
      <dgm:prSet/>
      <dgm:spPr/>
      <dgm:t>
        <a:bodyPr/>
        <a:lstStyle/>
        <a:p>
          <a:endParaRPr lang="es-CO"/>
        </a:p>
      </dgm:t>
    </dgm:pt>
    <dgm:pt modelId="{0F44905F-647F-4834-BF24-A8F8D45C6707}" type="sibTrans" cxnId="{7427BC8A-0940-4C80-8A43-5D4160C5F9CC}">
      <dgm:prSet/>
      <dgm:spPr/>
      <dgm:t>
        <a:bodyPr/>
        <a:lstStyle/>
        <a:p>
          <a:endParaRPr lang="es-CO"/>
        </a:p>
      </dgm:t>
    </dgm:pt>
    <dgm:pt modelId="{9B3A4771-D4AC-45FB-BB38-DA7877E112CC}">
      <dgm:prSet/>
      <dgm:spPr/>
      <dgm:t>
        <a:bodyPr/>
        <a:lstStyle/>
        <a:p>
          <a:r>
            <a:rPr lang="es-CO" dirty="0">
              <a:latin typeface="+mj-lt"/>
            </a:rPr>
            <a:t>Pequeño</a:t>
          </a:r>
        </a:p>
        <a:p>
          <a:r>
            <a:rPr lang="es-CO" dirty="0">
              <a:latin typeface="+mj-lt"/>
            </a:rPr>
            <a:t>Mediano</a:t>
          </a:r>
        </a:p>
        <a:p>
          <a:r>
            <a:rPr lang="es-CO" dirty="0">
              <a:latin typeface="+mj-lt"/>
            </a:rPr>
            <a:t>Grande</a:t>
          </a:r>
        </a:p>
        <a:p>
          <a:r>
            <a:rPr lang="es-CO" dirty="0">
              <a:latin typeface="+mj-lt"/>
            </a:rPr>
            <a:t>Nivel de educación </a:t>
          </a:r>
        </a:p>
      </dgm:t>
    </dgm:pt>
    <dgm:pt modelId="{B69C58E7-8F4B-4FA6-8E7B-9D12B444A82E}" type="parTrans" cxnId="{9FF33B4F-A4EF-4957-82A5-8F1482AD4E24}">
      <dgm:prSet/>
      <dgm:spPr/>
      <dgm:t>
        <a:bodyPr/>
        <a:lstStyle/>
        <a:p>
          <a:endParaRPr lang="es-CO"/>
        </a:p>
      </dgm:t>
    </dgm:pt>
    <dgm:pt modelId="{6DAE1233-2EC0-46C6-97F1-F60B668DBA46}" type="sibTrans" cxnId="{9FF33B4F-A4EF-4957-82A5-8F1482AD4E24}">
      <dgm:prSet/>
      <dgm:spPr/>
      <dgm:t>
        <a:bodyPr/>
        <a:lstStyle/>
        <a:p>
          <a:endParaRPr lang="es-CO"/>
        </a:p>
      </dgm:t>
    </dgm:pt>
    <dgm:pt modelId="{9ABE9CA0-D81C-423F-A225-DAF4A1FBD172}">
      <dgm:prSet/>
      <dgm:spPr/>
      <dgm:t>
        <a:bodyPr/>
        <a:lstStyle/>
        <a:p>
          <a:r>
            <a:rPr lang="es-CO" dirty="0">
              <a:latin typeface="+mj-lt"/>
            </a:rPr>
            <a:t>Temperatura</a:t>
          </a:r>
        </a:p>
        <a:p>
          <a:r>
            <a:rPr lang="es-CO" dirty="0">
              <a:latin typeface="+mj-lt"/>
            </a:rPr>
            <a:t>Tallas </a:t>
          </a:r>
        </a:p>
        <a:p>
          <a:r>
            <a:rPr lang="es-CO" dirty="0">
              <a:latin typeface="+mj-lt"/>
            </a:rPr>
            <a:t>Edad</a:t>
          </a:r>
        </a:p>
      </dgm:t>
    </dgm:pt>
    <dgm:pt modelId="{D2F26746-59D6-46FE-A06F-D45E16077549}" type="parTrans" cxnId="{6C249E04-076B-4683-8309-CD39A6C8853B}">
      <dgm:prSet/>
      <dgm:spPr/>
      <dgm:t>
        <a:bodyPr/>
        <a:lstStyle/>
        <a:p>
          <a:endParaRPr lang="es-CO"/>
        </a:p>
      </dgm:t>
    </dgm:pt>
    <dgm:pt modelId="{35EB9229-1632-4913-B6BE-07E468BE88F4}" type="sibTrans" cxnId="{6C249E04-076B-4683-8309-CD39A6C8853B}">
      <dgm:prSet/>
      <dgm:spPr/>
      <dgm:t>
        <a:bodyPr/>
        <a:lstStyle/>
        <a:p>
          <a:endParaRPr lang="es-CO"/>
        </a:p>
      </dgm:t>
    </dgm:pt>
    <dgm:pt modelId="{7549C6D9-20D2-438D-82C2-4CFEB1B2F5DD}">
      <dgm:prSet/>
      <dgm:spPr/>
      <dgm:t>
        <a:bodyPr/>
        <a:lstStyle/>
        <a:p>
          <a:r>
            <a:rPr lang="es-CO" dirty="0">
              <a:latin typeface="+mj-lt"/>
            </a:rPr>
            <a:t>Ingresos </a:t>
          </a:r>
        </a:p>
        <a:p>
          <a:r>
            <a:rPr lang="es-CO" dirty="0">
              <a:latin typeface="+mj-lt"/>
            </a:rPr>
            <a:t>Altura</a:t>
          </a:r>
        </a:p>
        <a:p>
          <a:r>
            <a:rPr lang="es-CO" dirty="0">
              <a:latin typeface="+mj-lt"/>
            </a:rPr>
            <a:t>peso</a:t>
          </a:r>
        </a:p>
      </dgm:t>
    </dgm:pt>
    <dgm:pt modelId="{D22AFFD5-028F-4B96-A3D8-0EA18ED50E08}" type="parTrans" cxnId="{C50A2344-C0A8-4B10-AC35-C2F898546CE7}">
      <dgm:prSet/>
      <dgm:spPr/>
      <dgm:t>
        <a:bodyPr/>
        <a:lstStyle/>
        <a:p>
          <a:endParaRPr lang="es-CO"/>
        </a:p>
      </dgm:t>
    </dgm:pt>
    <dgm:pt modelId="{30203818-EAA5-41BD-BEDE-32F96F95F064}" type="sibTrans" cxnId="{C50A2344-C0A8-4B10-AC35-C2F898546CE7}">
      <dgm:prSet/>
      <dgm:spPr/>
      <dgm:t>
        <a:bodyPr/>
        <a:lstStyle/>
        <a:p>
          <a:endParaRPr lang="es-CO"/>
        </a:p>
      </dgm:t>
    </dgm:pt>
    <dgm:pt modelId="{6B2C25FB-FC11-4603-8006-846FDF72F98E}" type="pres">
      <dgm:prSet presAssocID="{676244B0-5E44-45DA-987A-AF5E2905C03F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s-ES"/>
        </a:p>
      </dgm:t>
    </dgm:pt>
    <dgm:pt modelId="{C3EEB7FB-6AF5-42EB-944A-7E65D60D43BE}" type="pres">
      <dgm:prSet presAssocID="{13F2D36D-1FD9-425B-8017-53A5C564EBD8}" presName="hierRoot1" presStyleCnt="0"/>
      <dgm:spPr/>
    </dgm:pt>
    <dgm:pt modelId="{52FA9475-790E-4E72-82C8-9C12BC47F620}" type="pres">
      <dgm:prSet presAssocID="{13F2D36D-1FD9-425B-8017-53A5C564EBD8}" presName="composite" presStyleCnt="0"/>
      <dgm:spPr/>
    </dgm:pt>
    <dgm:pt modelId="{7F7E9582-1B65-4D7C-BD55-81605E4C54C8}" type="pres">
      <dgm:prSet presAssocID="{13F2D36D-1FD9-425B-8017-53A5C564EBD8}" presName="background" presStyleLbl="node0" presStyleIdx="0" presStyleCnt="1"/>
      <dgm:spPr/>
    </dgm:pt>
    <dgm:pt modelId="{C08D5953-DA4F-4FF7-B61D-48EB01E1008D}" type="pres">
      <dgm:prSet presAssocID="{13F2D36D-1FD9-425B-8017-53A5C564EBD8}" presName="text" presStyleLbl="fgAcc0" presStyleIdx="0" presStyleCnt="1" custScaleX="151272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0A44A00B-58A8-4C4A-BD37-55462ACB32B1}" type="pres">
      <dgm:prSet presAssocID="{13F2D36D-1FD9-425B-8017-53A5C564EBD8}" presName="hierChild2" presStyleCnt="0"/>
      <dgm:spPr/>
    </dgm:pt>
    <dgm:pt modelId="{782C71AF-9DCB-418A-8FB5-D0A7D1540965}" type="pres">
      <dgm:prSet presAssocID="{90710BA4-9EB0-420C-B9AB-83E0EF3C4170}" presName="Name10" presStyleLbl="parChTrans1D2" presStyleIdx="0" presStyleCnt="2"/>
      <dgm:spPr/>
      <dgm:t>
        <a:bodyPr/>
        <a:lstStyle/>
        <a:p>
          <a:endParaRPr lang="es-ES"/>
        </a:p>
      </dgm:t>
    </dgm:pt>
    <dgm:pt modelId="{1E129E01-0BC4-4751-B121-0907EC9DE174}" type="pres">
      <dgm:prSet presAssocID="{ADFDB879-8662-4324-8973-A1ECEEF0BCF3}" presName="hierRoot2" presStyleCnt="0"/>
      <dgm:spPr/>
    </dgm:pt>
    <dgm:pt modelId="{5027E2E0-EA43-47D6-B99A-F7E6C9989623}" type="pres">
      <dgm:prSet presAssocID="{ADFDB879-8662-4324-8973-A1ECEEF0BCF3}" presName="composite2" presStyleCnt="0"/>
      <dgm:spPr/>
    </dgm:pt>
    <dgm:pt modelId="{0B64E58F-A4AD-49D6-88C2-2B6070C26841}" type="pres">
      <dgm:prSet presAssocID="{ADFDB879-8662-4324-8973-A1ECEEF0BCF3}" presName="background2" presStyleLbl="node2" presStyleIdx="0" presStyleCnt="2"/>
      <dgm:spPr/>
    </dgm:pt>
    <dgm:pt modelId="{B825151C-9C7C-4C0A-9720-65ED5ABB1498}" type="pres">
      <dgm:prSet presAssocID="{ADFDB879-8662-4324-8973-A1ECEEF0BCF3}" presName="text2" presStyleLbl="fgAcc2" presStyleIdx="0" presStyleCnt="2" custScaleX="111857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D5D55C77-8DCB-4066-9CB4-C1C4E390EBD4}" type="pres">
      <dgm:prSet presAssocID="{ADFDB879-8662-4324-8973-A1ECEEF0BCF3}" presName="hierChild3" presStyleCnt="0"/>
      <dgm:spPr/>
    </dgm:pt>
    <dgm:pt modelId="{C8996E56-DAB0-428F-ABDD-FC7DC81F7961}" type="pres">
      <dgm:prSet presAssocID="{B2B4ABFD-711C-4897-9179-2A32E46B32BE}" presName="Name17" presStyleLbl="parChTrans1D3" presStyleIdx="0" presStyleCnt="4"/>
      <dgm:spPr/>
      <dgm:t>
        <a:bodyPr/>
        <a:lstStyle/>
        <a:p>
          <a:endParaRPr lang="es-ES"/>
        </a:p>
      </dgm:t>
    </dgm:pt>
    <dgm:pt modelId="{168BC8F5-7411-4EAD-8248-561DDB3D512D}" type="pres">
      <dgm:prSet presAssocID="{1CE9DFA4-FDBC-4DD5-AA4B-2DB069048C91}" presName="hierRoot3" presStyleCnt="0"/>
      <dgm:spPr/>
    </dgm:pt>
    <dgm:pt modelId="{12108022-31E9-4B4C-A7B5-BD25399F878A}" type="pres">
      <dgm:prSet presAssocID="{1CE9DFA4-FDBC-4DD5-AA4B-2DB069048C91}" presName="composite3" presStyleCnt="0"/>
      <dgm:spPr/>
    </dgm:pt>
    <dgm:pt modelId="{BC4E3D35-2445-446D-A7B8-B87514C2996D}" type="pres">
      <dgm:prSet presAssocID="{1CE9DFA4-FDBC-4DD5-AA4B-2DB069048C91}" presName="background3" presStyleLbl="node3" presStyleIdx="0" presStyleCnt="4"/>
      <dgm:spPr/>
    </dgm:pt>
    <dgm:pt modelId="{B6DC38FA-D3BC-45E3-97B7-E56D230D5608}" type="pres">
      <dgm:prSet presAssocID="{1CE9DFA4-FDBC-4DD5-AA4B-2DB069048C91}" presName="text3" presStyleLbl="fgAcc3" presStyleIdx="0" presStyleCnt="4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5731BCBA-0179-4DD7-8738-97DB3E8E6935}" type="pres">
      <dgm:prSet presAssocID="{1CE9DFA4-FDBC-4DD5-AA4B-2DB069048C91}" presName="hierChild4" presStyleCnt="0"/>
      <dgm:spPr/>
    </dgm:pt>
    <dgm:pt modelId="{25819C40-E2AB-47E9-9BBA-BD609AD6D178}" type="pres">
      <dgm:prSet presAssocID="{5D9EF122-B3FA-4254-81A6-BF48D142847B}" presName="Name23" presStyleLbl="parChTrans1D4" presStyleIdx="0" presStyleCnt="4"/>
      <dgm:spPr/>
      <dgm:t>
        <a:bodyPr/>
        <a:lstStyle/>
        <a:p>
          <a:endParaRPr lang="es-ES"/>
        </a:p>
      </dgm:t>
    </dgm:pt>
    <dgm:pt modelId="{27091FCD-9794-455A-8CC4-4A3648175880}" type="pres">
      <dgm:prSet presAssocID="{84F9787C-FA4B-4528-9FD3-9B7C801E5AFF}" presName="hierRoot4" presStyleCnt="0"/>
      <dgm:spPr/>
    </dgm:pt>
    <dgm:pt modelId="{0E1ADACC-63F1-439E-95A7-9AA3E5CDDA6B}" type="pres">
      <dgm:prSet presAssocID="{84F9787C-FA4B-4528-9FD3-9B7C801E5AFF}" presName="composite4" presStyleCnt="0"/>
      <dgm:spPr/>
    </dgm:pt>
    <dgm:pt modelId="{9E860D96-F2BA-4429-831C-42D9585223D7}" type="pres">
      <dgm:prSet presAssocID="{84F9787C-FA4B-4528-9FD3-9B7C801E5AFF}" presName="background4" presStyleLbl="node4" presStyleIdx="0" presStyleCnt="4"/>
      <dgm:spPr/>
    </dgm:pt>
    <dgm:pt modelId="{72CF849C-6C18-4D3D-A965-EFECF15286B0}" type="pres">
      <dgm:prSet presAssocID="{84F9787C-FA4B-4528-9FD3-9B7C801E5AFF}" presName="text4" presStyleLbl="fgAcc4" presStyleIdx="0" presStyleCnt="4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AA750B04-F695-4DD6-80FB-782EAC900514}" type="pres">
      <dgm:prSet presAssocID="{84F9787C-FA4B-4528-9FD3-9B7C801E5AFF}" presName="hierChild5" presStyleCnt="0"/>
      <dgm:spPr/>
    </dgm:pt>
    <dgm:pt modelId="{6EE44305-38E7-490D-B18E-62BC58ABC0A4}" type="pres">
      <dgm:prSet presAssocID="{B215072A-B14A-4CD3-9909-50ADCB53F98B}" presName="Name17" presStyleLbl="parChTrans1D3" presStyleIdx="1" presStyleCnt="4"/>
      <dgm:spPr/>
      <dgm:t>
        <a:bodyPr/>
        <a:lstStyle/>
        <a:p>
          <a:endParaRPr lang="es-ES"/>
        </a:p>
      </dgm:t>
    </dgm:pt>
    <dgm:pt modelId="{47281F24-29CE-46C5-BC71-8B1E1E02B318}" type="pres">
      <dgm:prSet presAssocID="{A209C0A5-A84A-4708-B3C6-63C76689AA7B}" presName="hierRoot3" presStyleCnt="0"/>
      <dgm:spPr/>
    </dgm:pt>
    <dgm:pt modelId="{E3AA3960-B212-4AB5-A7AA-55312CF897D4}" type="pres">
      <dgm:prSet presAssocID="{A209C0A5-A84A-4708-B3C6-63C76689AA7B}" presName="composite3" presStyleCnt="0"/>
      <dgm:spPr/>
    </dgm:pt>
    <dgm:pt modelId="{9479227D-9111-44CD-8F08-345E1C218CAB}" type="pres">
      <dgm:prSet presAssocID="{A209C0A5-A84A-4708-B3C6-63C76689AA7B}" presName="background3" presStyleLbl="node3" presStyleIdx="1" presStyleCnt="4"/>
      <dgm:spPr/>
    </dgm:pt>
    <dgm:pt modelId="{9E3A08BD-89E4-45A2-AE7E-961D0CFFB8CA}" type="pres">
      <dgm:prSet presAssocID="{A209C0A5-A84A-4708-B3C6-63C76689AA7B}" presName="text3" presStyleLbl="fgAcc3" presStyleIdx="1" presStyleCnt="4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1329243C-8B1E-433D-BA4D-9FF083D18386}" type="pres">
      <dgm:prSet presAssocID="{A209C0A5-A84A-4708-B3C6-63C76689AA7B}" presName="hierChild4" presStyleCnt="0"/>
      <dgm:spPr/>
    </dgm:pt>
    <dgm:pt modelId="{EBB7B285-6183-412E-B78E-4EBC687981B9}" type="pres">
      <dgm:prSet presAssocID="{B69C58E7-8F4B-4FA6-8E7B-9D12B444A82E}" presName="Name23" presStyleLbl="parChTrans1D4" presStyleIdx="1" presStyleCnt="4"/>
      <dgm:spPr/>
      <dgm:t>
        <a:bodyPr/>
        <a:lstStyle/>
        <a:p>
          <a:endParaRPr lang="es-ES"/>
        </a:p>
      </dgm:t>
    </dgm:pt>
    <dgm:pt modelId="{52078D52-DEE2-48BC-8347-739C131E054F}" type="pres">
      <dgm:prSet presAssocID="{9B3A4771-D4AC-45FB-BB38-DA7877E112CC}" presName="hierRoot4" presStyleCnt="0"/>
      <dgm:spPr/>
    </dgm:pt>
    <dgm:pt modelId="{1A65ACD6-E88F-46E5-B0DF-CFC3542BAC79}" type="pres">
      <dgm:prSet presAssocID="{9B3A4771-D4AC-45FB-BB38-DA7877E112CC}" presName="composite4" presStyleCnt="0"/>
      <dgm:spPr/>
    </dgm:pt>
    <dgm:pt modelId="{0C03A34B-1839-443B-9D89-02E4B0CDB52B}" type="pres">
      <dgm:prSet presAssocID="{9B3A4771-D4AC-45FB-BB38-DA7877E112CC}" presName="background4" presStyleLbl="node4" presStyleIdx="1" presStyleCnt="4"/>
      <dgm:spPr/>
    </dgm:pt>
    <dgm:pt modelId="{2893408A-959F-4EDD-8D72-3E1B33BE0E07}" type="pres">
      <dgm:prSet presAssocID="{9B3A4771-D4AC-45FB-BB38-DA7877E112CC}" presName="text4" presStyleLbl="fgAcc4" presStyleIdx="1" presStyleCnt="4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FDC51807-57D1-4042-A1B4-6895905A4FE1}" type="pres">
      <dgm:prSet presAssocID="{9B3A4771-D4AC-45FB-BB38-DA7877E112CC}" presName="hierChild5" presStyleCnt="0"/>
      <dgm:spPr/>
    </dgm:pt>
    <dgm:pt modelId="{7BAF5708-E160-4344-9C15-86AF725662D3}" type="pres">
      <dgm:prSet presAssocID="{F1A477A4-26DA-4899-9349-3A9610C77F7F}" presName="Name10" presStyleLbl="parChTrans1D2" presStyleIdx="1" presStyleCnt="2"/>
      <dgm:spPr/>
      <dgm:t>
        <a:bodyPr/>
        <a:lstStyle/>
        <a:p>
          <a:endParaRPr lang="es-ES"/>
        </a:p>
      </dgm:t>
    </dgm:pt>
    <dgm:pt modelId="{192FC258-3028-4953-B25E-881738BAC4AC}" type="pres">
      <dgm:prSet presAssocID="{4DE6AF6C-3BEA-49B7-8130-20CA2606846D}" presName="hierRoot2" presStyleCnt="0"/>
      <dgm:spPr/>
    </dgm:pt>
    <dgm:pt modelId="{5BCBE61E-7A00-46DA-935D-6B1CDCFA06FF}" type="pres">
      <dgm:prSet presAssocID="{4DE6AF6C-3BEA-49B7-8130-20CA2606846D}" presName="composite2" presStyleCnt="0"/>
      <dgm:spPr/>
    </dgm:pt>
    <dgm:pt modelId="{81027BC1-28B0-43A9-AC4E-0E3252D65D79}" type="pres">
      <dgm:prSet presAssocID="{4DE6AF6C-3BEA-49B7-8130-20CA2606846D}" presName="background2" presStyleLbl="node2" presStyleIdx="1" presStyleCnt="2"/>
      <dgm:spPr/>
    </dgm:pt>
    <dgm:pt modelId="{8FF856BF-CF98-4276-B0D9-5C79F80980DC}" type="pres">
      <dgm:prSet presAssocID="{4DE6AF6C-3BEA-49B7-8130-20CA2606846D}" presName="text2" presStyleLbl="fgAcc2" presStyleIdx="1" presStyleCnt="2" custScaleX="115336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C476D022-EEF3-4585-A095-E31F0C56BDBA}" type="pres">
      <dgm:prSet presAssocID="{4DE6AF6C-3BEA-49B7-8130-20CA2606846D}" presName="hierChild3" presStyleCnt="0"/>
      <dgm:spPr/>
    </dgm:pt>
    <dgm:pt modelId="{C7071AE7-1207-40B0-8F6D-FEF79EFAFDE1}" type="pres">
      <dgm:prSet presAssocID="{E0831286-43AA-44BA-A8F4-7E46FA48EFBE}" presName="Name17" presStyleLbl="parChTrans1D3" presStyleIdx="2" presStyleCnt="4"/>
      <dgm:spPr/>
      <dgm:t>
        <a:bodyPr/>
        <a:lstStyle/>
        <a:p>
          <a:endParaRPr lang="es-ES"/>
        </a:p>
      </dgm:t>
    </dgm:pt>
    <dgm:pt modelId="{9284C102-4C69-4C02-B48C-3E80D7314C91}" type="pres">
      <dgm:prSet presAssocID="{D00A8E1B-D0CE-4B76-B4B6-22203350B1A1}" presName="hierRoot3" presStyleCnt="0"/>
      <dgm:spPr/>
    </dgm:pt>
    <dgm:pt modelId="{A796EC0F-315A-4DB5-A889-B111EA9CA4A8}" type="pres">
      <dgm:prSet presAssocID="{D00A8E1B-D0CE-4B76-B4B6-22203350B1A1}" presName="composite3" presStyleCnt="0"/>
      <dgm:spPr/>
    </dgm:pt>
    <dgm:pt modelId="{9D0A390F-A9D9-4EEF-8A1C-BF6B11DB0934}" type="pres">
      <dgm:prSet presAssocID="{D00A8E1B-D0CE-4B76-B4B6-22203350B1A1}" presName="background3" presStyleLbl="node3" presStyleIdx="2" presStyleCnt="4"/>
      <dgm:spPr/>
    </dgm:pt>
    <dgm:pt modelId="{BC1E27B8-43DB-40A9-B3E8-DB466B064792}" type="pres">
      <dgm:prSet presAssocID="{D00A8E1B-D0CE-4B76-B4B6-22203350B1A1}" presName="text3" presStyleLbl="fgAcc3" presStyleIdx="2" presStyleCnt="4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4C086728-E5EB-46EC-9262-F4DF668ED99F}" type="pres">
      <dgm:prSet presAssocID="{D00A8E1B-D0CE-4B76-B4B6-22203350B1A1}" presName="hierChild4" presStyleCnt="0"/>
      <dgm:spPr/>
    </dgm:pt>
    <dgm:pt modelId="{2990D1D1-1F35-40A1-A200-51CBE311C8A5}" type="pres">
      <dgm:prSet presAssocID="{D2F26746-59D6-46FE-A06F-D45E16077549}" presName="Name23" presStyleLbl="parChTrans1D4" presStyleIdx="2" presStyleCnt="4"/>
      <dgm:spPr/>
      <dgm:t>
        <a:bodyPr/>
        <a:lstStyle/>
        <a:p>
          <a:endParaRPr lang="es-ES"/>
        </a:p>
      </dgm:t>
    </dgm:pt>
    <dgm:pt modelId="{6EA4F8A2-BFF9-4BD5-BD41-3A16C361BFD2}" type="pres">
      <dgm:prSet presAssocID="{9ABE9CA0-D81C-423F-A225-DAF4A1FBD172}" presName="hierRoot4" presStyleCnt="0"/>
      <dgm:spPr/>
    </dgm:pt>
    <dgm:pt modelId="{FBB3FEC5-B0DF-4048-8BB4-E67072AC69FC}" type="pres">
      <dgm:prSet presAssocID="{9ABE9CA0-D81C-423F-A225-DAF4A1FBD172}" presName="composite4" presStyleCnt="0"/>
      <dgm:spPr/>
    </dgm:pt>
    <dgm:pt modelId="{4C0C5A0F-2006-4D5F-8F31-5527982BB0B2}" type="pres">
      <dgm:prSet presAssocID="{9ABE9CA0-D81C-423F-A225-DAF4A1FBD172}" presName="background4" presStyleLbl="node4" presStyleIdx="2" presStyleCnt="4"/>
      <dgm:spPr/>
    </dgm:pt>
    <dgm:pt modelId="{8770E648-8E09-4080-AABA-6E3847C3606B}" type="pres">
      <dgm:prSet presAssocID="{9ABE9CA0-D81C-423F-A225-DAF4A1FBD172}" presName="text4" presStyleLbl="fgAcc4" presStyleIdx="2" presStyleCnt="4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751B3DD7-4855-4276-BF61-712553F3EBAD}" type="pres">
      <dgm:prSet presAssocID="{9ABE9CA0-D81C-423F-A225-DAF4A1FBD172}" presName="hierChild5" presStyleCnt="0"/>
      <dgm:spPr/>
    </dgm:pt>
    <dgm:pt modelId="{956CA7F4-FCBB-4EF4-BD3E-9A27FB749365}" type="pres">
      <dgm:prSet presAssocID="{3B89F1BD-CF59-489C-8E0A-1E012E21D3FD}" presName="Name17" presStyleLbl="parChTrans1D3" presStyleIdx="3" presStyleCnt="4"/>
      <dgm:spPr/>
      <dgm:t>
        <a:bodyPr/>
        <a:lstStyle/>
        <a:p>
          <a:endParaRPr lang="es-ES"/>
        </a:p>
      </dgm:t>
    </dgm:pt>
    <dgm:pt modelId="{5FF8B2EF-0F8D-4BEE-B6F5-F7F3F6B58286}" type="pres">
      <dgm:prSet presAssocID="{B8BB5EE2-8740-46E4-A343-422B81FC6941}" presName="hierRoot3" presStyleCnt="0"/>
      <dgm:spPr/>
    </dgm:pt>
    <dgm:pt modelId="{07240289-90B2-4A4A-A820-37DB3BB89606}" type="pres">
      <dgm:prSet presAssocID="{B8BB5EE2-8740-46E4-A343-422B81FC6941}" presName="composite3" presStyleCnt="0"/>
      <dgm:spPr/>
    </dgm:pt>
    <dgm:pt modelId="{C018C7BE-F0D5-45D9-82D4-7EA8D5C2F824}" type="pres">
      <dgm:prSet presAssocID="{B8BB5EE2-8740-46E4-A343-422B81FC6941}" presName="background3" presStyleLbl="node3" presStyleIdx="3" presStyleCnt="4"/>
      <dgm:spPr/>
    </dgm:pt>
    <dgm:pt modelId="{53BDF998-C5EC-4723-991D-32D494613C19}" type="pres">
      <dgm:prSet presAssocID="{B8BB5EE2-8740-46E4-A343-422B81FC6941}" presName="text3" presStyleLbl="fgAcc3" presStyleIdx="3" presStyleCnt="4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DC353051-D182-4CC5-8343-A5DEE1BDDC67}" type="pres">
      <dgm:prSet presAssocID="{B8BB5EE2-8740-46E4-A343-422B81FC6941}" presName="hierChild4" presStyleCnt="0"/>
      <dgm:spPr/>
    </dgm:pt>
    <dgm:pt modelId="{04F1550E-8CAE-42AD-93E9-7CD90A4B77DC}" type="pres">
      <dgm:prSet presAssocID="{D22AFFD5-028F-4B96-A3D8-0EA18ED50E08}" presName="Name23" presStyleLbl="parChTrans1D4" presStyleIdx="3" presStyleCnt="4"/>
      <dgm:spPr/>
      <dgm:t>
        <a:bodyPr/>
        <a:lstStyle/>
        <a:p>
          <a:endParaRPr lang="es-ES"/>
        </a:p>
      </dgm:t>
    </dgm:pt>
    <dgm:pt modelId="{3173BD6A-691C-45B5-8AC8-C52EDA0FD49B}" type="pres">
      <dgm:prSet presAssocID="{7549C6D9-20D2-438D-82C2-4CFEB1B2F5DD}" presName="hierRoot4" presStyleCnt="0"/>
      <dgm:spPr/>
    </dgm:pt>
    <dgm:pt modelId="{EA2D6DE0-0DEA-4CFD-A891-15F63614771C}" type="pres">
      <dgm:prSet presAssocID="{7549C6D9-20D2-438D-82C2-4CFEB1B2F5DD}" presName="composite4" presStyleCnt="0"/>
      <dgm:spPr/>
    </dgm:pt>
    <dgm:pt modelId="{AC874759-9899-4C6C-9224-FA6D6DE8F31B}" type="pres">
      <dgm:prSet presAssocID="{7549C6D9-20D2-438D-82C2-4CFEB1B2F5DD}" presName="background4" presStyleLbl="node4" presStyleIdx="3" presStyleCnt="4"/>
      <dgm:spPr/>
    </dgm:pt>
    <dgm:pt modelId="{003382E7-E31E-4720-9626-FA404F7D91B7}" type="pres">
      <dgm:prSet presAssocID="{7549C6D9-20D2-438D-82C2-4CFEB1B2F5DD}" presName="text4" presStyleLbl="fgAcc4" presStyleIdx="3" presStyleCnt="4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CD6F0734-1A12-4433-9E8D-F4EF7A0917DE}" type="pres">
      <dgm:prSet presAssocID="{7549C6D9-20D2-438D-82C2-4CFEB1B2F5DD}" presName="hierChild5" presStyleCnt="0"/>
      <dgm:spPr/>
    </dgm:pt>
  </dgm:ptLst>
  <dgm:cxnLst>
    <dgm:cxn modelId="{93737ABF-7CF9-4802-8426-A31F2EB6216A}" type="presOf" srcId="{A209C0A5-A84A-4708-B3C6-63C76689AA7B}" destId="{9E3A08BD-89E4-45A2-AE7E-961D0CFFB8CA}" srcOrd="0" destOrd="0" presId="urn:microsoft.com/office/officeart/2005/8/layout/hierarchy1"/>
    <dgm:cxn modelId="{D8132FA4-CC51-41E8-ADC7-E1E4CD4611E4}" type="presOf" srcId="{D22AFFD5-028F-4B96-A3D8-0EA18ED50E08}" destId="{04F1550E-8CAE-42AD-93E9-7CD90A4B77DC}" srcOrd="0" destOrd="0" presId="urn:microsoft.com/office/officeart/2005/8/layout/hierarchy1"/>
    <dgm:cxn modelId="{73989168-894B-44B4-86F6-40E8B7769C38}" type="presOf" srcId="{D00A8E1B-D0CE-4B76-B4B6-22203350B1A1}" destId="{BC1E27B8-43DB-40A9-B3E8-DB466B064792}" srcOrd="0" destOrd="0" presId="urn:microsoft.com/office/officeart/2005/8/layout/hierarchy1"/>
    <dgm:cxn modelId="{14D24413-EA14-4BCA-86FE-BA9B8ECEF104}" srcId="{13F2D36D-1FD9-425B-8017-53A5C564EBD8}" destId="{ADFDB879-8662-4324-8973-A1ECEEF0BCF3}" srcOrd="0" destOrd="0" parTransId="{90710BA4-9EB0-420C-B9AB-83E0EF3C4170}" sibTransId="{61CE2861-D1EC-408D-8FFE-CF4ECB63E518}"/>
    <dgm:cxn modelId="{37B05D37-9AB3-4A2F-9C9F-8F3282772C9A}" srcId="{676244B0-5E44-45DA-987A-AF5E2905C03F}" destId="{13F2D36D-1FD9-425B-8017-53A5C564EBD8}" srcOrd="0" destOrd="0" parTransId="{8D97D024-450C-471B-A864-73EB029B22A2}" sibTransId="{806A6EAF-0F84-4FB1-96DF-59180C432C34}"/>
    <dgm:cxn modelId="{7FE45AC2-B614-4A76-9584-94B805D6763E}" type="presOf" srcId="{90710BA4-9EB0-420C-B9AB-83E0EF3C4170}" destId="{782C71AF-9DCB-418A-8FB5-D0A7D1540965}" srcOrd="0" destOrd="0" presId="urn:microsoft.com/office/officeart/2005/8/layout/hierarchy1"/>
    <dgm:cxn modelId="{C50A2344-C0A8-4B10-AC35-C2F898546CE7}" srcId="{B8BB5EE2-8740-46E4-A343-422B81FC6941}" destId="{7549C6D9-20D2-438D-82C2-4CFEB1B2F5DD}" srcOrd="0" destOrd="0" parTransId="{D22AFFD5-028F-4B96-A3D8-0EA18ED50E08}" sibTransId="{30203818-EAA5-41BD-BEDE-32F96F95F064}"/>
    <dgm:cxn modelId="{9DFE9B99-FDEC-44D3-927E-2F9EDDB19AFF}" type="presOf" srcId="{D2F26746-59D6-46FE-A06F-D45E16077549}" destId="{2990D1D1-1F35-40A1-A200-51CBE311C8A5}" srcOrd="0" destOrd="0" presId="urn:microsoft.com/office/officeart/2005/8/layout/hierarchy1"/>
    <dgm:cxn modelId="{0518F9C4-02BE-4C87-A50E-9AB35CCF05B7}" type="presOf" srcId="{13F2D36D-1FD9-425B-8017-53A5C564EBD8}" destId="{C08D5953-DA4F-4FF7-B61D-48EB01E1008D}" srcOrd="0" destOrd="0" presId="urn:microsoft.com/office/officeart/2005/8/layout/hierarchy1"/>
    <dgm:cxn modelId="{C73B19D8-284F-4CF6-B739-D7C2897CB783}" type="presOf" srcId="{5D9EF122-B3FA-4254-81A6-BF48D142847B}" destId="{25819C40-E2AB-47E9-9BBA-BD609AD6D178}" srcOrd="0" destOrd="0" presId="urn:microsoft.com/office/officeart/2005/8/layout/hierarchy1"/>
    <dgm:cxn modelId="{9C6D0874-4C83-4229-8C3E-B6D0343C6601}" type="presOf" srcId="{4DE6AF6C-3BEA-49B7-8130-20CA2606846D}" destId="{8FF856BF-CF98-4276-B0D9-5C79F80980DC}" srcOrd="0" destOrd="0" presId="urn:microsoft.com/office/officeart/2005/8/layout/hierarchy1"/>
    <dgm:cxn modelId="{AD7C02E8-C8B9-41B0-874A-04D866AA763B}" type="presOf" srcId="{7549C6D9-20D2-438D-82C2-4CFEB1B2F5DD}" destId="{003382E7-E31E-4720-9626-FA404F7D91B7}" srcOrd="0" destOrd="0" presId="urn:microsoft.com/office/officeart/2005/8/layout/hierarchy1"/>
    <dgm:cxn modelId="{9FF33B4F-A4EF-4957-82A5-8F1482AD4E24}" srcId="{A209C0A5-A84A-4708-B3C6-63C76689AA7B}" destId="{9B3A4771-D4AC-45FB-BB38-DA7877E112CC}" srcOrd="0" destOrd="0" parTransId="{B69C58E7-8F4B-4FA6-8E7B-9D12B444A82E}" sibTransId="{6DAE1233-2EC0-46C6-97F1-F60B668DBA46}"/>
    <dgm:cxn modelId="{0F0B6737-46D2-4517-A2F0-59C557F074AC}" type="presOf" srcId="{3B89F1BD-CF59-489C-8E0A-1E012E21D3FD}" destId="{956CA7F4-FCBB-4EF4-BD3E-9A27FB749365}" srcOrd="0" destOrd="0" presId="urn:microsoft.com/office/officeart/2005/8/layout/hierarchy1"/>
    <dgm:cxn modelId="{1307331D-9885-43B6-BA10-4D94303E9248}" type="presOf" srcId="{9B3A4771-D4AC-45FB-BB38-DA7877E112CC}" destId="{2893408A-959F-4EDD-8D72-3E1B33BE0E07}" srcOrd="0" destOrd="0" presId="urn:microsoft.com/office/officeart/2005/8/layout/hierarchy1"/>
    <dgm:cxn modelId="{8B0C4D8F-1CFB-4098-AB30-4B213EE7B9CA}" type="presOf" srcId="{B8BB5EE2-8740-46E4-A343-422B81FC6941}" destId="{53BDF998-C5EC-4723-991D-32D494613C19}" srcOrd="0" destOrd="0" presId="urn:microsoft.com/office/officeart/2005/8/layout/hierarchy1"/>
    <dgm:cxn modelId="{20DAFA8E-32CD-473E-AC41-89D1A844D735}" srcId="{ADFDB879-8662-4324-8973-A1ECEEF0BCF3}" destId="{A209C0A5-A84A-4708-B3C6-63C76689AA7B}" srcOrd="1" destOrd="0" parTransId="{B215072A-B14A-4CD3-9909-50ADCB53F98B}" sibTransId="{939FDBBF-FF14-4C68-8A10-2FA4BB22B33F}"/>
    <dgm:cxn modelId="{33602598-2F30-4241-A6FA-7A7971F4D25F}" srcId="{ADFDB879-8662-4324-8973-A1ECEEF0BCF3}" destId="{1CE9DFA4-FDBC-4DD5-AA4B-2DB069048C91}" srcOrd="0" destOrd="0" parTransId="{B2B4ABFD-711C-4897-9179-2A32E46B32BE}" sibTransId="{91FC1749-4D92-4B1B-822E-D4AC10B06BE1}"/>
    <dgm:cxn modelId="{B4D3F635-7833-4593-8082-BE41D799F185}" type="presOf" srcId="{F1A477A4-26DA-4899-9349-3A9610C77F7F}" destId="{7BAF5708-E160-4344-9C15-86AF725662D3}" srcOrd="0" destOrd="0" presId="urn:microsoft.com/office/officeart/2005/8/layout/hierarchy1"/>
    <dgm:cxn modelId="{F2AF5334-7028-44A6-947C-2459CFDFC697}" type="presOf" srcId="{84F9787C-FA4B-4528-9FD3-9B7C801E5AFF}" destId="{72CF849C-6C18-4D3D-A965-EFECF15286B0}" srcOrd="0" destOrd="0" presId="urn:microsoft.com/office/officeart/2005/8/layout/hierarchy1"/>
    <dgm:cxn modelId="{932BAD29-2236-4001-A46A-6444FA280EF1}" type="presOf" srcId="{B215072A-B14A-4CD3-9909-50ADCB53F98B}" destId="{6EE44305-38E7-490D-B18E-62BC58ABC0A4}" srcOrd="0" destOrd="0" presId="urn:microsoft.com/office/officeart/2005/8/layout/hierarchy1"/>
    <dgm:cxn modelId="{34F466AF-ADA5-4513-880F-28B574153475}" srcId="{4DE6AF6C-3BEA-49B7-8130-20CA2606846D}" destId="{D00A8E1B-D0CE-4B76-B4B6-22203350B1A1}" srcOrd="0" destOrd="0" parTransId="{E0831286-43AA-44BA-A8F4-7E46FA48EFBE}" sibTransId="{32B1443E-A273-4D31-B970-9C4A8FADE704}"/>
    <dgm:cxn modelId="{5E5B124D-89CA-4744-9DA1-F655EAE06F22}" type="presOf" srcId="{9ABE9CA0-D81C-423F-A225-DAF4A1FBD172}" destId="{8770E648-8E09-4080-AABA-6E3847C3606B}" srcOrd="0" destOrd="0" presId="urn:microsoft.com/office/officeart/2005/8/layout/hierarchy1"/>
    <dgm:cxn modelId="{0BF7F48F-3DE0-4C3D-9212-8BD3598EC91A}" type="presOf" srcId="{B2B4ABFD-711C-4897-9179-2A32E46B32BE}" destId="{C8996E56-DAB0-428F-ABDD-FC7DC81F7961}" srcOrd="0" destOrd="0" presId="urn:microsoft.com/office/officeart/2005/8/layout/hierarchy1"/>
    <dgm:cxn modelId="{9AD09C04-B36A-4A88-9881-C426713F490D}" type="presOf" srcId="{E0831286-43AA-44BA-A8F4-7E46FA48EFBE}" destId="{C7071AE7-1207-40B0-8F6D-FEF79EFAFDE1}" srcOrd="0" destOrd="0" presId="urn:microsoft.com/office/officeart/2005/8/layout/hierarchy1"/>
    <dgm:cxn modelId="{E59035BC-9830-4739-8FCA-8D9AC49A0DBC}" srcId="{4DE6AF6C-3BEA-49B7-8130-20CA2606846D}" destId="{B8BB5EE2-8740-46E4-A343-422B81FC6941}" srcOrd="1" destOrd="0" parTransId="{3B89F1BD-CF59-489C-8E0A-1E012E21D3FD}" sibTransId="{5DB5AC22-0D5F-4B3A-A49D-57CDB8CD3B55}"/>
    <dgm:cxn modelId="{7427BC8A-0940-4C80-8A43-5D4160C5F9CC}" srcId="{1CE9DFA4-FDBC-4DD5-AA4B-2DB069048C91}" destId="{84F9787C-FA4B-4528-9FD3-9B7C801E5AFF}" srcOrd="0" destOrd="0" parTransId="{5D9EF122-B3FA-4254-81A6-BF48D142847B}" sibTransId="{0F44905F-647F-4834-BF24-A8F8D45C6707}"/>
    <dgm:cxn modelId="{1A7312E7-C562-4B04-B24C-A23A2949B350}" type="presOf" srcId="{ADFDB879-8662-4324-8973-A1ECEEF0BCF3}" destId="{B825151C-9C7C-4C0A-9720-65ED5ABB1498}" srcOrd="0" destOrd="0" presId="urn:microsoft.com/office/officeart/2005/8/layout/hierarchy1"/>
    <dgm:cxn modelId="{89BD4327-9C49-48F3-89CB-4F8A55964D5F}" srcId="{13F2D36D-1FD9-425B-8017-53A5C564EBD8}" destId="{4DE6AF6C-3BEA-49B7-8130-20CA2606846D}" srcOrd="1" destOrd="0" parTransId="{F1A477A4-26DA-4899-9349-3A9610C77F7F}" sibTransId="{B1958002-367B-4E42-AEA1-06B48A944CF0}"/>
    <dgm:cxn modelId="{F3F7A012-FD42-4D31-9FE1-8508E49CDC24}" type="presOf" srcId="{B69C58E7-8F4B-4FA6-8E7B-9D12B444A82E}" destId="{EBB7B285-6183-412E-B78E-4EBC687981B9}" srcOrd="0" destOrd="0" presId="urn:microsoft.com/office/officeart/2005/8/layout/hierarchy1"/>
    <dgm:cxn modelId="{BAF0F90B-FF9D-454D-A599-F320AB69376C}" type="presOf" srcId="{676244B0-5E44-45DA-987A-AF5E2905C03F}" destId="{6B2C25FB-FC11-4603-8006-846FDF72F98E}" srcOrd="0" destOrd="0" presId="urn:microsoft.com/office/officeart/2005/8/layout/hierarchy1"/>
    <dgm:cxn modelId="{6C249E04-076B-4683-8309-CD39A6C8853B}" srcId="{D00A8E1B-D0CE-4B76-B4B6-22203350B1A1}" destId="{9ABE9CA0-D81C-423F-A225-DAF4A1FBD172}" srcOrd="0" destOrd="0" parTransId="{D2F26746-59D6-46FE-A06F-D45E16077549}" sibTransId="{35EB9229-1632-4913-B6BE-07E468BE88F4}"/>
    <dgm:cxn modelId="{0AA3C08B-2D73-4F4C-8DCA-28392DDE288F}" type="presOf" srcId="{1CE9DFA4-FDBC-4DD5-AA4B-2DB069048C91}" destId="{B6DC38FA-D3BC-45E3-97B7-E56D230D5608}" srcOrd="0" destOrd="0" presId="urn:microsoft.com/office/officeart/2005/8/layout/hierarchy1"/>
    <dgm:cxn modelId="{F5C2BAC5-141C-4BEC-A363-408D5739035E}" type="presParOf" srcId="{6B2C25FB-FC11-4603-8006-846FDF72F98E}" destId="{C3EEB7FB-6AF5-42EB-944A-7E65D60D43BE}" srcOrd="0" destOrd="0" presId="urn:microsoft.com/office/officeart/2005/8/layout/hierarchy1"/>
    <dgm:cxn modelId="{43DBA14C-24E4-446D-AF45-2B902D763DF3}" type="presParOf" srcId="{C3EEB7FB-6AF5-42EB-944A-7E65D60D43BE}" destId="{52FA9475-790E-4E72-82C8-9C12BC47F620}" srcOrd="0" destOrd="0" presId="urn:microsoft.com/office/officeart/2005/8/layout/hierarchy1"/>
    <dgm:cxn modelId="{671E8CD7-25B1-4691-A4AE-9A93A55EBA81}" type="presParOf" srcId="{52FA9475-790E-4E72-82C8-9C12BC47F620}" destId="{7F7E9582-1B65-4D7C-BD55-81605E4C54C8}" srcOrd="0" destOrd="0" presId="urn:microsoft.com/office/officeart/2005/8/layout/hierarchy1"/>
    <dgm:cxn modelId="{4DC6A929-49C7-4288-801B-D63EEB332DB1}" type="presParOf" srcId="{52FA9475-790E-4E72-82C8-9C12BC47F620}" destId="{C08D5953-DA4F-4FF7-B61D-48EB01E1008D}" srcOrd="1" destOrd="0" presId="urn:microsoft.com/office/officeart/2005/8/layout/hierarchy1"/>
    <dgm:cxn modelId="{46DF7737-6962-4346-8736-591DC4185440}" type="presParOf" srcId="{C3EEB7FB-6AF5-42EB-944A-7E65D60D43BE}" destId="{0A44A00B-58A8-4C4A-BD37-55462ACB32B1}" srcOrd="1" destOrd="0" presId="urn:microsoft.com/office/officeart/2005/8/layout/hierarchy1"/>
    <dgm:cxn modelId="{73DFF4F3-1375-47C8-B71E-A20124D35C91}" type="presParOf" srcId="{0A44A00B-58A8-4C4A-BD37-55462ACB32B1}" destId="{782C71AF-9DCB-418A-8FB5-D0A7D1540965}" srcOrd="0" destOrd="0" presId="urn:microsoft.com/office/officeart/2005/8/layout/hierarchy1"/>
    <dgm:cxn modelId="{222BAF11-71EF-41D9-B47D-2369EF0B3BCD}" type="presParOf" srcId="{0A44A00B-58A8-4C4A-BD37-55462ACB32B1}" destId="{1E129E01-0BC4-4751-B121-0907EC9DE174}" srcOrd="1" destOrd="0" presId="urn:microsoft.com/office/officeart/2005/8/layout/hierarchy1"/>
    <dgm:cxn modelId="{A8B23043-AB02-4FBF-883A-3AB03BD602F0}" type="presParOf" srcId="{1E129E01-0BC4-4751-B121-0907EC9DE174}" destId="{5027E2E0-EA43-47D6-B99A-F7E6C9989623}" srcOrd="0" destOrd="0" presId="urn:microsoft.com/office/officeart/2005/8/layout/hierarchy1"/>
    <dgm:cxn modelId="{7CB16C1B-0DC8-41BA-95A8-0F361D0FC765}" type="presParOf" srcId="{5027E2E0-EA43-47D6-B99A-F7E6C9989623}" destId="{0B64E58F-A4AD-49D6-88C2-2B6070C26841}" srcOrd="0" destOrd="0" presId="urn:microsoft.com/office/officeart/2005/8/layout/hierarchy1"/>
    <dgm:cxn modelId="{B347E571-3B9D-43A3-9BF9-4DAADE4D7E11}" type="presParOf" srcId="{5027E2E0-EA43-47D6-B99A-F7E6C9989623}" destId="{B825151C-9C7C-4C0A-9720-65ED5ABB1498}" srcOrd="1" destOrd="0" presId="urn:microsoft.com/office/officeart/2005/8/layout/hierarchy1"/>
    <dgm:cxn modelId="{8444A467-62E9-4C34-B37D-0F76E87E330C}" type="presParOf" srcId="{1E129E01-0BC4-4751-B121-0907EC9DE174}" destId="{D5D55C77-8DCB-4066-9CB4-C1C4E390EBD4}" srcOrd="1" destOrd="0" presId="urn:microsoft.com/office/officeart/2005/8/layout/hierarchy1"/>
    <dgm:cxn modelId="{989C132A-506A-48A3-A6D4-C9D8CEA3A17E}" type="presParOf" srcId="{D5D55C77-8DCB-4066-9CB4-C1C4E390EBD4}" destId="{C8996E56-DAB0-428F-ABDD-FC7DC81F7961}" srcOrd="0" destOrd="0" presId="urn:microsoft.com/office/officeart/2005/8/layout/hierarchy1"/>
    <dgm:cxn modelId="{C6B77837-8762-4FB4-A203-BF22666C563F}" type="presParOf" srcId="{D5D55C77-8DCB-4066-9CB4-C1C4E390EBD4}" destId="{168BC8F5-7411-4EAD-8248-561DDB3D512D}" srcOrd="1" destOrd="0" presId="urn:microsoft.com/office/officeart/2005/8/layout/hierarchy1"/>
    <dgm:cxn modelId="{E7401A04-5CC1-4538-BF9C-416335A32699}" type="presParOf" srcId="{168BC8F5-7411-4EAD-8248-561DDB3D512D}" destId="{12108022-31E9-4B4C-A7B5-BD25399F878A}" srcOrd="0" destOrd="0" presId="urn:microsoft.com/office/officeart/2005/8/layout/hierarchy1"/>
    <dgm:cxn modelId="{2F29A202-459F-4F90-B5FC-5FF10EEB3F6F}" type="presParOf" srcId="{12108022-31E9-4B4C-A7B5-BD25399F878A}" destId="{BC4E3D35-2445-446D-A7B8-B87514C2996D}" srcOrd="0" destOrd="0" presId="urn:microsoft.com/office/officeart/2005/8/layout/hierarchy1"/>
    <dgm:cxn modelId="{94AE7FFA-16DD-443F-82DC-64434C039775}" type="presParOf" srcId="{12108022-31E9-4B4C-A7B5-BD25399F878A}" destId="{B6DC38FA-D3BC-45E3-97B7-E56D230D5608}" srcOrd="1" destOrd="0" presId="urn:microsoft.com/office/officeart/2005/8/layout/hierarchy1"/>
    <dgm:cxn modelId="{F421131A-E179-43E5-B9E8-55034D21D986}" type="presParOf" srcId="{168BC8F5-7411-4EAD-8248-561DDB3D512D}" destId="{5731BCBA-0179-4DD7-8738-97DB3E8E6935}" srcOrd="1" destOrd="0" presId="urn:microsoft.com/office/officeart/2005/8/layout/hierarchy1"/>
    <dgm:cxn modelId="{23E4A4A6-E4EE-4D7D-8E6A-80A58AB0C29B}" type="presParOf" srcId="{5731BCBA-0179-4DD7-8738-97DB3E8E6935}" destId="{25819C40-E2AB-47E9-9BBA-BD609AD6D178}" srcOrd="0" destOrd="0" presId="urn:microsoft.com/office/officeart/2005/8/layout/hierarchy1"/>
    <dgm:cxn modelId="{C8F459FC-BA66-487B-A221-D5D518717D60}" type="presParOf" srcId="{5731BCBA-0179-4DD7-8738-97DB3E8E6935}" destId="{27091FCD-9794-455A-8CC4-4A3648175880}" srcOrd="1" destOrd="0" presId="urn:microsoft.com/office/officeart/2005/8/layout/hierarchy1"/>
    <dgm:cxn modelId="{6FF7D742-E115-454C-808E-41147C661AC1}" type="presParOf" srcId="{27091FCD-9794-455A-8CC4-4A3648175880}" destId="{0E1ADACC-63F1-439E-95A7-9AA3E5CDDA6B}" srcOrd="0" destOrd="0" presId="urn:microsoft.com/office/officeart/2005/8/layout/hierarchy1"/>
    <dgm:cxn modelId="{6BBB0143-563D-4F3A-8FE5-AE413B31E481}" type="presParOf" srcId="{0E1ADACC-63F1-439E-95A7-9AA3E5CDDA6B}" destId="{9E860D96-F2BA-4429-831C-42D9585223D7}" srcOrd="0" destOrd="0" presId="urn:microsoft.com/office/officeart/2005/8/layout/hierarchy1"/>
    <dgm:cxn modelId="{B5DE65D2-9F90-4567-B33C-E0EF0E3C4A61}" type="presParOf" srcId="{0E1ADACC-63F1-439E-95A7-9AA3E5CDDA6B}" destId="{72CF849C-6C18-4D3D-A965-EFECF15286B0}" srcOrd="1" destOrd="0" presId="urn:microsoft.com/office/officeart/2005/8/layout/hierarchy1"/>
    <dgm:cxn modelId="{77BB4E46-5519-4955-8EDF-FC152E97FB3E}" type="presParOf" srcId="{27091FCD-9794-455A-8CC4-4A3648175880}" destId="{AA750B04-F695-4DD6-80FB-782EAC900514}" srcOrd="1" destOrd="0" presId="urn:microsoft.com/office/officeart/2005/8/layout/hierarchy1"/>
    <dgm:cxn modelId="{02098BC9-A9DB-4345-A845-90B42EF7E309}" type="presParOf" srcId="{D5D55C77-8DCB-4066-9CB4-C1C4E390EBD4}" destId="{6EE44305-38E7-490D-B18E-62BC58ABC0A4}" srcOrd="2" destOrd="0" presId="urn:microsoft.com/office/officeart/2005/8/layout/hierarchy1"/>
    <dgm:cxn modelId="{3C4BF7EF-1411-4A47-850D-FC5110278EB3}" type="presParOf" srcId="{D5D55C77-8DCB-4066-9CB4-C1C4E390EBD4}" destId="{47281F24-29CE-46C5-BC71-8B1E1E02B318}" srcOrd="3" destOrd="0" presId="urn:microsoft.com/office/officeart/2005/8/layout/hierarchy1"/>
    <dgm:cxn modelId="{F9CB4D31-EF55-48D5-9420-EE04CE7B8001}" type="presParOf" srcId="{47281F24-29CE-46C5-BC71-8B1E1E02B318}" destId="{E3AA3960-B212-4AB5-A7AA-55312CF897D4}" srcOrd="0" destOrd="0" presId="urn:microsoft.com/office/officeart/2005/8/layout/hierarchy1"/>
    <dgm:cxn modelId="{7E962859-FFAF-451A-A032-59EEC31F8FDB}" type="presParOf" srcId="{E3AA3960-B212-4AB5-A7AA-55312CF897D4}" destId="{9479227D-9111-44CD-8F08-345E1C218CAB}" srcOrd="0" destOrd="0" presId="urn:microsoft.com/office/officeart/2005/8/layout/hierarchy1"/>
    <dgm:cxn modelId="{07E7A6A7-609B-484B-829F-D183AFD85028}" type="presParOf" srcId="{E3AA3960-B212-4AB5-A7AA-55312CF897D4}" destId="{9E3A08BD-89E4-45A2-AE7E-961D0CFFB8CA}" srcOrd="1" destOrd="0" presId="urn:microsoft.com/office/officeart/2005/8/layout/hierarchy1"/>
    <dgm:cxn modelId="{4E2F04B9-96A8-40D5-9B08-AB2D03A0C03F}" type="presParOf" srcId="{47281F24-29CE-46C5-BC71-8B1E1E02B318}" destId="{1329243C-8B1E-433D-BA4D-9FF083D18386}" srcOrd="1" destOrd="0" presId="urn:microsoft.com/office/officeart/2005/8/layout/hierarchy1"/>
    <dgm:cxn modelId="{4E7BAEA3-46BA-46D2-9CBD-84068366A435}" type="presParOf" srcId="{1329243C-8B1E-433D-BA4D-9FF083D18386}" destId="{EBB7B285-6183-412E-B78E-4EBC687981B9}" srcOrd="0" destOrd="0" presId="urn:microsoft.com/office/officeart/2005/8/layout/hierarchy1"/>
    <dgm:cxn modelId="{BFA62C64-7A59-4589-9F86-06DDAF938158}" type="presParOf" srcId="{1329243C-8B1E-433D-BA4D-9FF083D18386}" destId="{52078D52-DEE2-48BC-8347-739C131E054F}" srcOrd="1" destOrd="0" presId="urn:microsoft.com/office/officeart/2005/8/layout/hierarchy1"/>
    <dgm:cxn modelId="{DF59BD42-CB9E-4E2B-B99E-94654D849092}" type="presParOf" srcId="{52078D52-DEE2-48BC-8347-739C131E054F}" destId="{1A65ACD6-E88F-46E5-B0DF-CFC3542BAC79}" srcOrd="0" destOrd="0" presId="urn:microsoft.com/office/officeart/2005/8/layout/hierarchy1"/>
    <dgm:cxn modelId="{8CEC715C-1F73-4566-B35C-3A58997070EC}" type="presParOf" srcId="{1A65ACD6-E88F-46E5-B0DF-CFC3542BAC79}" destId="{0C03A34B-1839-443B-9D89-02E4B0CDB52B}" srcOrd="0" destOrd="0" presId="urn:microsoft.com/office/officeart/2005/8/layout/hierarchy1"/>
    <dgm:cxn modelId="{F2C8CA27-04DD-400E-AB27-C7A33717403E}" type="presParOf" srcId="{1A65ACD6-E88F-46E5-B0DF-CFC3542BAC79}" destId="{2893408A-959F-4EDD-8D72-3E1B33BE0E07}" srcOrd="1" destOrd="0" presId="urn:microsoft.com/office/officeart/2005/8/layout/hierarchy1"/>
    <dgm:cxn modelId="{E7B5A693-91B4-4A49-BCD7-F2FFC4169BC5}" type="presParOf" srcId="{52078D52-DEE2-48BC-8347-739C131E054F}" destId="{FDC51807-57D1-4042-A1B4-6895905A4FE1}" srcOrd="1" destOrd="0" presId="urn:microsoft.com/office/officeart/2005/8/layout/hierarchy1"/>
    <dgm:cxn modelId="{AD756C33-6305-45D3-A5C7-9CA084C4CC75}" type="presParOf" srcId="{0A44A00B-58A8-4C4A-BD37-55462ACB32B1}" destId="{7BAF5708-E160-4344-9C15-86AF725662D3}" srcOrd="2" destOrd="0" presId="urn:microsoft.com/office/officeart/2005/8/layout/hierarchy1"/>
    <dgm:cxn modelId="{4EDEA881-2560-40B4-849B-D5EB2ABF55FE}" type="presParOf" srcId="{0A44A00B-58A8-4C4A-BD37-55462ACB32B1}" destId="{192FC258-3028-4953-B25E-881738BAC4AC}" srcOrd="3" destOrd="0" presId="urn:microsoft.com/office/officeart/2005/8/layout/hierarchy1"/>
    <dgm:cxn modelId="{A95A2251-6B16-4DFD-9E98-73485EBDCD74}" type="presParOf" srcId="{192FC258-3028-4953-B25E-881738BAC4AC}" destId="{5BCBE61E-7A00-46DA-935D-6B1CDCFA06FF}" srcOrd="0" destOrd="0" presId="urn:microsoft.com/office/officeart/2005/8/layout/hierarchy1"/>
    <dgm:cxn modelId="{070C24CF-6223-4A28-B9A5-494A77B5913D}" type="presParOf" srcId="{5BCBE61E-7A00-46DA-935D-6B1CDCFA06FF}" destId="{81027BC1-28B0-43A9-AC4E-0E3252D65D79}" srcOrd="0" destOrd="0" presId="urn:microsoft.com/office/officeart/2005/8/layout/hierarchy1"/>
    <dgm:cxn modelId="{F0EEBB30-149F-457C-8C94-C411E15FA74F}" type="presParOf" srcId="{5BCBE61E-7A00-46DA-935D-6B1CDCFA06FF}" destId="{8FF856BF-CF98-4276-B0D9-5C79F80980DC}" srcOrd="1" destOrd="0" presId="urn:microsoft.com/office/officeart/2005/8/layout/hierarchy1"/>
    <dgm:cxn modelId="{D0B95266-D9D6-4881-9541-1ECFDFE14417}" type="presParOf" srcId="{192FC258-3028-4953-B25E-881738BAC4AC}" destId="{C476D022-EEF3-4585-A095-E31F0C56BDBA}" srcOrd="1" destOrd="0" presId="urn:microsoft.com/office/officeart/2005/8/layout/hierarchy1"/>
    <dgm:cxn modelId="{45463CE1-EE78-466C-8E63-FF3000A9487B}" type="presParOf" srcId="{C476D022-EEF3-4585-A095-E31F0C56BDBA}" destId="{C7071AE7-1207-40B0-8F6D-FEF79EFAFDE1}" srcOrd="0" destOrd="0" presId="urn:microsoft.com/office/officeart/2005/8/layout/hierarchy1"/>
    <dgm:cxn modelId="{B95D83CD-07C1-4EAA-A71D-8F5BD3376271}" type="presParOf" srcId="{C476D022-EEF3-4585-A095-E31F0C56BDBA}" destId="{9284C102-4C69-4C02-B48C-3E80D7314C91}" srcOrd="1" destOrd="0" presId="urn:microsoft.com/office/officeart/2005/8/layout/hierarchy1"/>
    <dgm:cxn modelId="{3BA2D5C6-1A18-4C5D-9A9C-ECC0A23E0B76}" type="presParOf" srcId="{9284C102-4C69-4C02-B48C-3E80D7314C91}" destId="{A796EC0F-315A-4DB5-A889-B111EA9CA4A8}" srcOrd="0" destOrd="0" presId="urn:microsoft.com/office/officeart/2005/8/layout/hierarchy1"/>
    <dgm:cxn modelId="{D9FB0F5B-E492-462B-AE53-219D021A73C2}" type="presParOf" srcId="{A796EC0F-315A-4DB5-A889-B111EA9CA4A8}" destId="{9D0A390F-A9D9-4EEF-8A1C-BF6B11DB0934}" srcOrd="0" destOrd="0" presId="urn:microsoft.com/office/officeart/2005/8/layout/hierarchy1"/>
    <dgm:cxn modelId="{A2EDF4F8-FAFF-4C54-93D2-B3112C870067}" type="presParOf" srcId="{A796EC0F-315A-4DB5-A889-B111EA9CA4A8}" destId="{BC1E27B8-43DB-40A9-B3E8-DB466B064792}" srcOrd="1" destOrd="0" presId="urn:microsoft.com/office/officeart/2005/8/layout/hierarchy1"/>
    <dgm:cxn modelId="{7D6DBA6B-46A6-4A07-9CD7-885DA1E517D3}" type="presParOf" srcId="{9284C102-4C69-4C02-B48C-3E80D7314C91}" destId="{4C086728-E5EB-46EC-9262-F4DF668ED99F}" srcOrd="1" destOrd="0" presId="urn:microsoft.com/office/officeart/2005/8/layout/hierarchy1"/>
    <dgm:cxn modelId="{CD30EE23-597E-4141-A5FF-44780D37DDFF}" type="presParOf" srcId="{4C086728-E5EB-46EC-9262-F4DF668ED99F}" destId="{2990D1D1-1F35-40A1-A200-51CBE311C8A5}" srcOrd="0" destOrd="0" presId="urn:microsoft.com/office/officeart/2005/8/layout/hierarchy1"/>
    <dgm:cxn modelId="{18C7D027-249A-416E-B85E-3761BB17B4C2}" type="presParOf" srcId="{4C086728-E5EB-46EC-9262-F4DF668ED99F}" destId="{6EA4F8A2-BFF9-4BD5-BD41-3A16C361BFD2}" srcOrd="1" destOrd="0" presId="urn:microsoft.com/office/officeart/2005/8/layout/hierarchy1"/>
    <dgm:cxn modelId="{33092E23-E521-4BA5-B1C9-CB1F4CC7F6DC}" type="presParOf" srcId="{6EA4F8A2-BFF9-4BD5-BD41-3A16C361BFD2}" destId="{FBB3FEC5-B0DF-4048-8BB4-E67072AC69FC}" srcOrd="0" destOrd="0" presId="urn:microsoft.com/office/officeart/2005/8/layout/hierarchy1"/>
    <dgm:cxn modelId="{DD64F945-3FFC-414B-B260-65F9473FC456}" type="presParOf" srcId="{FBB3FEC5-B0DF-4048-8BB4-E67072AC69FC}" destId="{4C0C5A0F-2006-4D5F-8F31-5527982BB0B2}" srcOrd="0" destOrd="0" presId="urn:microsoft.com/office/officeart/2005/8/layout/hierarchy1"/>
    <dgm:cxn modelId="{74CF7B5F-175B-450A-9B7F-207308A12C60}" type="presParOf" srcId="{FBB3FEC5-B0DF-4048-8BB4-E67072AC69FC}" destId="{8770E648-8E09-4080-AABA-6E3847C3606B}" srcOrd="1" destOrd="0" presId="urn:microsoft.com/office/officeart/2005/8/layout/hierarchy1"/>
    <dgm:cxn modelId="{3D51065B-2A43-4CF9-8CE3-36FBBFCC6C05}" type="presParOf" srcId="{6EA4F8A2-BFF9-4BD5-BD41-3A16C361BFD2}" destId="{751B3DD7-4855-4276-BF61-712553F3EBAD}" srcOrd="1" destOrd="0" presId="urn:microsoft.com/office/officeart/2005/8/layout/hierarchy1"/>
    <dgm:cxn modelId="{A76D1B40-180A-41E6-8E56-8A027408FE05}" type="presParOf" srcId="{C476D022-EEF3-4585-A095-E31F0C56BDBA}" destId="{956CA7F4-FCBB-4EF4-BD3E-9A27FB749365}" srcOrd="2" destOrd="0" presId="urn:microsoft.com/office/officeart/2005/8/layout/hierarchy1"/>
    <dgm:cxn modelId="{0C980A67-BD98-4A9D-8952-BA085567FD7E}" type="presParOf" srcId="{C476D022-EEF3-4585-A095-E31F0C56BDBA}" destId="{5FF8B2EF-0F8D-4BEE-B6F5-F7F3F6B58286}" srcOrd="3" destOrd="0" presId="urn:microsoft.com/office/officeart/2005/8/layout/hierarchy1"/>
    <dgm:cxn modelId="{7E328863-9C10-4DDF-B229-152FA41E96AC}" type="presParOf" srcId="{5FF8B2EF-0F8D-4BEE-B6F5-F7F3F6B58286}" destId="{07240289-90B2-4A4A-A820-37DB3BB89606}" srcOrd="0" destOrd="0" presId="urn:microsoft.com/office/officeart/2005/8/layout/hierarchy1"/>
    <dgm:cxn modelId="{4F40413C-E43C-4CBE-86DE-BAF08E413E31}" type="presParOf" srcId="{07240289-90B2-4A4A-A820-37DB3BB89606}" destId="{C018C7BE-F0D5-45D9-82D4-7EA8D5C2F824}" srcOrd="0" destOrd="0" presId="urn:microsoft.com/office/officeart/2005/8/layout/hierarchy1"/>
    <dgm:cxn modelId="{C834CDCA-BAF6-4C63-80AA-495D0B5EB4F7}" type="presParOf" srcId="{07240289-90B2-4A4A-A820-37DB3BB89606}" destId="{53BDF998-C5EC-4723-991D-32D494613C19}" srcOrd="1" destOrd="0" presId="urn:microsoft.com/office/officeart/2005/8/layout/hierarchy1"/>
    <dgm:cxn modelId="{09D5C24D-A988-4B6B-9CE9-15EB28FE7C0D}" type="presParOf" srcId="{5FF8B2EF-0F8D-4BEE-B6F5-F7F3F6B58286}" destId="{DC353051-D182-4CC5-8343-A5DEE1BDDC67}" srcOrd="1" destOrd="0" presId="urn:microsoft.com/office/officeart/2005/8/layout/hierarchy1"/>
    <dgm:cxn modelId="{F577E5F8-C81D-4251-A044-A5E0050A36E5}" type="presParOf" srcId="{DC353051-D182-4CC5-8343-A5DEE1BDDC67}" destId="{04F1550E-8CAE-42AD-93E9-7CD90A4B77DC}" srcOrd="0" destOrd="0" presId="urn:microsoft.com/office/officeart/2005/8/layout/hierarchy1"/>
    <dgm:cxn modelId="{5C215207-27FD-417C-A42D-085F414E51CE}" type="presParOf" srcId="{DC353051-D182-4CC5-8343-A5DEE1BDDC67}" destId="{3173BD6A-691C-45B5-8AC8-C52EDA0FD49B}" srcOrd="1" destOrd="0" presId="urn:microsoft.com/office/officeart/2005/8/layout/hierarchy1"/>
    <dgm:cxn modelId="{E01E9F6A-AF3C-4323-A9BB-9BADEF4B83BC}" type="presParOf" srcId="{3173BD6A-691C-45B5-8AC8-C52EDA0FD49B}" destId="{EA2D6DE0-0DEA-4CFD-A891-15F63614771C}" srcOrd="0" destOrd="0" presId="urn:microsoft.com/office/officeart/2005/8/layout/hierarchy1"/>
    <dgm:cxn modelId="{61F93FDD-3A45-47F8-A712-46C9EF76B3F8}" type="presParOf" srcId="{EA2D6DE0-0DEA-4CFD-A891-15F63614771C}" destId="{AC874759-9899-4C6C-9224-FA6D6DE8F31B}" srcOrd="0" destOrd="0" presId="urn:microsoft.com/office/officeart/2005/8/layout/hierarchy1"/>
    <dgm:cxn modelId="{5D522316-DDD8-495F-8E51-06BE40DFAC80}" type="presParOf" srcId="{EA2D6DE0-0DEA-4CFD-A891-15F63614771C}" destId="{003382E7-E31E-4720-9626-FA404F7D91B7}" srcOrd="1" destOrd="0" presId="urn:microsoft.com/office/officeart/2005/8/layout/hierarchy1"/>
    <dgm:cxn modelId="{CDDDCA8E-E8B8-4230-B944-E7F1EC6914EE}" type="presParOf" srcId="{3173BD6A-691C-45B5-8AC8-C52EDA0FD49B}" destId="{CD6F0734-1A12-4433-9E8D-F4EF7A0917DE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4F1550E-8CAE-42AD-93E9-7CD90A4B77DC}">
      <dsp:nvSpPr>
        <dsp:cNvPr id="0" name=""/>
        <dsp:cNvSpPr/>
      </dsp:nvSpPr>
      <dsp:spPr>
        <a:xfrm>
          <a:off x="6946578" y="2990014"/>
          <a:ext cx="91440" cy="349437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49437"/>
              </a:lnTo>
            </a:path>
          </a:pathLst>
        </a:custGeom>
        <a:noFill/>
        <a:ln w="25400" cap="flat" cmpd="sng" algn="ctr">
          <a:solidFill>
            <a:schemeClr val="accent3">
              <a:tint val="7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56CA7F4-FCBB-4EF4-BD3E-9A27FB749365}">
      <dsp:nvSpPr>
        <dsp:cNvPr id="0" name=""/>
        <dsp:cNvSpPr/>
      </dsp:nvSpPr>
      <dsp:spPr>
        <a:xfrm>
          <a:off x="6258045" y="1877621"/>
          <a:ext cx="734252" cy="34943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38131"/>
              </a:lnTo>
              <a:lnTo>
                <a:pt x="734252" y="238131"/>
              </a:lnTo>
              <a:lnTo>
                <a:pt x="734252" y="349437"/>
              </a:lnTo>
            </a:path>
          </a:pathLst>
        </a:custGeom>
        <a:noFill/>
        <a:ln w="25400" cap="flat" cmpd="sng" algn="ctr">
          <a:solidFill>
            <a:schemeClr val="accent3">
              <a:tint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990D1D1-1F35-40A1-A200-51CBE311C8A5}">
      <dsp:nvSpPr>
        <dsp:cNvPr id="0" name=""/>
        <dsp:cNvSpPr/>
      </dsp:nvSpPr>
      <dsp:spPr>
        <a:xfrm>
          <a:off x="5478072" y="2990014"/>
          <a:ext cx="91440" cy="349437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49437"/>
              </a:lnTo>
            </a:path>
          </a:pathLst>
        </a:custGeom>
        <a:noFill/>
        <a:ln w="25400" cap="flat" cmpd="sng" algn="ctr">
          <a:solidFill>
            <a:schemeClr val="accent3">
              <a:tint val="7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7071AE7-1207-40B0-8F6D-FEF79EFAFDE1}">
      <dsp:nvSpPr>
        <dsp:cNvPr id="0" name=""/>
        <dsp:cNvSpPr/>
      </dsp:nvSpPr>
      <dsp:spPr>
        <a:xfrm>
          <a:off x="5523792" y="1877621"/>
          <a:ext cx="734252" cy="349437"/>
        </a:xfrm>
        <a:custGeom>
          <a:avLst/>
          <a:gdLst/>
          <a:ahLst/>
          <a:cxnLst/>
          <a:rect l="0" t="0" r="0" b="0"/>
          <a:pathLst>
            <a:path>
              <a:moveTo>
                <a:pt x="734252" y="0"/>
              </a:moveTo>
              <a:lnTo>
                <a:pt x="734252" y="238131"/>
              </a:lnTo>
              <a:lnTo>
                <a:pt x="0" y="238131"/>
              </a:lnTo>
              <a:lnTo>
                <a:pt x="0" y="349437"/>
              </a:lnTo>
            </a:path>
          </a:pathLst>
        </a:custGeom>
        <a:noFill/>
        <a:ln w="25400" cap="flat" cmpd="sng" algn="ctr">
          <a:solidFill>
            <a:schemeClr val="accent3">
              <a:tint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BAF5708-E160-4344-9C15-86AF725662D3}">
      <dsp:nvSpPr>
        <dsp:cNvPr id="0" name=""/>
        <dsp:cNvSpPr/>
      </dsp:nvSpPr>
      <dsp:spPr>
        <a:xfrm>
          <a:off x="4799989" y="765228"/>
          <a:ext cx="1458055" cy="34943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38131"/>
              </a:lnTo>
              <a:lnTo>
                <a:pt x="1458055" y="238131"/>
              </a:lnTo>
              <a:lnTo>
                <a:pt x="1458055" y="349437"/>
              </a:lnTo>
            </a:path>
          </a:pathLst>
        </a:custGeom>
        <a:noFill/>
        <a:ln w="25400" cap="flat" cmpd="sng" algn="ctr">
          <a:solidFill>
            <a:schemeClr val="accent3">
              <a:tint val="99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B7B285-6183-412E-B78E-4EBC687981B9}">
      <dsp:nvSpPr>
        <dsp:cNvPr id="0" name=""/>
        <dsp:cNvSpPr/>
      </dsp:nvSpPr>
      <dsp:spPr>
        <a:xfrm>
          <a:off x="4009566" y="2990014"/>
          <a:ext cx="91440" cy="349437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49437"/>
              </a:lnTo>
            </a:path>
          </a:pathLst>
        </a:custGeom>
        <a:noFill/>
        <a:ln w="25400" cap="flat" cmpd="sng" algn="ctr">
          <a:solidFill>
            <a:schemeClr val="accent3">
              <a:tint val="7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EE44305-38E7-490D-B18E-62BC58ABC0A4}">
      <dsp:nvSpPr>
        <dsp:cNvPr id="0" name=""/>
        <dsp:cNvSpPr/>
      </dsp:nvSpPr>
      <dsp:spPr>
        <a:xfrm>
          <a:off x="3321033" y="1877621"/>
          <a:ext cx="734252" cy="34943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38131"/>
              </a:lnTo>
              <a:lnTo>
                <a:pt x="734252" y="238131"/>
              </a:lnTo>
              <a:lnTo>
                <a:pt x="734252" y="349437"/>
              </a:lnTo>
            </a:path>
          </a:pathLst>
        </a:custGeom>
        <a:noFill/>
        <a:ln w="25400" cap="flat" cmpd="sng" algn="ctr">
          <a:solidFill>
            <a:schemeClr val="accent3">
              <a:tint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5819C40-E2AB-47E9-9BBA-BD609AD6D178}">
      <dsp:nvSpPr>
        <dsp:cNvPr id="0" name=""/>
        <dsp:cNvSpPr/>
      </dsp:nvSpPr>
      <dsp:spPr>
        <a:xfrm>
          <a:off x="2541060" y="2990014"/>
          <a:ext cx="91440" cy="349437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49437"/>
              </a:lnTo>
            </a:path>
          </a:pathLst>
        </a:custGeom>
        <a:noFill/>
        <a:ln w="25400" cap="flat" cmpd="sng" algn="ctr">
          <a:solidFill>
            <a:schemeClr val="accent3">
              <a:tint val="7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8996E56-DAB0-428F-ABDD-FC7DC81F7961}">
      <dsp:nvSpPr>
        <dsp:cNvPr id="0" name=""/>
        <dsp:cNvSpPr/>
      </dsp:nvSpPr>
      <dsp:spPr>
        <a:xfrm>
          <a:off x="2586780" y="1877621"/>
          <a:ext cx="734252" cy="349437"/>
        </a:xfrm>
        <a:custGeom>
          <a:avLst/>
          <a:gdLst/>
          <a:ahLst/>
          <a:cxnLst/>
          <a:rect l="0" t="0" r="0" b="0"/>
          <a:pathLst>
            <a:path>
              <a:moveTo>
                <a:pt x="734252" y="0"/>
              </a:moveTo>
              <a:lnTo>
                <a:pt x="734252" y="238131"/>
              </a:lnTo>
              <a:lnTo>
                <a:pt x="0" y="238131"/>
              </a:lnTo>
              <a:lnTo>
                <a:pt x="0" y="349437"/>
              </a:lnTo>
            </a:path>
          </a:pathLst>
        </a:custGeom>
        <a:noFill/>
        <a:ln w="25400" cap="flat" cmpd="sng" algn="ctr">
          <a:solidFill>
            <a:schemeClr val="accent3">
              <a:tint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82C71AF-9DCB-418A-8FB5-D0A7D1540965}">
      <dsp:nvSpPr>
        <dsp:cNvPr id="0" name=""/>
        <dsp:cNvSpPr/>
      </dsp:nvSpPr>
      <dsp:spPr>
        <a:xfrm>
          <a:off x="3321033" y="765228"/>
          <a:ext cx="1478955" cy="349437"/>
        </a:xfrm>
        <a:custGeom>
          <a:avLst/>
          <a:gdLst/>
          <a:ahLst/>
          <a:cxnLst/>
          <a:rect l="0" t="0" r="0" b="0"/>
          <a:pathLst>
            <a:path>
              <a:moveTo>
                <a:pt x="1478955" y="0"/>
              </a:moveTo>
              <a:lnTo>
                <a:pt x="1478955" y="238131"/>
              </a:lnTo>
              <a:lnTo>
                <a:pt x="0" y="238131"/>
              </a:lnTo>
              <a:lnTo>
                <a:pt x="0" y="349437"/>
              </a:lnTo>
            </a:path>
          </a:pathLst>
        </a:custGeom>
        <a:noFill/>
        <a:ln w="25400" cap="flat" cmpd="sng" algn="ctr">
          <a:solidFill>
            <a:schemeClr val="accent3">
              <a:tint val="99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F7E9582-1B65-4D7C-BD55-81605E4C54C8}">
      <dsp:nvSpPr>
        <dsp:cNvPr id="0" name=""/>
        <dsp:cNvSpPr/>
      </dsp:nvSpPr>
      <dsp:spPr>
        <a:xfrm>
          <a:off x="3891219" y="2272"/>
          <a:ext cx="1817540" cy="76295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shade val="8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shade val="8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shade val="8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C08D5953-DA4F-4FF7-B61D-48EB01E1008D}">
      <dsp:nvSpPr>
        <dsp:cNvPr id="0" name=""/>
        <dsp:cNvSpPr/>
      </dsp:nvSpPr>
      <dsp:spPr>
        <a:xfrm>
          <a:off x="4024719" y="129098"/>
          <a:ext cx="1817540" cy="76295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1600" kern="1200" dirty="0">
              <a:latin typeface="+mj-lt"/>
            </a:rPr>
            <a:t>Escala de medición de las </a:t>
          </a:r>
          <a:r>
            <a:rPr lang="es-CO" sz="1600" kern="1200" dirty="0" smtClean="0">
              <a:latin typeface="+mj-lt"/>
            </a:rPr>
            <a:t>variables</a:t>
          </a:r>
          <a:endParaRPr lang="es-CO" sz="1600" kern="1200" dirty="0">
            <a:latin typeface="+mj-lt"/>
          </a:endParaRPr>
        </a:p>
      </dsp:txBody>
      <dsp:txXfrm>
        <a:off x="4047065" y="151444"/>
        <a:ext cx="1772848" cy="718263"/>
      </dsp:txXfrm>
    </dsp:sp>
    <dsp:sp modelId="{0B64E58F-A4AD-49D6-88C2-2B6070C26841}">
      <dsp:nvSpPr>
        <dsp:cNvPr id="0" name=""/>
        <dsp:cNvSpPr/>
      </dsp:nvSpPr>
      <dsp:spPr>
        <a:xfrm>
          <a:off x="2649049" y="1114665"/>
          <a:ext cx="1343967" cy="76295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tint val="99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tint val="99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tint val="99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B825151C-9C7C-4C0A-9720-65ED5ABB1498}">
      <dsp:nvSpPr>
        <dsp:cNvPr id="0" name=""/>
        <dsp:cNvSpPr/>
      </dsp:nvSpPr>
      <dsp:spPr>
        <a:xfrm>
          <a:off x="2782550" y="1241491"/>
          <a:ext cx="1343967" cy="76295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tint val="99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1600" kern="1200" dirty="0">
              <a:latin typeface="+mj-lt"/>
            </a:rPr>
            <a:t>Cualitativas o categóricas</a:t>
          </a:r>
        </a:p>
      </dsp:txBody>
      <dsp:txXfrm>
        <a:off x="2804896" y="1263837"/>
        <a:ext cx="1299275" cy="718263"/>
      </dsp:txXfrm>
    </dsp:sp>
    <dsp:sp modelId="{BC4E3D35-2445-446D-A7B8-B87514C2996D}">
      <dsp:nvSpPr>
        <dsp:cNvPr id="0" name=""/>
        <dsp:cNvSpPr/>
      </dsp:nvSpPr>
      <dsp:spPr>
        <a:xfrm>
          <a:off x="1986027" y="2227059"/>
          <a:ext cx="1201504" cy="76295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tint val="8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tint val="8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tint val="8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B6DC38FA-D3BC-45E3-97B7-E56D230D5608}">
      <dsp:nvSpPr>
        <dsp:cNvPr id="0" name=""/>
        <dsp:cNvSpPr/>
      </dsp:nvSpPr>
      <dsp:spPr>
        <a:xfrm>
          <a:off x="2119528" y="2353884"/>
          <a:ext cx="1201504" cy="76295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tint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1600" kern="1200" dirty="0">
              <a:latin typeface="+mj-lt"/>
            </a:rPr>
            <a:t>Nominal</a:t>
          </a:r>
        </a:p>
      </dsp:txBody>
      <dsp:txXfrm>
        <a:off x="2141874" y="2376230"/>
        <a:ext cx="1156812" cy="718263"/>
      </dsp:txXfrm>
    </dsp:sp>
    <dsp:sp modelId="{9E860D96-F2BA-4429-831C-42D9585223D7}">
      <dsp:nvSpPr>
        <dsp:cNvPr id="0" name=""/>
        <dsp:cNvSpPr/>
      </dsp:nvSpPr>
      <dsp:spPr>
        <a:xfrm>
          <a:off x="1986027" y="3339452"/>
          <a:ext cx="1201504" cy="76295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tint val="7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tint val="7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tint val="7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72CF849C-6C18-4D3D-A965-EFECF15286B0}">
      <dsp:nvSpPr>
        <dsp:cNvPr id="0" name=""/>
        <dsp:cNvSpPr/>
      </dsp:nvSpPr>
      <dsp:spPr>
        <a:xfrm>
          <a:off x="2119528" y="3466277"/>
          <a:ext cx="1201504" cy="76295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tint val="7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900" kern="1200" dirty="0">
              <a:latin typeface="+mj-lt"/>
            </a:rPr>
            <a:t>Nombres </a:t>
          </a:r>
        </a:p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900" kern="1200" dirty="0">
              <a:latin typeface="+mj-lt"/>
            </a:rPr>
            <a:t>Genero</a:t>
          </a:r>
        </a:p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900" kern="1200" dirty="0">
              <a:latin typeface="+mj-lt"/>
            </a:rPr>
            <a:t>Lugar de nacimiento</a:t>
          </a:r>
        </a:p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900" kern="1200" dirty="0">
              <a:latin typeface="+mj-lt"/>
            </a:rPr>
            <a:t>Estado civil </a:t>
          </a:r>
        </a:p>
      </dsp:txBody>
      <dsp:txXfrm>
        <a:off x="2141874" y="3488623"/>
        <a:ext cx="1156812" cy="718263"/>
      </dsp:txXfrm>
    </dsp:sp>
    <dsp:sp modelId="{9479227D-9111-44CD-8F08-345E1C218CAB}">
      <dsp:nvSpPr>
        <dsp:cNvPr id="0" name=""/>
        <dsp:cNvSpPr/>
      </dsp:nvSpPr>
      <dsp:spPr>
        <a:xfrm>
          <a:off x="3454533" y="2227059"/>
          <a:ext cx="1201504" cy="76295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tint val="8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tint val="8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tint val="8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9E3A08BD-89E4-45A2-AE7E-961D0CFFB8CA}">
      <dsp:nvSpPr>
        <dsp:cNvPr id="0" name=""/>
        <dsp:cNvSpPr/>
      </dsp:nvSpPr>
      <dsp:spPr>
        <a:xfrm>
          <a:off x="3588034" y="2353884"/>
          <a:ext cx="1201504" cy="76295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tint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1600" kern="1200" dirty="0">
              <a:latin typeface="+mj-lt"/>
            </a:rPr>
            <a:t>Ordinal </a:t>
          </a:r>
        </a:p>
      </dsp:txBody>
      <dsp:txXfrm>
        <a:off x="3610380" y="2376230"/>
        <a:ext cx="1156812" cy="718263"/>
      </dsp:txXfrm>
    </dsp:sp>
    <dsp:sp modelId="{0C03A34B-1839-443B-9D89-02E4B0CDB52B}">
      <dsp:nvSpPr>
        <dsp:cNvPr id="0" name=""/>
        <dsp:cNvSpPr/>
      </dsp:nvSpPr>
      <dsp:spPr>
        <a:xfrm>
          <a:off x="3454533" y="3339452"/>
          <a:ext cx="1201504" cy="76295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tint val="7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tint val="7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tint val="7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2893408A-959F-4EDD-8D72-3E1B33BE0E07}">
      <dsp:nvSpPr>
        <dsp:cNvPr id="0" name=""/>
        <dsp:cNvSpPr/>
      </dsp:nvSpPr>
      <dsp:spPr>
        <a:xfrm>
          <a:off x="3588034" y="3466277"/>
          <a:ext cx="1201504" cy="76295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tint val="7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900" kern="1200" dirty="0">
              <a:latin typeface="+mj-lt"/>
            </a:rPr>
            <a:t>Pequeño</a:t>
          </a:r>
        </a:p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900" kern="1200" dirty="0">
              <a:latin typeface="+mj-lt"/>
            </a:rPr>
            <a:t>Mediano</a:t>
          </a:r>
        </a:p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900" kern="1200" dirty="0">
              <a:latin typeface="+mj-lt"/>
            </a:rPr>
            <a:t>Grande</a:t>
          </a:r>
        </a:p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900" kern="1200" dirty="0">
              <a:latin typeface="+mj-lt"/>
            </a:rPr>
            <a:t>Nivel de educación </a:t>
          </a:r>
        </a:p>
      </dsp:txBody>
      <dsp:txXfrm>
        <a:off x="3610380" y="3488623"/>
        <a:ext cx="1156812" cy="718263"/>
      </dsp:txXfrm>
    </dsp:sp>
    <dsp:sp modelId="{81027BC1-28B0-43A9-AC4E-0E3252D65D79}">
      <dsp:nvSpPr>
        <dsp:cNvPr id="0" name=""/>
        <dsp:cNvSpPr/>
      </dsp:nvSpPr>
      <dsp:spPr>
        <a:xfrm>
          <a:off x="5565161" y="1114665"/>
          <a:ext cx="1385767" cy="76295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tint val="99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tint val="99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tint val="99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8FF856BF-CF98-4276-B0D9-5C79F80980DC}">
      <dsp:nvSpPr>
        <dsp:cNvPr id="0" name=""/>
        <dsp:cNvSpPr/>
      </dsp:nvSpPr>
      <dsp:spPr>
        <a:xfrm>
          <a:off x="5698661" y="1241491"/>
          <a:ext cx="1385767" cy="76295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tint val="99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1600" kern="1200" dirty="0">
              <a:latin typeface="+mj-lt"/>
            </a:rPr>
            <a:t>Cuantitativas o numéricas </a:t>
          </a:r>
        </a:p>
      </dsp:txBody>
      <dsp:txXfrm>
        <a:off x="5721007" y="1263837"/>
        <a:ext cx="1341075" cy="718263"/>
      </dsp:txXfrm>
    </dsp:sp>
    <dsp:sp modelId="{9D0A390F-A9D9-4EEF-8A1C-BF6B11DB0934}">
      <dsp:nvSpPr>
        <dsp:cNvPr id="0" name=""/>
        <dsp:cNvSpPr/>
      </dsp:nvSpPr>
      <dsp:spPr>
        <a:xfrm>
          <a:off x="4923039" y="2227059"/>
          <a:ext cx="1201504" cy="76295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tint val="8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tint val="8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tint val="8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BC1E27B8-43DB-40A9-B3E8-DB466B064792}">
      <dsp:nvSpPr>
        <dsp:cNvPr id="0" name=""/>
        <dsp:cNvSpPr/>
      </dsp:nvSpPr>
      <dsp:spPr>
        <a:xfrm>
          <a:off x="5056540" y="2353884"/>
          <a:ext cx="1201504" cy="76295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tint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1600" kern="1200" dirty="0">
              <a:latin typeface="+mj-lt"/>
            </a:rPr>
            <a:t>Intervalo </a:t>
          </a:r>
        </a:p>
      </dsp:txBody>
      <dsp:txXfrm>
        <a:off x="5078886" y="2376230"/>
        <a:ext cx="1156812" cy="718263"/>
      </dsp:txXfrm>
    </dsp:sp>
    <dsp:sp modelId="{4C0C5A0F-2006-4D5F-8F31-5527982BB0B2}">
      <dsp:nvSpPr>
        <dsp:cNvPr id="0" name=""/>
        <dsp:cNvSpPr/>
      </dsp:nvSpPr>
      <dsp:spPr>
        <a:xfrm>
          <a:off x="4923039" y="3339452"/>
          <a:ext cx="1201504" cy="76295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tint val="7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tint val="7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tint val="7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8770E648-8E09-4080-AABA-6E3847C3606B}">
      <dsp:nvSpPr>
        <dsp:cNvPr id="0" name=""/>
        <dsp:cNvSpPr/>
      </dsp:nvSpPr>
      <dsp:spPr>
        <a:xfrm>
          <a:off x="5056540" y="3466277"/>
          <a:ext cx="1201504" cy="76295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tint val="7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900" kern="1200" dirty="0">
              <a:latin typeface="+mj-lt"/>
            </a:rPr>
            <a:t>Temperatura</a:t>
          </a:r>
        </a:p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900" kern="1200" dirty="0">
              <a:latin typeface="+mj-lt"/>
            </a:rPr>
            <a:t>Tallas </a:t>
          </a:r>
        </a:p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900" kern="1200" dirty="0">
              <a:latin typeface="+mj-lt"/>
            </a:rPr>
            <a:t>Edad</a:t>
          </a:r>
        </a:p>
      </dsp:txBody>
      <dsp:txXfrm>
        <a:off x="5078886" y="3488623"/>
        <a:ext cx="1156812" cy="718263"/>
      </dsp:txXfrm>
    </dsp:sp>
    <dsp:sp modelId="{C018C7BE-F0D5-45D9-82D4-7EA8D5C2F824}">
      <dsp:nvSpPr>
        <dsp:cNvPr id="0" name=""/>
        <dsp:cNvSpPr/>
      </dsp:nvSpPr>
      <dsp:spPr>
        <a:xfrm>
          <a:off x="6391545" y="2227059"/>
          <a:ext cx="1201504" cy="76295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tint val="8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tint val="8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tint val="8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53BDF998-C5EC-4723-991D-32D494613C19}">
      <dsp:nvSpPr>
        <dsp:cNvPr id="0" name=""/>
        <dsp:cNvSpPr/>
      </dsp:nvSpPr>
      <dsp:spPr>
        <a:xfrm>
          <a:off x="6525046" y="2353884"/>
          <a:ext cx="1201504" cy="76295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tint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1600" kern="1200" dirty="0">
              <a:latin typeface="+mj-lt"/>
            </a:rPr>
            <a:t>Razón</a:t>
          </a:r>
        </a:p>
      </dsp:txBody>
      <dsp:txXfrm>
        <a:off x="6547392" y="2376230"/>
        <a:ext cx="1156812" cy="718263"/>
      </dsp:txXfrm>
    </dsp:sp>
    <dsp:sp modelId="{AC874759-9899-4C6C-9224-FA6D6DE8F31B}">
      <dsp:nvSpPr>
        <dsp:cNvPr id="0" name=""/>
        <dsp:cNvSpPr/>
      </dsp:nvSpPr>
      <dsp:spPr>
        <a:xfrm>
          <a:off x="6391545" y="3339452"/>
          <a:ext cx="1201504" cy="76295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tint val="7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tint val="7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tint val="7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003382E7-E31E-4720-9626-FA404F7D91B7}">
      <dsp:nvSpPr>
        <dsp:cNvPr id="0" name=""/>
        <dsp:cNvSpPr/>
      </dsp:nvSpPr>
      <dsp:spPr>
        <a:xfrm>
          <a:off x="6525046" y="3466277"/>
          <a:ext cx="1201504" cy="76295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tint val="7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900" kern="1200" dirty="0">
              <a:latin typeface="+mj-lt"/>
            </a:rPr>
            <a:t>Ingresos </a:t>
          </a:r>
        </a:p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900" kern="1200" dirty="0">
              <a:latin typeface="+mj-lt"/>
            </a:rPr>
            <a:t>Altura</a:t>
          </a:r>
        </a:p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900" kern="1200" dirty="0">
              <a:latin typeface="+mj-lt"/>
            </a:rPr>
            <a:t>peso</a:t>
          </a:r>
        </a:p>
      </dsp:txBody>
      <dsp:txXfrm>
        <a:off x="6547392" y="3488623"/>
        <a:ext cx="1156812" cy="71826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8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7" name="Google Shape;127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73564095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g3d066a9c516_0_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7" name="Google Shape;117;g3d066a9c516_0_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" name="Google Shape;92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91332543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86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7367934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9" name="Google Shape;139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86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4" name="Google Shape;104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86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8559562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4" name="Google Shape;104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80378090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7" name="Google Shape;127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" name="Google Shape;92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2602043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7" name="Google Shape;127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9863185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86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313758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apositiva de título" type="title">
  <p:cSld name="TITL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8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" name="Google Shape;13;p8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4" name="Google Shape;14;p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" name="Google Shape;15;p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" name="Google Shape;16;p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vertical y texto" type="vertTitleAndTx">
  <p:cSld name="VERTICAL_TITLE_AND_VERTICAL_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8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8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7" name="Google Shape;77;p1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1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1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y objetos" type="obj">
  <p:cSld name="OBJECT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9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0" name="Google Shape;20;p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os objetos" type="twoObj">
  <p:cSld name="TWO_OBJECT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11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2" name="Google Shape;32;p11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3" name="Google Shape;33;p1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1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1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ación" type="twoTxTwoObj">
  <p:cSld name="TWO_OBJECTS_WITH_TEXT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12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12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39" name="Google Shape;39;p12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12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1" name="Google Shape;41;p12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2" name="Google Shape;42;p1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1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" name="Google Shape;44;p1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olo el título" type="titleOnly">
  <p:cSld name="TITLE_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1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1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1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1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En blanco" type="blank">
  <p:cSld name="BLANK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1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1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ido con título" type="objTx">
  <p:cSld name="OBJECT_WITH_CAPTION_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5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15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57" name="Google Shape;57;p15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58" name="Google Shape;58;p1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1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1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n con título" type="picTx">
  <p:cSld name="PICTURE_WITH_CAPTION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6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6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16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5" name="Google Shape;65;p1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1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y texto vertical" type="vertTx">
  <p:cSld name="VERTICAL_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17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1" name="Google Shape;71;p1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1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1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" name="Google Shape;7;p7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p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" name="Google Shape;9;p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" name="Google Shape;10;p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8200" y="882454"/>
            <a:ext cx="10515600" cy="1325563"/>
          </a:xfrm>
        </p:spPr>
        <p:txBody>
          <a:bodyPr/>
          <a:lstStyle/>
          <a:p>
            <a:pPr algn="ctr"/>
            <a:r>
              <a:rPr lang="es-CO" b="1" dirty="0" smtClean="0">
                <a:solidFill>
                  <a:srgbClr val="002060"/>
                </a:solidFill>
                <a:latin typeface="Century Gothic" panose="020B0502020202020204" pitchFamily="34" charset="0"/>
              </a:rPr>
              <a:t>Estadística descriptiva </a:t>
            </a:r>
            <a:endParaRPr lang="en-US" b="1" dirty="0">
              <a:solidFill>
                <a:srgbClr val="002060"/>
              </a:solidFill>
              <a:latin typeface="Century Gothic" panose="020B0502020202020204" pitchFamily="34" charset="0"/>
            </a:endParaRPr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7497" y="1973176"/>
            <a:ext cx="9457006" cy="3865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2860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3"/>
          <p:cNvSpPr txBox="1"/>
          <p:nvPr/>
        </p:nvSpPr>
        <p:spPr>
          <a:xfrm>
            <a:off x="1276754" y="1139515"/>
            <a:ext cx="9729771" cy="346216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06"/>
              </a:lnSpc>
              <a:spcBef>
                <a:spcPct val="0"/>
              </a:spcBef>
            </a:pPr>
            <a:r>
              <a:rPr lang="en-US" sz="3933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Tu</a:t>
            </a:r>
            <a:r>
              <a:rPr lang="en-US" sz="3933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</a:t>
            </a:r>
            <a:r>
              <a:rPr lang="en-US" sz="3933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equipo</a:t>
            </a:r>
            <a:r>
              <a:rPr lang="en-US" sz="3933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de </a:t>
            </a:r>
            <a:r>
              <a:rPr lang="en-US" sz="3933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ventas</a:t>
            </a:r>
            <a:r>
              <a:rPr lang="en-US" sz="3933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</a:t>
            </a:r>
            <a:r>
              <a:rPr lang="en-US" sz="3933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tiene</a:t>
            </a:r>
            <a:r>
              <a:rPr lang="en-US" sz="3933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</a:t>
            </a:r>
            <a:r>
              <a:rPr lang="en-US" sz="3933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estos</a:t>
            </a:r>
            <a:r>
              <a:rPr lang="en-US" sz="3933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</a:t>
            </a:r>
            <a:r>
              <a:rPr lang="en-US" sz="3933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resultados</a:t>
            </a:r>
            <a:r>
              <a:rPr lang="en-US" sz="3933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</a:t>
            </a:r>
            <a:r>
              <a:rPr lang="en-US" sz="3933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mensuales</a:t>
            </a:r>
            <a:r>
              <a:rPr lang="en-US" sz="3933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: $2M, $3M, $2.5M, $3M, $2.8M, $48M. El </a:t>
            </a:r>
            <a:r>
              <a:rPr lang="en-US" sz="3933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gerente</a:t>
            </a:r>
            <a:r>
              <a:rPr lang="en-US" sz="3933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dice que el </a:t>
            </a:r>
            <a:r>
              <a:rPr lang="en-US" sz="3933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promedio</a:t>
            </a:r>
            <a:r>
              <a:rPr lang="en-US" sz="3933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de </a:t>
            </a:r>
            <a:r>
              <a:rPr lang="en-US" sz="3933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ventas</a:t>
            </a:r>
            <a:r>
              <a:rPr lang="en-US" sz="3933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</a:t>
            </a:r>
            <a:r>
              <a:rPr lang="en-US" sz="3933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es</a:t>
            </a:r>
            <a:r>
              <a:rPr lang="en-US" sz="3933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$10.2M. ¿</a:t>
            </a:r>
            <a:r>
              <a:rPr lang="en-US" sz="3933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Tiene</a:t>
            </a:r>
            <a:r>
              <a:rPr lang="en-US" sz="3933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</a:t>
            </a:r>
            <a:r>
              <a:rPr lang="en-US" sz="3933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razón</a:t>
            </a:r>
            <a:r>
              <a:rPr lang="en-US" sz="3933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?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1392700" y="4617294"/>
            <a:ext cx="9885409" cy="153888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973"/>
              </a:lnSpc>
              <a:spcBef>
                <a:spcPct val="0"/>
              </a:spcBef>
            </a:pPr>
            <a:r>
              <a:rPr lang="en-US" sz="3600" b="1" dirty="0">
                <a:solidFill>
                  <a:srgbClr val="FF3131"/>
                </a:solidFill>
                <a:latin typeface="Titillium Web Bold"/>
                <a:ea typeface="Titillium Web Bold"/>
                <a:cs typeface="Titillium Web Bold"/>
                <a:sym typeface="Titillium Web Bold"/>
              </a:rPr>
              <a:t>Saber </a:t>
            </a:r>
            <a:r>
              <a:rPr lang="en-US" sz="3600" b="1" dirty="0" err="1">
                <a:solidFill>
                  <a:srgbClr val="FF3131"/>
                </a:solidFill>
                <a:latin typeface="Titillium Web Bold"/>
                <a:ea typeface="Titillium Web Bold"/>
                <a:cs typeface="Titillium Web Bold"/>
                <a:sym typeface="Titillium Web Bold"/>
              </a:rPr>
              <a:t>cuándo</a:t>
            </a:r>
            <a:r>
              <a:rPr lang="en-US" sz="3600" b="1" dirty="0">
                <a:solidFill>
                  <a:srgbClr val="FF3131"/>
                </a:solidFill>
                <a:latin typeface="Titillium Web Bold"/>
                <a:ea typeface="Titillium Web Bold"/>
                <a:cs typeface="Titillium Web Bold"/>
                <a:sym typeface="Titillium Web Bold"/>
              </a:rPr>
              <a:t> </a:t>
            </a:r>
            <a:r>
              <a:rPr lang="en-US" sz="3600" b="1" dirty="0" err="1">
                <a:solidFill>
                  <a:srgbClr val="FF3131"/>
                </a:solidFill>
                <a:latin typeface="Titillium Web Bold"/>
                <a:ea typeface="Titillium Web Bold"/>
                <a:cs typeface="Titillium Web Bold"/>
                <a:sym typeface="Titillium Web Bold"/>
              </a:rPr>
              <a:t>usar</a:t>
            </a:r>
            <a:r>
              <a:rPr lang="en-US" sz="3600" b="1" dirty="0">
                <a:solidFill>
                  <a:srgbClr val="FF3131"/>
                </a:solidFill>
                <a:latin typeface="Titillium Web Bold"/>
                <a:ea typeface="Titillium Web Bold"/>
                <a:cs typeface="Titillium Web Bold"/>
                <a:sym typeface="Titillium Web Bold"/>
              </a:rPr>
              <a:t> la media, la </a:t>
            </a:r>
            <a:r>
              <a:rPr lang="en-US" sz="3600" b="1" dirty="0" err="1">
                <a:solidFill>
                  <a:srgbClr val="FF3131"/>
                </a:solidFill>
                <a:latin typeface="Titillium Web Bold"/>
                <a:ea typeface="Titillium Web Bold"/>
                <a:cs typeface="Titillium Web Bold"/>
                <a:sym typeface="Titillium Web Bold"/>
              </a:rPr>
              <a:t>mediana</a:t>
            </a:r>
            <a:r>
              <a:rPr lang="en-US" sz="3600" b="1" dirty="0">
                <a:solidFill>
                  <a:srgbClr val="FF3131"/>
                </a:solidFill>
                <a:latin typeface="Titillium Web Bold"/>
                <a:ea typeface="Titillium Web Bold"/>
                <a:cs typeface="Titillium Web Bold"/>
                <a:sym typeface="Titillium Web Bold"/>
              </a:rPr>
              <a:t> o la </a:t>
            </a:r>
            <a:r>
              <a:rPr lang="en-US" sz="3600" b="1" dirty="0" err="1">
                <a:solidFill>
                  <a:srgbClr val="FF3131"/>
                </a:solidFill>
                <a:latin typeface="Titillium Web Bold"/>
                <a:ea typeface="Titillium Web Bold"/>
                <a:cs typeface="Titillium Web Bold"/>
                <a:sym typeface="Titillium Web Bold"/>
              </a:rPr>
              <a:t>moda</a:t>
            </a:r>
            <a:endParaRPr lang="en-US" sz="3600" b="1" dirty="0">
              <a:solidFill>
                <a:srgbClr val="FF3131"/>
              </a:solidFill>
              <a:latin typeface="Titillium Web Bold"/>
              <a:ea typeface="Titillium Web Bold"/>
              <a:cs typeface="Titillium Web Bold"/>
              <a:sym typeface="Titillium Web Bold"/>
            </a:endParaRPr>
          </a:p>
        </p:txBody>
      </p:sp>
    </p:spTree>
    <p:extLst>
      <p:ext uri="{BB962C8B-B14F-4D97-AF65-F5344CB8AC3E}">
        <p14:creationId xmlns:p14="http://schemas.microsoft.com/office/powerpoint/2010/main" val="3087603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4"/>
          <p:cNvSpPr txBox="1"/>
          <p:nvPr/>
        </p:nvSpPr>
        <p:spPr>
          <a:xfrm>
            <a:off x="6156210" y="1112438"/>
            <a:ext cx="3734631" cy="8309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4800" b="1" dirty="0" smtClean="0">
                <a:solidFill>
                  <a:srgbClr val="00206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Media</a:t>
            </a:r>
            <a:r>
              <a:rPr lang="es-CO" sz="4800" b="1" i="0" u="none" strike="noStrike" cap="none" dirty="0" smtClean="0">
                <a:solidFill>
                  <a:srgbClr val="00206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</a:t>
            </a:r>
            <a:endParaRPr sz="1200" dirty="0"/>
          </a:p>
        </p:txBody>
      </p:sp>
      <p:sp>
        <p:nvSpPr>
          <p:cNvPr id="107" name="Google Shape;107;p4"/>
          <p:cNvSpPr txBox="1"/>
          <p:nvPr/>
        </p:nvSpPr>
        <p:spPr>
          <a:xfrm>
            <a:off x="6233424" y="1958278"/>
            <a:ext cx="4126686" cy="13233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1600" b="0" i="0" u="none" strike="noStrike" cap="none" dirty="0" smtClean="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La media de una muestra de datos X1, X2, …, </a:t>
            </a:r>
            <a:r>
              <a:rPr lang="es-CO" sz="1600" b="0" i="0" u="none" strike="noStrike" cap="none" dirty="0" err="1" smtClean="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Xn</a:t>
            </a:r>
            <a:r>
              <a:rPr lang="es-CO" sz="1600" b="0" i="0" u="none" strike="noStrike" cap="none" dirty="0" smtClean="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se define como:</a:t>
            </a: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1600" b="1" dirty="0" smtClean="0">
                <a:solidFill>
                  <a:schemeClr val="dk1"/>
                </a:solidFill>
                <a:latin typeface="Century Gothic"/>
                <a:sym typeface="Century Gothic"/>
              </a:rPr>
              <a:t>Datos simples</a:t>
            </a: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es-CO" sz="1600" b="1" dirty="0">
              <a:solidFill>
                <a:schemeClr val="dk1"/>
              </a:solidFill>
              <a:latin typeface="Century Gothic"/>
              <a:sym typeface="Century Gothic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1600" b="1" dirty="0" smtClean="0">
                <a:solidFill>
                  <a:schemeClr val="dk1"/>
                </a:solidFill>
                <a:latin typeface="Century Gothic"/>
                <a:sym typeface="Century Gothic"/>
              </a:rPr>
              <a:t>Datos puntuales (Tabla de frecuencia)</a:t>
            </a:r>
            <a:endParaRPr sz="1600" b="1" dirty="0"/>
          </a:p>
        </p:txBody>
      </p:sp>
      <p:sp>
        <p:nvSpPr>
          <p:cNvPr id="12" name="Google Shape;106;p4"/>
          <p:cNvSpPr txBox="1"/>
          <p:nvPr/>
        </p:nvSpPr>
        <p:spPr>
          <a:xfrm>
            <a:off x="1500360" y="1112438"/>
            <a:ext cx="3734631" cy="8309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4800" b="1" i="0" u="none" strike="noStrike" cap="none" dirty="0" smtClean="0">
                <a:solidFill>
                  <a:srgbClr val="00206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Mediana  </a:t>
            </a:r>
            <a:endParaRPr sz="1200" dirty="0"/>
          </a:p>
        </p:txBody>
      </p:sp>
      <p:sp>
        <p:nvSpPr>
          <p:cNvPr id="13" name="Google Shape;107;p4"/>
          <p:cNvSpPr txBox="1"/>
          <p:nvPr/>
        </p:nvSpPr>
        <p:spPr>
          <a:xfrm>
            <a:off x="1605884" y="1945114"/>
            <a:ext cx="3864695" cy="13233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1600" dirty="0" smtClean="0">
                <a:latin typeface="Century Gothic" panose="020B0502020202020204" pitchFamily="34" charset="0"/>
              </a:rPr>
              <a:t>(Me) es el valor que se encuentra en la mitad de los datos, por lo tanto, es la medida de tendencia central que divide a la distribución de los datos en dos partes iguales. </a:t>
            </a:r>
            <a:endParaRPr sz="1600" dirty="0">
              <a:latin typeface="Century Gothic" panose="020B0502020202020204" pitchFamily="34" charset="0"/>
            </a:endParaRPr>
          </a:p>
        </p:txBody>
      </p:sp>
      <p:sp>
        <p:nvSpPr>
          <p:cNvPr id="14" name="Google Shape;106;p4"/>
          <p:cNvSpPr txBox="1"/>
          <p:nvPr/>
        </p:nvSpPr>
        <p:spPr>
          <a:xfrm>
            <a:off x="4366108" y="4197623"/>
            <a:ext cx="3734631" cy="8309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4800" b="1" i="0" u="none" strike="noStrike" cap="none" dirty="0" smtClean="0">
                <a:solidFill>
                  <a:srgbClr val="00206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Moda </a:t>
            </a:r>
            <a:endParaRPr sz="1200" dirty="0"/>
          </a:p>
        </p:txBody>
      </p:sp>
      <p:sp>
        <p:nvSpPr>
          <p:cNvPr id="15" name="Google Shape;107;p4"/>
          <p:cNvSpPr txBox="1"/>
          <p:nvPr/>
        </p:nvSpPr>
        <p:spPr>
          <a:xfrm>
            <a:off x="4183496" y="5044020"/>
            <a:ext cx="4255904" cy="5231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1400" b="0" i="0" u="none" strike="noStrike" cap="none" dirty="0" smtClean="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(Mo) corresponde al dato de la muestra que tiene mayor frecuencia o que mas se repite. </a:t>
            </a:r>
            <a:endParaRPr b="1" dirty="0"/>
          </a:p>
        </p:txBody>
      </p:sp>
      <p:pic>
        <p:nvPicPr>
          <p:cNvPr id="2050" name="Picture 2" descr="Calcular cualquier: promedio, media y moda, de una lista de dato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1448" y="3296561"/>
            <a:ext cx="1695253" cy="1079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Imagen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23494" y="3268514"/>
            <a:ext cx="1561513" cy="1246278"/>
          </a:xfrm>
          <a:prstGeom prst="rect">
            <a:avLst/>
          </a:prstGeom>
        </p:spPr>
      </p:pic>
      <p:pic>
        <p:nvPicPr>
          <p:cNvPr id="2052" name="Picture 4" descr="Portafolio estudiantil de Probabilidad y Estadística. : Noviembre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734" b="19869"/>
          <a:stretch/>
        </p:blipFill>
        <p:spPr bwMode="auto">
          <a:xfrm>
            <a:off x="1605884" y="3281677"/>
            <a:ext cx="3599526" cy="14145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1739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5"/>
          <p:cNvSpPr txBox="1"/>
          <p:nvPr/>
        </p:nvSpPr>
        <p:spPr>
          <a:xfrm>
            <a:off x="4446346" y="908106"/>
            <a:ext cx="3546888" cy="9232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5400" b="1" i="0" u="none" strike="noStrike" cap="none" dirty="0" smtClean="0">
                <a:solidFill>
                  <a:srgbClr val="00206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Ejemplo </a:t>
            </a:r>
            <a:endParaRPr dirty="0"/>
          </a:p>
        </p:txBody>
      </p:sp>
      <p:sp>
        <p:nvSpPr>
          <p:cNvPr id="2" name="Rectángulo 1"/>
          <p:cNvSpPr/>
          <p:nvPr/>
        </p:nvSpPr>
        <p:spPr>
          <a:xfrm>
            <a:off x="1201746" y="1414455"/>
            <a:ext cx="9918354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4760"/>
              </a:lnSpc>
              <a:spcBef>
                <a:spcPct val="0"/>
              </a:spcBef>
            </a:pPr>
            <a:r>
              <a:rPr lang="en-US" sz="18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Ventas </a:t>
            </a:r>
            <a:r>
              <a:rPr lang="en-US" sz="1800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mensuales</a:t>
            </a:r>
            <a:r>
              <a:rPr lang="en-US" sz="18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de </a:t>
            </a:r>
            <a:r>
              <a:rPr lang="en-US" sz="1800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tu</a:t>
            </a:r>
            <a:r>
              <a:rPr lang="en-US" sz="18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</a:t>
            </a:r>
            <a:r>
              <a:rPr lang="en-US" sz="1800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producto</a:t>
            </a:r>
            <a:r>
              <a:rPr lang="en-US" sz="18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</a:t>
            </a:r>
            <a:r>
              <a:rPr lang="en-US" sz="1800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en</a:t>
            </a:r>
            <a:r>
              <a:rPr lang="en-US" sz="18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6 </a:t>
            </a:r>
            <a:r>
              <a:rPr lang="en-US" sz="1800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meses</a:t>
            </a:r>
            <a:r>
              <a:rPr lang="en-US" sz="18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: </a:t>
            </a:r>
            <a:endParaRPr lang="en-US" sz="1800" dirty="0" smtClean="0">
              <a:latin typeface="Century Gothic" panose="020B0502020202020204" pitchFamily="34" charset="0"/>
              <a:ea typeface="Titillium Web"/>
              <a:cs typeface="Titillium Web"/>
              <a:sym typeface="Titillium Web"/>
            </a:endParaRPr>
          </a:p>
          <a:p>
            <a:pPr>
              <a:lnSpc>
                <a:spcPts val="4760"/>
              </a:lnSpc>
              <a:spcBef>
                <a:spcPct val="0"/>
              </a:spcBef>
            </a:pPr>
            <a:endParaRPr lang="en-US" sz="1800" dirty="0">
              <a:latin typeface="Century Gothic" panose="020B0502020202020204" pitchFamily="34" charset="0"/>
              <a:ea typeface="Titillium Web"/>
              <a:cs typeface="Titillium Web"/>
              <a:sym typeface="Titillium Web"/>
            </a:endParaRPr>
          </a:p>
          <a:p>
            <a:pPr>
              <a:lnSpc>
                <a:spcPts val="4760"/>
              </a:lnSpc>
              <a:spcBef>
                <a:spcPct val="0"/>
              </a:spcBef>
            </a:pPr>
            <a:r>
              <a:rPr lang="en-US" sz="1800" b="1" dirty="0" smtClean="0">
                <a:latin typeface="Century Gothic" panose="020B0502020202020204" pitchFamily="34" charset="0"/>
                <a:ea typeface="Titillium Web Bold"/>
                <a:cs typeface="Titillium Web Bold"/>
                <a:sym typeface="Titillium Web Bold"/>
              </a:rPr>
              <a:t>Media </a:t>
            </a:r>
            <a:r>
              <a:rPr lang="en-US" sz="1800" b="1" dirty="0">
                <a:latin typeface="Century Gothic" panose="020B0502020202020204" pitchFamily="34" charset="0"/>
                <a:ea typeface="Titillium Web Bold"/>
                <a:cs typeface="Titillium Web Bold"/>
                <a:sym typeface="Titillium Web Bold"/>
              </a:rPr>
              <a:t>=</a:t>
            </a:r>
            <a:r>
              <a:rPr lang="en-US" sz="18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$24.5M (</a:t>
            </a:r>
            <a:r>
              <a:rPr lang="en-US" sz="1800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distorsionada</a:t>
            </a:r>
            <a:r>
              <a:rPr lang="en-US" sz="18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</a:t>
            </a:r>
            <a:r>
              <a:rPr lang="en-US" sz="1800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por</a:t>
            </a:r>
            <a:r>
              <a:rPr lang="en-US" sz="18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el </a:t>
            </a:r>
            <a:r>
              <a:rPr lang="en-US" sz="1800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mes</a:t>
            </a:r>
            <a:r>
              <a:rPr lang="en-US" sz="18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de $80M). </a:t>
            </a:r>
            <a:r>
              <a:rPr lang="en-US" sz="1800" b="1" dirty="0" err="1">
                <a:latin typeface="Century Gothic" panose="020B0502020202020204" pitchFamily="34" charset="0"/>
                <a:ea typeface="Titillium Web Bold"/>
                <a:cs typeface="Titillium Web Bold"/>
                <a:sym typeface="Titillium Web Bold"/>
              </a:rPr>
              <a:t>Mediana</a:t>
            </a:r>
            <a:r>
              <a:rPr lang="en-US" sz="1800" b="1" dirty="0">
                <a:latin typeface="Century Gothic" panose="020B0502020202020204" pitchFamily="34" charset="0"/>
                <a:ea typeface="Titillium Web Bold"/>
                <a:cs typeface="Titillium Web Bold"/>
                <a:sym typeface="Titillium Web Bold"/>
              </a:rPr>
              <a:t> = </a:t>
            </a:r>
            <a:r>
              <a:rPr lang="en-US" sz="18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$13.5M (el </a:t>
            </a:r>
            <a:r>
              <a:rPr lang="en-US" sz="1800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centro</a:t>
            </a:r>
            <a:r>
              <a:rPr lang="en-US" sz="18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real). </a:t>
            </a:r>
          </a:p>
          <a:p>
            <a:pPr>
              <a:lnSpc>
                <a:spcPts val="4760"/>
              </a:lnSpc>
              <a:spcBef>
                <a:spcPct val="0"/>
              </a:spcBef>
            </a:pPr>
            <a:r>
              <a:rPr lang="en-US" sz="1800" b="1" dirty="0" err="1">
                <a:latin typeface="Century Gothic" panose="020B0502020202020204" pitchFamily="34" charset="0"/>
                <a:ea typeface="Titillium Web Bold"/>
                <a:cs typeface="Titillium Web Bold"/>
                <a:sym typeface="Titillium Web Bold"/>
              </a:rPr>
              <a:t>Moda</a:t>
            </a:r>
            <a:r>
              <a:rPr lang="en-US" sz="1800" b="1" dirty="0">
                <a:latin typeface="Century Gothic" panose="020B0502020202020204" pitchFamily="34" charset="0"/>
                <a:ea typeface="Titillium Web Bold"/>
                <a:cs typeface="Titillium Web Bold"/>
                <a:sym typeface="Titillium Web Bold"/>
              </a:rPr>
              <a:t> = $13M</a:t>
            </a:r>
            <a:r>
              <a:rPr lang="en-US" sz="18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(el </a:t>
            </a:r>
            <a:r>
              <a:rPr lang="en-US" sz="1800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resultado</a:t>
            </a:r>
            <a:r>
              <a:rPr lang="en-US" sz="18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</a:t>
            </a:r>
            <a:r>
              <a:rPr lang="en-US" sz="1800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más</a:t>
            </a:r>
            <a:r>
              <a:rPr lang="en-US" sz="18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</a:t>
            </a:r>
            <a:r>
              <a:rPr lang="en-US" sz="1800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frecuente</a:t>
            </a:r>
            <a:r>
              <a:rPr lang="en-US" sz="18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). </a:t>
            </a:r>
          </a:p>
          <a:p>
            <a:pPr>
              <a:lnSpc>
                <a:spcPts val="4760"/>
              </a:lnSpc>
              <a:spcBef>
                <a:spcPct val="0"/>
              </a:spcBef>
            </a:pPr>
            <a:r>
              <a:rPr lang="en-US" sz="18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Para </a:t>
            </a:r>
            <a:r>
              <a:rPr lang="en-US" sz="1800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fijar</a:t>
            </a:r>
            <a:r>
              <a:rPr lang="en-US" sz="18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la meta del </a:t>
            </a:r>
            <a:r>
              <a:rPr lang="en-US" sz="1800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próximo</a:t>
            </a:r>
            <a:r>
              <a:rPr lang="en-US" sz="18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</a:t>
            </a:r>
            <a:r>
              <a:rPr lang="en-US" sz="1800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mes</a:t>
            </a:r>
            <a:r>
              <a:rPr lang="en-US" sz="18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</a:t>
            </a:r>
            <a:r>
              <a:rPr lang="en-US" sz="1800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usas</a:t>
            </a:r>
            <a:r>
              <a:rPr lang="en-US" sz="18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la </a:t>
            </a:r>
            <a:r>
              <a:rPr lang="en-US" sz="1800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mediana</a:t>
            </a:r>
            <a:r>
              <a:rPr lang="en-US" sz="18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. </a:t>
            </a:r>
          </a:p>
          <a:p>
            <a:pPr>
              <a:lnSpc>
                <a:spcPts val="4760"/>
              </a:lnSpc>
              <a:spcBef>
                <a:spcPct val="0"/>
              </a:spcBef>
            </a:pPr>
            <a:r>
              <a:rPr lang="en-US" sz="18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Para </a:t>
            </a:r>
            <a:r>
              <a:rPr lang="en-US" sz="1800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presentarle</a:t>
            </a:r>
            <a:r>
              <a:rPr lang="en-US" sz="18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al </a:t>
            </a:r>
            <a:r>
              <a:rPr lang="en-US" sz="1800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inversionista</a:t>
            </a:r>
            <a:r>
              <a:rPr lang="en-US" sz="18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el </a:t>
            </a:r>
            <a:r>
              <a:rPr lang="en-US" sz="1800" b="1" dirty="0">
                <a:latin typeface="Century Gothic" panose="020B0502020202020204" pitchFamily="34" charset="0"/>
                <a:ea typeface="Titillium Web Bold"/>
                <a:cs typeface="Titillium Web Bold"/>
                <a:sym typeface="Titillium Web Bold"/>
              </a:rPr>
              <a:t>"</a:t>
            </a:r>
            <a:r>
              <a:rPr lang="en-US" sz="1800" b="1" dirty="0" err="1">
                <a:latin typeface="Century Gothic" panose="020B0502020202020204" pitchFamily="34" charset="0"/>
                <a:ea typeface="Titillium Web Bold"/>
                <a:cs typeface="Titillium Web Bold"/>
                <a:sym typeface="Titillium Web Bold"/>
              </a:rPr>
              <a:t>potencial</a:t>
            </a:r>
            <a:r>
              <a:rPr lang="en-US" sz="1800" b="1" dirty="0">
                <a:latin typeface="Century Gothic" panose="020B0502020202020204" pitchFamily="34" charset="0"/>
                <a:ea typeface="Titillium Web Bold"/>
                <a:cs typeface="Titillium Web Bold"/>
                <a:sym typeface="Titillium Web Bold"/>
              </a:rPr>
              <a:t>"</a:t>
            </a:r>
            <a:r>
              <a:rPr lang="en-US" sz="18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, el </a:t>
            </a:r>
            <a:r>
              <a:rPr lang="en-US" sz="1800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gerente</a:t>
            </a:r>
            <a:r>
              <a:rPr lang="en-US" sz="18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</a:t>
            </a:r>
            <a:r>
              <a:rPr lang="en-US" sz="1800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tentado</a:t>
            </a:r>
            <a:r>
              <a:rPr lang="en-US" sz="18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</a:t>
            </a:r>
            <a:r>
              <a:rPr lang="en-US" sz="1800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usará</a:t>
            </a:r>
            <a:r>
              <a:rPr lang="en-US" sz="18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la media. </a:t>
            </a:r>
          </a:p>
          <a:p>
            <a:pPr>
              <a:lnSpc>
                <a:spcPts val="4760"/>
              </a:lnSpc>
              <a:spcBef>
                <a:spcPct val="0"/>
              </a:spcBef>
            </a:pPr>
            <a:r>
              <a:rPr lang="en-US" sz="18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Para </a:t>
            </a:r>
            <a:r>
              <a:rPr lang="en-US" sz="1800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definir</a:t>
            </a:r>
            <a:r>
              <a:rPr lang="en-US" sz="18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el </a:t>
            </a:r>
            <a:r>
              <a:rPr lang="en-US" sz="1800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precio</a:t>
            </a:r>
            <a:r>
              <a:rPr lang="en-US" sz="18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</a:t>
            </a:r>
            <a:r>
              <a:rPr lang="en-US" sz="1800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más</a:t>
            </a:r>
            <a:r>
              <a:rPr lang="en-US" sz="18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popular de </a:t>
            </a:r>
            <a:r>
              <a:rPr lang="en-US" sz="1800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tu</a:t>
            </a:r>
            <a:r>
              <a:rPr lang="en-US" sz="18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</a:t>
            </a:r>
            <a:r>
              <a:rPr lang="en-US" sz="1800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producto</a:t>
            </a:r>
            <a:r>
              <a:rPr lang="en-US" sz="18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: </a:t>
            </a:r>
            <a:r>
              <a:rPr lang="en-US" sz="1800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usas</a:t>
            </a:r>
            <a:r>
              <a:rPr lang="en-US" sz="18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la </a:t>
            </a:r>
            <a:r>
              <a:rPr lang="en-US" sz="1800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moda</a:t>
            </a:r>
            <a:r>
              <a:rPr lang="en-US" sz="18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.</a:t>
            </a:r>
          </a:p>
        </p:txBody>
      </p:sp>
      <p:graphicFrame>
        <p:nvGraphicFramePr>
          <p:cNvPr id="3" name="Tab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429386"/>
              </p:ext>
            </p:extLst>
          </p:nvPr>
        </p:nvGraphicFramePr>
        <p:xfrm>
          <a:off x="2677494" y="2185074"/>
          <a:ext cx="6966858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61143">
                  <a:extLst>
                    <a:ext uri="{9D8B030D-6E8A-4147-A177-3AD203B41FA5}">
                      <a16:colId xmlns:a16="http://schemas.microsoft.com/office/drawing/2014/main" val="1623325621"/>
                    </a:ext>
                  </a:extLst>
                </a:gridCol>
                <a:gridCol w="1161143">
                  <a:extLst>
                    <a:ext uri="{9D8B030D-6E8A-4147-A177-3AD203B41FA5}">
                      <a16:colId xmlns:a16="http://schemas.microsoft.com/office/drawing/2014/main" val="2082976395"/>
                    </a:ext>
                  </a:extLst>
                </a:gridCol>
                <a:gridCol w="1161143">
                  <a:extLst>
                    <a:ext uri="{9D8B030D-6E8A-4147-A177-3AD203B41FA5}">
                      <a16:colId xmlns:a16="http://schemas.microsoft.com/office/drawing/2014/main" val="690436998"/>
                    </a:ext>
                  </a:extLst>
                </a:gridCol>
                <a:gridCol w="1161143">
                  <a:extLst>
                    <a:ext uri="{9D8B030D-6E8A-4147-A177-3AD203B41FA5}">
                      <a16:colId xmlns:a16="http://schemas.microsoft.com/office/drawing/2014/main" val="1656602684"/>
                    </a:ext>
                  </a:extLst>
                </a:gridCol>
                <a:gridCol w="1161143">
                  <a:extLst>
                    <a:ext uri="{9D8B030D-6E8A-4147-A177-3AD203B41FA5}">
                      <a16:colId xmlns:a16="http://schemas.microsoft.com/office/drawing/2014/main" val="2908749726"/>
                    </a:ext>
                  </a:extLst>
                </a:gridCol>
                <a:gridCol w="1161143">
                  <a:extLst>
                    <a:ext uri="{9D8B030D-6E8A-4147-A177-3AD203B41FA5}">
                      <a16:colId xmlns:a16="http://schemas.microsoft.com/office/drawing/2014/main" val="317725428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Century Gothic" panose="020B0502020202020204" pitchFamily="34" charset="0"/>
                          <a:ea typeface="Titillium Web"/>
                          <a:cs typeface="Titillium Web"/>
                          <a:sym typeface="Titillium Web"/>
                        </a:rPr>
                        <a:t>$12M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Century Gothic" panose="020B0502020202020204" pitchFamily="34" charset="0"/>
                          <a:ea typeface="Titillium Web"/>
                          <a:cs typeface="Titillium Web"/>
                          <a:sym typeface="Titillium Web"/>
                        </a:rPr>
                        <a:t>$13M, 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Century Gothic" panose="020B0502020202020204" pitchFamily="34" charset="0"/>
                          <a:ea typeface="Titillium Web"/>
                          <a:cs typeface="Titillium Web"/>
                          <a:sym typeface="Titillium Web"/>
                        </a:rPr>
                        <a:t>$13M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Century Gothic" panose="020B0502020202020204" pitchFamily="34" charset="0"/>
                          <a:ea typeface="Titillium Web"/>
                          <a:cs typeface="Titillium Web"/>
                          <a:sym typeface="Titillium Web"/>
                        </a:rPr>
                        <a:t>$14M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Century Gothic" panose="020B0502020202020204" pitchFamily="34" charset="0"/>
                          <a:ea typeface="Titillium Web"/>
                          <a:cs typeface="Titillium Web"/>
                          <a:sym typeface="Titillium Web"/>
                        </a:rPr>
                        <a:t>$15M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Century Gothic" panose="020B0502020202020204" pitchFamily="34" charset="0"/>
                          <a:ea typeface="Titillium Web"/>
                          <a:cs typeface="Titillium Web"/>
                          <a:sym typeface="Titillium Web"/>
                        </a:rPr>
                        <a:t>$80M</a:t>
                      </a:r>
                      <a:endParaRPr 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47792426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3"/>
          <p:cNvSpPr txBox="1"/>
          <p:nvPr/>
        </p:nvSpPr>
        <p:spPr>
          <a:xfrm>
            <a:off x="1071750" y="2474734"/>
            <a:ext cx="10048349" cy="7078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2000" b="0" i="0" u="none" strike="noStrike" cap="none" dirty="0" smtClean="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Las diferencias entre los valores de la media, la media y moda permiten saber la forma de la curva de frecuencias en términos de asimetría </a:t>
            </a:r>
            <a:endParaRPr sz="2000" dirty="0"/>
          </a:p>
        </p:txBody>
      </p:sp>
      <p:sp>
        <p:nvSpPr>
          <p:cNvPr id="96" name="Google Shape;96;p3"/>
          <p:cNvSpPr txBox="1"/>
          <p:nvPr/>
        </p:nvSpPr>
        <p:spPr>
          <a:xfrm>
            <a:off x="1071750" y="1071900"/>
            <a:ext cx="10048350" cy="15388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4000" b="0" i="0" u="none" strike="noStrike" cap="none" dirty="0" smtClean="0">
                <a:solidFill>
                  <a:srgbClr val="00206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Relación entre media, mediana y moda</a:t>
            </a:r>
            <a:r>
              <a:rPr lang="es-CO" sz="5400" b="0" i="0" u="none" strike="noStrike" cap="none" dirty="0" smtClean="0">
                <a:solidFill>
                  <a:srgbClr val="00206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</a:t>
            </a:r>
            <a:endParaRPr dirty="0"/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756" b="17202"/>
          <a:stretch/>
        </p:blipFill>
        <p:spPr>
          <a:xfrm>
            <a:off x="2867049" y="3217241"/>
            <a:ext cx="6934200" cy="2602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9596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3573194" y="3573194"/>
            <a:ext cx="5020476" cy="2513196"/>
          </a:xfrm>
          <a:custGeom>
            <a:avLst/>
            <a:gdLst/>
            <a:ahLst/>
            <a:cxnLst/>
            <a:rect l="l" t="t" r="r" b="b"/>
            <a:pathLst>
              <a:path w="8463679" h="4612705">
                <a:moveTo>
                  <a:pt x="0" y="0"/>
                </a:moveTo>
                <a:lnTo>
                  <a:pt x="8463678" y="0"/>
                </a:lnTo>
                <a:lnTo>
                  <a:pt x="8463678" y="4612705"/>
                </a:lnTo>
                <a:lnTo>
                  <a:pt x="0" y="4612705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1090178" y="1744930"/>
            <a:ext cx="9899101" cy="169277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386"/>
              </a:lnSpc>
              <a:spcBef>
                <a:spcPct val="0"/>
              </a:spcBef>
            </a:pPr>
            <a:r>
              <a:rPr lang="en-US" sz="3133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Dos </a:t>
            </a:r>
            <a:r>
              <a:rPr lang="en-US" sz="3133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fondos</a:t>
            </a:r>
            <a:r>
              <a:rPr lang="en-US" sz="3133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de </a:t>
            </a:r>
            <a:r>
              <a:rPr lang="en-US" sz="3133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inversión</a:t>
            </a:r>
            <a:r>
              <a:rPr lang="en-US" sz="3133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</a:t>
            </a:r>
            <a:r>
              <a:rPr lang="en-US" sz="3133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tienen</a:t>
            </a:r>
            <a:r>
              <a:rPr lang="en-US" sz="3133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</a:t>
            </a:r>
            <a:r>
              <a:rPr lang="en-US" sz="3133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exactamente</a:t>
            </a:r>
            <a:r>
              <a:rPr lang="en-US" sz="3133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</a:t>
            </a:r>
            <a:r>
              <a:rPr lang="en-US" sz="3133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el</a:t>
            </a:r>
            <a:r>
              <a:rPr lang="en-US" sz="3133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</a:t>
            </a:r>
            <a:r>
              <a:rPr lang="en-US" sz="3133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mismo</a:t>
            </a:r>
            <a:r>
              <a:rPr lang="en-US" sz="3133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</a:t>
            </a:r>
            <a:r>
              <a:rPr lang="en-US" sz="3133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promedio</a:t>
            </a:r>
            <a:r>
              <a:rPr lang="en-US" sz="3133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de </a:t>
            </a:r>
            <a:r>
              <a:rPr lang="en-US" sz="3133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retorno</a:t>
            </a:r>
            <a:r>
              <a:rPr lang="en-US" sz="3133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: 12% </a:t>
            </a:r>
            <a:r>
              <a:rPr lang="en-US" sz="3133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anual</a:t>
            </a:r>
            <a:r>
              <a:rPr lang="en-US" sz="3133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. ¿Son </a:t>
            </a:r>
            <a:r>
              <a:rPr lang="en-US" sz="3133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igual</a:t>
            </a:r>
            <a:r>
              <a:rPr lang="en-US" sz="3133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de buenos? ¿</a:t>
            </a:r>
            <a:r>
              <a:rPr lang="en-US" sz="3133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Cuál</a:t>
            </a:r>
            <a:r>
              <a:rPr lang="en-US" sz="3133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</a:t>
            </a:r>
            <a:r>
              <a:rPr lang="en-US" sz="3133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elegirías</a:t>
            </a:r>
            <a:r>
              <a:rPr lang="en-US" sz="3133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para </a:t>
            </a:r>
            <a:r>
              <a:rPr lang="en-US" sz="3133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tu</a:t>
            </a:r>
            <a:r>
              <a:rPr lang="en-US" sz="3133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</a:t>
            </a:r>
            <a:r>
              <a:rPr lang="en-US" sz="3133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empresa</a:t>
            </a:r>
            <a:r>
              <a:rPr lang="en-US" sz="3133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?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1090178" y="953167"/>
            <a:ext cx="10334351" cy="63927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642"/>
              </a:lnSpc>
              <a:spcBef>
                <a:spcPct val="0"/>
              </a:spcBef>
            </a:pPr>
            <a:r>
              <a:rPr lang="en-US" sz="3600" b="1" dirty="0" err="1">
                <a:solidFill>
                  <a:srgbClr val="002060"/>
                </a:solidFill>
                <a:latin typeface="Century Gothic" panose="020B0502020202020204" pitchFamily="34" charset="0"/>
                <a:ea typeface="Titillium Web Bold"/>
                <a:cs typeface="Titillium Web Bold"/>
                <a:sym typeface="Titillium Web Bold"/>
              </a:rPr>
              <a:t>Medidas</a:t>
            </a:r>
            <a:r>
              <a:rPr lang="en-US" sz="3600" b="1" dirty="0">
                <a:solidFill>
                  <a:srgbClr val="002060"/>
                </a:solidFill>
                <a:latin typeface="Century Gothic" panose="020B0502020202020204" pitchFamily="34" charset="0"/>
                <a:ea typeface="Titillium Web Bold"/>
                <a:cs typeface="Titillium Web Bold"/>
                <a:sym typeface="Titillium Web Bold"/>
              </a:rPr>
              <a:t> de </a:t>
            </a:r>
            <a:r>
              <a:rPr lang="en-US" sz="3600" b="1" dirty="0" err="1">
                <a:solidFill>
                  <a:srgbClr val="002060"/>
                </a:solidFill>
                <a:latin typeface="Century Gothic" panose="020B0502020202020204" pitchFamily="34" charset="0"/>
                <a:ea typeface="Titillium Web Bold"/>
                <a:cs typeface="Titillium Web Bold"/>
                <a:sym typeface="Titillium Web Bold"/>
              </a:rPr>
              <a:t>Dispersión</a:t>
            </a:r>
            <a:r>
              <a:rPr lang="en-US" sz="3600" b="1" dirty="0">
                <a:solidFill>
                  <a:srgbClr val="002060"/>
                </a:solidFill>
                <a:latin typeface="Century Gothic" panose="020B0502020202020204" pitchFamily="34" charset="0"/>
                <a:ea typeface="Titillium Web Bold"/>
                <a:cs typeface="Titillium Web Bold"/>
                <a:sym typeface="Titillium Web Bold"/>
              </a:rPr>
              <a:t> (Rango y </a:t>
            </a:r>
            <a:r>
              <a:rPr lang="en-US" sz="3600" b="1" dirty="0" err="1">
                <a:solidFill>
                  <a:srgbClr val="002060"/>
                </a:solidFill>
                <a:latin typeface="Century Gothic" panose="020B0502020202020204" pitchFamily="34" charset="0"/>
                <a:ea typeface="Titillium Web Bold"/>
                <a:cs typeface="Titillium Web Bold"/>
                <a:sym typeface="Titillium Web Bold"/>
              </a:rPr>
              <a:t>Desviación</a:t>
            </a:r>
            <a:r>
              <a:rPr lang="en-US" sz="3600" b="1" dirty="0">
                <a:solidFill>
                  <a:srgbClr val="002060"/>
                </a:solidFill>
                <a:latin typeface="Century Gothic" panose="020B0502020202020204" pitchFamily="34" charset="0"/>
                <a:ea typeface="Titillium Web Bold"/>
                <a:cs typeface="Titillium Web Bold"/>
                <a:sym typeface="Titillium Web Bold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050140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5"/>
          <p:cNvSpPr txBox="1"/>
          <p:nvPr/>
        </p:nvSpPr>
        <p:spPr>
          <a:xfrm>
            <a:off x="1631851" y="908106"/>
            <a:ext cx="8820443" cy="5847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3200" b="1" i="0" u="none" strike="noStrike" cap="none" dirty="0" smtClean="0">
                <a:solidFill>
                  <a:srgbClr val="00206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¿Por qué se estudia la dispersión? </a:t>
            </a:r>
            <a:endParaRPr sz="3200" dirty="0"/>
          </a:p>
        </p:txBody>
      </p:sp>
      <p:sp>
        <p:nvSpPr>
          <p:cNvPr id="2" name="Rectángulo 1"/>
          <p:cNvSpPr/>
          <p:nvPr/>
        </p:nvSpPr>
        <p:spPr>
          <a:xfrm>
            <a:off x="1328355" y="1564845"/>
            <a:ext cx="991835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sz="1800" dirty="0" smtClean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Los </a:t>
            </a:r>
            <a:r>
              <a:rPr lang="en-US" sz="1800" dirty="0" err="1" smtClean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indicadores</a:t>
            </a:r>
            <a:r>
              <a:rPr lang="en-US" sz="1800" dirty="0" smtClean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de </a:t>
            </a:r>
            <a:r>
              <a:rPr lang="en-US" sz="1800" dirty="0" err="1" smtClean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tendencia</a:t>
            </a:r>
            <a:r>
              <a:rPr lang="en-US" sz="1800" dirty="0" smtClean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central no </a:t>
            </a:r>
            <a:r>
              <a:rPr lang="en-US" sz="1800" dirty="0" err="1" smtClean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trabajan</a:t>
            </a:r>
            <a:r>
              <a:rPr lang="en-US" sz="1800" dirty="0" smtClean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solos, </a:t>
            </a:r>
            <a:r>
              <a:rPr lang="en-US" sz="1800" dirty="0" err="1" smtClean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deben</a:t>
            </a:r>
            <a:r>
              <a:rPr lang="en-US" sz="1800" dirty="0" smtClean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</a:t>
            </a:r>
            <a:r>
              <a:rPr lang="en-US" sz="1800" dirty="0" err="1" smtClean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apoyarse</a:t>
            </a:r>
            <a:r>
              <a:rPr lang="en-US" sz="1800" dirty="0" smtClean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con </a:t>
            </a:r>
            <a:r>
              <a:rPr lang="en-US" sz="1800" dirty="0" err="1" smtClean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alguna</a:t>
            </a:r>
            <a:r>
              <a:rPr lang="en-US" sz="1800" dirty="0" smtClean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</a:t>
            </a:r>
            <a:r>
              <a:rPr lang="en-US" sz="1800" dirty="0" err="1" smtClean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medida</a:t>
            </a:r>
            <a:r>
              <a:rPr lang="en-US" sz="1800" dirty="0" smtClean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de dispersion. </a:t>
            </a:r>
          </a:p>
          <a:p>
            <a:pPr marL="285750" indent="-285750">
              <a:spcBef>
                <a:spcPct val="0"/>
              </a:spcBef>
              <a:buFont typeface="Arial" panose="020B0604020202020204" pitchFamily="34" charset="0"/>
              <a:buChar char="•"/>
            </a:pPr>
            <a:endParaRPr lang="en-US" sz="1800" dirty="0" smtClean="0">
              <a:latin typeface="Century Gothic" panose="020B0502020202020204" pitchFamily="34" charset="0"/>
              <a:ea typeface="Titillium Web"/>
              <a:cs typeface="Titillium Web"/>
              <a:sym typeface="Titillium Web"/>
            </a:endParaRPr>
          </a:p>
          <a:p>
            <a:pPr marL="285750" indent="-285750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s-CO" sz="1800" dirty="0" smtClean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Un índice de dispersión pequeño indica baja variabilidad, por ende, el valor de tendencia central será más confiable. </a:t>
            </a:r>
          </a:p>
          <a:p>
            <a:pPr marL="285750" indent="-285750">
              <a:spcBef>
                <a:spcPct val="0"/>
              </a:spcBef>
              <a:buFont typeface="Arial" panose="020B0604020202020204" pitchFamily="34" charset="0"/>
              <a:buChar char="•"/>
            </a:pPr>
            <a:endParaRPr lang="es-CO" sz="1800" dirty="0" smtClean="0">
              <a:latin typeface="Century Gothic" panose="020B0502020202020204" pitchFamily="34" charset="0"/>
              <a:ea typeface="Titillium Web"/>
              <a:cs typeface="Titillium Web"/>
              <a:sym typeface="Titillium Web"/>
            </a:endParaRPr>
          </a:p>
          <a:p>
            <a:pPr marL="285750" indent="-285750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s-CO" sz="1800" dirty="0" smtClean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Un índice de dispersión grande, indica gran variabilidad, esto implica que el indicador de tendencia central sea poco confiable.</a:t>
            </a:r>
            <a:endParaRPr lang="en-US" sz="1800" dirty="0">
              <a:latin typeface="Century Gothic" panose="020B0502020202020204" pitchFamily="34" charset="0"/>
              <a:ea typeface="Titillium Web"/>
              <a:cs typeface="Titillium Web"/>
              <a:sym typeface="Titillium Web"/>
            </a:endParaRPr>
          </a:p>
        </p:txBody>
      </p:sp>
      <p:sp>
        <p:nvSpPr>
          <p:cNvPr id="4" name="Rectángulo redondeado 3"/>
          <p:cNvSpPr/>
          <p:nvPr/>
        </p:nvSpPr>
        <p:spPr>
          <a:xfrm>
            <a:off x="3024553" y="4227340"/>
            <a:ext cx="2724443" cy="604911"/>
          </a:xfrm>
          <a:prstGeom prst="roundRect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r>
              <a:rPr lang="es-CO" sz="2400" b="1" dirty="0" smtClean="0">
                <a:latin typeface="Century Gothic" panose="020B0502020202020204" pitchFamily="34" charset="0"/>
              </a:rPr>
              <a:t>Varianza</a:t>
            </a:r>
            <a:endParaRPr lang="en-US" b="1" dirty="0">
              <a:latin typeface="Century Gothic" panose="020B0502020202020204" pitchFamily="34" charset="0"/>
            </a:endParaRPr>
          </a:p>
        </p:txBody>
      </p:sp>
      <p:sp>
        <p:nvSpPr>
          <p:cNvPr id="6" name="Rectángulo redondeado 5"/>
          <p:cNvSpPr/>
          <p:nvPr/>
        </p:nvSpPr>
        <p:spPr>
          <a:xfrm>
            <a:off x="6710289" y="4199205"/>
            <a:ext cx="2839329" cy="633046"/>
          </a:xfrm>
          <a:prstGeom prst="roundRect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r>
              <a:rPr lang="es-CO" sz="2400" b="1" dirty="0" smtClean="0">
                <a:latin typeface="Century Gothic" panose="020B0502020202020204" pitchFamily="34" charset="0"/>
              </a:rPr>
              <a:t>Desviación</a:t>
            </a:r>
            <a:r>
              <a:rPr lang="es-CO" b="1" dirty="0" smtClean="0">
                <a:latin typeface="Century Gothic" panose="020B0502020202020204" pitchFamily="34" charset="0"/>
              </a:rPr>
              <a:t> </a:t>
            </a:r>
            <a:r>
              <a:rPr lang="es-CO" sz="2400" b="1" dirty="0" smtClean="0">
                <a:latin typeface="Century Gothic" panose="020B0502020202020204" pitchFamily="34" charset="0"/>
              </a:rPr>
              <a:t>estándar</a:t>
            </a:r>
            <a:r>
              <a:rPr lang="es-CO" b="1" dirty="0" smtClean="0">
                <a:latin typeface="Century Gothic" panose="020B0502020202020204" pitchFamily="34" charset="0"/>
              </a:rPr>
              <a:t> </a:t>
            </a:r>
            <a:endParaRPr lang="en-US" b="1" dirty="0">
              <a:latin typeface="Century Gothic" panose="020B0502020202020204" pitchFamily="34" charset="0"/>
            </a:endParaRPr>
          </a:p>
        </p:txBody>
      </p:sp>
      <p:sp>
        <p:nvSpPr>
          <p:cNvPr id="7" name="Rectángulo redondeado 6"/>
          <p:cNvSpPr/>
          <p:nvPr/>
        </p:nvSpPr>
        <p:spPr>
          <a:xfrm>
            <a:off x="4880763" y="5130152"/>
            <a:ext cx="3053416" cy="651670"/>
          </a:xfrm>
          <a:prstGeom prst="roundRect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r>
              <a:rPr lang="es-CO" sz="2400" b="1" dirty="0" smtClean="0">
                <a:latin typeface="Century Gothic" panose="020B0502020202020204" pitchFamily="34" charset="0"/>
              </a:rPr>
              <a:t>Coeficiente de variación </a:t>
            </a:r>
            <a:endParaRPr lang="en-US" sz="2400" b="1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8247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502873" y="1354170"/>
            <a:ext cx="9526197" cy="369331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spcBef>
                <a:spcPct val="0"/>
              </a:spcBef>
            </a:pPr>
            <a:r>
              <a:rPr lang="en-US" sz="2400" b="1" dirty="0">
                <a:solidFill>
                  <a:srgbClr val="5E17EB"/>
                </a:solidFill>
                <a:latin typeface="Century Gothic" panose="020B0502020202020204" pitchFamily="34" charset="0"/>
                <a:ea typeface="Titillium Web Bold"/>
                <a:cs typeface="Titillium Web Bold"/>
                <a:sym typeface="Titillium Web Bold"/>
              </a:rPr>
              <a:t>El </a:t>
            </a:r>
            <a:r>
              <a:rPr lang="en-US" sz="2400" b="1" dirty="0" err="1" smtClean="0">
                <a:solidFill>
                  <a:srgbClr val="5E17EB"/>
                </a:solidFill>
                <a:latin typeface="Century Gothic" panose="020B0502020202020204" pitchFamily="34" charset="0"/>
                <a:ea typeface="Titillium Web Bold"/>
                <a:cs typeface="Titillium Web Bold"/>
                <a:sym typeface="Titillium Web Bold"/>
              </a:rPr>
              <a:t>rango</a:t>
            </a:r>
            <a:r>
              <a:rPr lang="en-US" sz="2400" b="1" dirty="0" smtClean="0">
                <a:solidFill>
                  <a:srgbClr val="5E17EB"/>
                </a:solidFill>
                <a:latin typeface="Century Gothic" panose="020B0502020202020204" pitchFamily="34" charset="0"/>
                <a:ea typeface="Titillium Web Bold"/>
                <a:cs typeface="Titillium Web Bold"/>
                <a:sym typeface="Titillium Web Bold"/>
              </a:rPr>
              <a:t>: </a:t>
            </a:r>
            <a:r>
              <a:rPr lang="en-US" sz="2400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es</a:t>
            </a:r>
            <a:r>
              <a:rPr lang="en-US" sz="24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la </a:t>
            </a:r>
            <a:r>
              <a:rPr lang="en-US" sz="2400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diferencia</a:t>
            </a:r>
            <a:r>
              <a:rPr lang="en-US" sz="24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entre el valor </a:t>
            </a:r>
            <a:r>
              <a:rPr lang="en-US" sz="2400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máximo</a:t>
            </a:r>
            <a:r>
              <a:rPr lang="en-US" sz="24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y </a:t>
            </a:r>
            <a:r>
              <a:rPr lang="en-US" sz="2400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mínimo</a:t>
            </a:r>
            <a:r>
              <a:rPr lang="en-US" sz="24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de un </a:t>
            </a:r>
            <a:r>
              <a:rPr lang="en-US" sz="2400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conjunto</a:t>
            </a:r>
            <a:r>
              <a:rPr lang="en-US" sz="24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de </a:t>
            </a:r>
            <a:r>
              <a:rPr lang="en-US" sz="2400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datos</a:t>
            </a:r>
            <a:r>
              <a:rPr lang="en-US" sz="24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. </a:t>
            </a:r>
            <a:endParaRPr lang="en-US" sz="2400" dirty="0" smtClean="0">
              <a:latin typeface="Century Gothic" panose="020B0502020202020204" pitchFamily="34" charset="0"/>
              <a:ea typeface="Titillium Web"/>
              <a:cs typeface="Titillium Web"/>
              <a:sym typeface="Titillium Web"/>
            </a:endParaRPr>
          </a:p>
          <a:p>
            <a:pPr algn="just">
              <a:spcBef>
                <a:spcPct val="0"/>
              </a:spcBef>
            </a:pPr>
            <a:endParaRPr lang="en-US" sz="2400" dirty="0">
              <a:latin typeface="Century Gothic" panose="020B0502020202020204" pitchFamily="34" charset="0"/>
              <a:ea typeface="Titillium Web"/>
              <a:cs typeface="Titillium Web"/>
              <a:sym typeface="Titillium Web"/>
            </a:endParaRPr>
          </a:p>
          <a:p>
            <a:pPr algn="just">
              <a:spcBef>
                <a:spcPct val="0"/>
              </a:spcBef>
            </a:pPr>
            <a:r>
              <a:rPr lang="en-US" sz="2400" b="1" dirty="0">
                <a:solidFill>
                  <a:srgbClr val="5E17EB"/>
                </a:solidFill>
                <a:latin typeface="Century Gothic" panose="020B0502020202020204" pitchFamily="34" charset="0"/>
                <a:ea typeface="Titillium Web Bold"/>
                <a:cs typeface="Titillium Web Bold"/>
                <a:sym typeface="Titillium Web Bold"/>
              </a:rPr>
              <a:t>La </a:t>
            </a:r>
            <a:r>
              <a:rPr lang="en-US" sz="2400" b="1" dirty="0" err="1" smtClean="0">
                <a:solidFill>
                  <a:srgbClr val="5E17EB"/>
                </a:solidFill>
                <a:latin typeface="Century Gothic" panose="020B0502020202020204" pitchFamily="34" charset="0"/>
                <a:ea typeface="Titillium Web Bold"/>
                <a:cs typeface="Titillium Web Bold"/>
                <a:sym typeface="Titillium Web Bold"/>
              </a:rPr>
              <a:t>varianza</a:t>
            </a:r>
            <a:r>
              <a:rPr lang="en-US" sz="2400" b="1" dirty="0" smtClean="0">
                <a:solidFill>
                  <a:srgbClr val="5E17EB"/>
                </a:solidFill>
                <a:latin typeface="Century Gothic" panose="020B0502020202020204" pitchFamily="34" charset="0"/>
                <a:ea typeface="Titillium Web Bold"/>
                <a:cs typeface="Titillium Web Bold"/>
                <a:sym typeface="Titillium Web Bold"/>
              </a:rPr>
              <a:t>: </a:t>
            </a:r>
            <a:r>
              <a:rPr lang="en-US" sz="2400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mide</a:t>
            </a:r>
            <a:r>
              <a:rPr lang="en-US" sz="24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</a:t>
            </a:r>
            <a:r>
              <a:rPr lang="en-US" sz="2400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qué</a:t>
            </a:r>
            <a:r>
              <a:rPr lang="en-US" sz="24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tan "</a:t>
            </a:r>
            <a:r>
              <a:rPr lang="en-US" sz="2400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esparcidos</a:t>
            </a:r>
            <a:r>
              <a:rPr lang="en-US" sz="24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" </a:t>
            </a:r>
            <a:r>
              <a:rPr lang="en-US" sz="2400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están</a:t>
            </a:r>
            <a:r>
              <a:rPr lang="en-US" sz="24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</a:t>
            </a:r>
            <a:r>
              <a:rPr lang="en-US" sz="2400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los</a:t>
            </a:r>
            <a:r>
              <a:rPr lang="en-US" sz="24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</a:t>
            </a:r>
            <a:r>
              <a:rPr lang="en-US" sz="2400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datos</a:t>
            </a:r>
            <a:r>
              <a:rPr lang="en-US" sz="24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</a:t>
            </a:r>
            <a:r>
              <a:rPr lang="en-US" sz="2400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alrededor</a:t>
            </a:r>
            <a:r>
              <a:rPr lang="en-US" sz="24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del </a:t>
            </a:r>
            <a:r>
              <a:rPr lang="en-US" sz="2400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promedio</a:t>
            </a:r>
            <a:r>
              <a:rPr lang="en-US" sz="24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. </a:t>
            </a:r>
            <a:endParaRPr lang="en-US" sz="2400" dirty="0" smtClean="0">
              <a:latin typeface="Century Gothic" panose="020B0502020202020204" pitchFamily="34" charset="0"/>
              <a:ea typeface="Titillium Web"/>
              <a:cs typeface="Titillium Web"/>
              <a:sym typeface="Titillium Web"/>
            </a:endParaRPr>
          </a:p>
          <a:p>
            <a:pPr algn="just">
              <a:spcBef>
                <a:spcPct val="0"/>
              </a:spcBef>
            </a:pPr>
            <a:endParaRPr lang="en-US" sz="2400" dirty="0">
              <a:latin typeface="Century Gothic" panose="020B0502020202020204" pitchFamily="34" charset="0"/>
              <a:ea typeface="Titillium Web"/>
              <a:cs typeface="Titillium Web"/>
              <a:sym typeface="Titillium Web"/>
            </a:endParaRPr>
          </a:p>
          <a:p>
            <a:pPr algn="just">
              <a:spcBef>
                <a:spcPct val="0"/>
              </a:spcBef>
            </a:pPr>
            <a:r>
              <a:rPr lang="en-US" sz="2400" b="1" dirty="0">
                <a:solidFill>
                  <a:srgbClr val="5E17EB"/>
                </a:solidFill>
                <a:latin typeface="Century Gothic" panose="020B0502020202020204" pitchFamily="34" charset="0"/>
                <a:ea typeface="Titillium Web Bold"/>
                <a:cs typeface="Titillium Web Bold"/>
                <a:sym typeface="Titillium Web Bold"/>
              </a:rPr>
              <a:t>La </a:t>
            </a:r>
            <a:r>
              <a:rPr lang="en-US" sz="2400" b="1" dirty="0" err="1">
                <a:solidFill>
                  <a:srgbClr val="5E17EB"/>
                </a:solidFill>
                <a:latin typeface="Century Gothic" panose="020B0502020202020204" pitchFamily="34" charset="0"/>
                <a:ea typeface="Titillium Web Bold"/>
                <a:cs typeface="Titillium Web Bold"/>
                <a:sym typeface="Titillium Web Bold"/>
              </a:rPr>
              <a:t>desviación</a:t>
            </a:r>
            <a:r>
              <a:rPr lang="en-US" sz="2400" b="1" dirty="0">
                <a:solidFill>
                  <a:srgbClr val="5E17EB"/>
                </a:solidFill>
                <a:latin typeface="Century Gothic" panose="020B0502020202020204" pitchFamily="34" charset="0"/>
                <a:ea typeface="Titillium Web Bold"/>
                <a:cs typeface="Titillium Web Bold"/>
                <a:sym typeface="Titillium Web Bold"/>
              </a:rPr>
              <a:t> </a:t>
            </a:r>
            <a:r>
              <a:rPr lang="en-US" sz="2400" b="1" dirty="0" err="1" smtClean="0">
                <a:solidFill>
                  <a:srgbClr val="5E17EB"/>
                </a:solidFill>
                <a:latin typeface="Century Gothic" panose="020B0502020202020204" pitchFamily="34" charset="0"/>
                <a:ea typeface="Titillium Web Bold"/>
                <a:cs typeface="Titillium Web Bold"/>
                <a:sym typeface="Titillium Web Bold"/>
              </a:rPr>
              <a:t>estándar</a:t>
            </a:r>
            <a:r>
              <a:rPr lang="en-US" sz="2400" b="1" dirty="0" smtClean="0">
                <a:solidFill>
                  <a:srgbClr val="5E17EB"/>
                </a:solidFill>
                <a:latin typeface="Century Gothic" panose="020B0502020202020204" pitchFamily="34" charset="0"/>
                <a:ea typeface="Titillium Web Bold"/>
                <a:cs typeface="Titillium Web Bold"/>
                <a:sym typeface="Titillium Web Bold"/>
              </a:rPr>
              <a:t>:</a:t>
            </a:r>
            <a:r>
              <a:rPr lang="en-US" sz="2400" dirty="0" smtClean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</a:t>
            </a:r>
            <a:r>
              <a:rPr lang="en-US" sz="2400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es</a:t>
            </a:r>
            <a:r>
              <a:rPr lang="en-US" sz="24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la </a:t>
            </a:r>
            <a:r>
              <a:rPr lang="en-US" sz="2400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raíz</a:t>
            </a:r>
            <a:r>
              <a:rPr lang="en-US" sz="24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</a:t>
            </a:r>
            <a:r>
              <a:rPr lang="en-US" sz="2400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cuadrada</a:t>
            </a:r>
            <a:r>
              <a:rPr lang="en-US" sz="24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de la </a:t>
            </a:r>
            <a:r>
              <a:rPr lang="en-US" sz="2400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varianza</a:t>
            </a:r>
            <a:r>
              <a:rPr lang="en-US" sz="24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. </a:t>
            </a:r>
            <a:endParaRPr lang="en-US" sz="2400" dirty="0" smtClean="0">
              <a:latin typeface="Century Gothic" panose="020B0502020202020204" pitchFamily="34" charset="0"/>
              <a:ea typeface="Titillium Web"/>
              <a:cs typeface="Titillium Web"/>
              <a:sym typeface="Titillium Web"/>
            </a:endParaRPr>
          </a:p>
          <a:p>
            <a:pPr algn="just">
              <a:spcBef>
                <a:spcPct val="0"/>
              </a:spcBef>
            </a:pPr>
            <a:endParaRPr lang="en-US" sz="2400" dirty="0">
              <a:latin typeface="Century Gothic" panose="020B0502020202020204" pitchFamily="34" charset="0"/>
              <a:ea typeface="Titillium Web"/>
              <a:cs typeface="Titillium Web"/>
              <a:sym typeface="Titillium Web"/>
            </a:endParaRPr>
          </a:p>
          <a:p>
            <a:pPr algn="just">
              <a:spcBef>
                <a:spcPct val="0"/>
              </a:spcBef>
            </a:pPr>
            <a:r>
              <a:rPr lang="en-US" sz="2400" b="1" dirty="0">
                <a:solidFill>
                  <a:srgbClr val="5E17EB"/>
                </a:solidFill>
                <a:latin typeface="Century Gothic" panose="020B0502020202020204" pitchFamily="34" charset="0"/>
                <a:ea typeface="Titillium Web Bold"/>
                <a:cs typeface="Titillium Web Bold"/>
                <a:sym typeface="Titillium Web Bold"/>
              </a:rPr>
              <a:t>El </a:t>
            </a:r>
            <a:r>
              <a:rPr lang="en-US" sz="2400" b="1" dirty="0" err="1">
                <a:solidFill>
                  <a:srgbClr val="5E17EB"/>
                </a:solidFill>
                <a:latin typeface="Century Gothic" panose="020B0502020202020204" pitchFamily="34" charset="0"/>
                <a:ea typeface="Titillium Web Bold"/>
                <a:cs typeface="Titillium Web Bold"/>
                <a:sym typeface="Titillium Web Bold"/>
              </a:rPr>
              <a:t>coeficiente</a:t>
            </a:r>
            <a:r>
              <a:rPr lang="en-US" sz="2400" b="1" dirty="0">
                <a:solidFill>
                  <a:srgbClr val="5E17EB"/>
                </a:solidFill>
                <a:latin typeface="Century Gothic" panose="020B0502020202020204" pitchFamily="34" charset="0"/>
                <a:ea typeface="Titillium Web Bold"/>
                <a:cs typeface="Titillium Web Bold"/>
                <a:sym typeface="Titillium Web Bold"/>
              </a:rPr>
              <a:t> de </a:t>
            </a:r>
            <a:r>
              <a:rPr lang="en-US" sz="2400" b="1" dirty="0" err="1">
                <a:solidFill>
                  <a:srgbClr val="5E17EB"/>
                </a:solidFill>
                <a:latin typeface="Century Gothic" panose="020B0502020202020204" pitchFamily="34" charset="0"/>
                <a:ea typeface="Titillium Web Bold"/>
                <a:cs typeface="Titillium Web Bold"/>
                <a:sym typeface="Titillium Web Bold"/>
              </a:rPr>
              <a:t>variación</a:t>
            </a:r>
            <a:r>
              <a:rPr lang="en-US" sz="2400" b="1" dirty="0">
                <a:solidFill>
                  <a:srgbClr val="5E17EB"/>
                </a:solidFill>
                <a:latin typeface="Century Gothic" panose="020B0502020202020204" pitchFamily="34" charset="0"/>
                <a:ea typeface="Titillium Web Bold"/>
                <a:cs typeface="Titillium Web Bold"/>
                <a:sym typeface="Titillium Web Bold"/>
              </a:rPr>
              <a:t> (CV</a:t>
            </a:r>
            <a:r>
              <a:rPr lang="en-US" sz="2400" b="1" dirty="0" smtClean="0">
                <a:solidFill>
                  <a:srgbClr val="5E17EB"/>
                </a:solidFill>
                <a:latin typeface="Century Gothic" panose="020B0502020202020204" pitchFamily="34" charset="0"/>
                <a:ea typeface="Titillium Web Bold"/>
                <a:cs typeface="Titillium Web Bold"/>
                <a:sym typeface="Titillium Web Bold"/>
              </a:rPr>
              <a:t>):</a:t>
            </a:r>
            <a:r>
              <a:rPr lang="en-US" sz="2400" dirty="0" smtClean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</a:t>
            </a:r>
            <a:r>
              <a:rPr lang="en-US" sz="2400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es</a:t>
            </a:r>
            <a:r>
              <a:rPr lang="en-US" sz="24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la </a:t>
            </a:r>
            <a:r>
              <a:rPr lang="en-US" sz="2400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desviación</a:t>
            </a:r>
            <a:r>
              <a:rPr lang="en-US" sz="24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</a:t>
            </a:r>
            <a:r>
              <a:rPr lang="en-US" sz="2400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estándar</a:t>
            </a:r>
            <a:r>
              <a:rPr lang="en-US" sz="24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</a:t>
            </a:r>
            <a:r>
              <a:rPr lang="en-US" sz="2400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dividida</a:t>
            </a:r>
            <a:r>
              <a:rPr lang="en-US" sz="24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entre la media, </a:t>
            </a:r>
            <a:r>
              <a:rPr lang="en-US" sz="2400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expresada</a:t>
            </a:r>
            <a:r>
              <a:rPr lang="en-US" sz="24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</a:t>
            </a:r>
            <a:r>
              <a:rPr lang="en-US" sz="2400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en</a:t>
            </a:r>
            <a:r>
              <a:rPr lang="en-US" sz="24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</a:t>
            </a:r>
            <a:r>
              <a:rPr lang="en-US" sz="2400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porcentaje</a:t>
            </a:r>
            <a:r>
              <a:rPr lang="en-US" sz="24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721808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948139" y="516755"/>
            <a:ext cx="11243861" cy="574516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5575"/>
              </a:lnSpc>
              <a:spcBef>
                <a:spcPct val="0"/>
              </a:spcBef>
            </a:pPr>
            <a:r>
              <a:rPr lang="en-US" sz="3982" b="1">
                <a:solidFill>
                  <a:srgbClr val="5E17EB"/>
                </a:solidFill>
                <a:latin typeface="Titillium Web Bold"/>
                <a:ea typeface="Titillium Web Bold"/>
                <a:cs typeface="Titillium Web Bold"/>
                <a:sym typeface="Titillium Web Bold"/>
              </a:rPr>
              <a:t>El rango </a:t>
            </a:r>
          </a:p>
          <a:p>
            <a:pPr>
              <a:lnSpc>
                <a:spcPts val="5575"/>
              </a:lnSpc>
              <a:spcBef>
                <a:spcPct val="0"/>
              </a:spcBef>
            </a:pPr>
            <a:endParaRPr lang="en-US" sz="3982" b="1">
              <a:solidFill>
                <a:srgbClr val="5E17EB"/>
              </a:solidFill>
              <a:latin typeface="Titillium Web Bold"/>
              <a:ea typeface="Titillium Web Bold"/>
              <a:cs typeface="Titillium Web Bold"/>
              <a:sym typeface="Titillium Web Bold"/>
            </a:endParaRPr>
          </a:p>
          <a:p>
            <a:pPr>
              <a:lnSpc>
                <a:spcPts val="5575"/>
              </a:lnSpc>
              <a:spcBef>
                <a:spcPct val="0"/>
              </a:spcBef>
            </a:pPr>
            <a:r>
              <a:rPr lang="en-US" sz="3982" b="1">
                <a:solidFill>
                  <a:srgbClr val="5E17EB"/>
                </a:solidFill>
                <a:latin typeface="Titillium Web Bold"/>
                <a:ea typeface="Titillium Web Bold"/>
                <a:cs typeface="Titillium Web Bold"/>
                <a:sym typeface="Titillium Web Bold"/>
              </a:rPr>
              <a:t>La varianza </a:t>
            </a:r>
          </a:p>
          <a:p>
            <a:pPr>
              <a:lnSpc>
                <a:spcPts val="5575"/>
              </a:lnSpc>
              <a:spcBef>
                <a:spcPct val="0"/>
              </a:spcBef>
            </a:pPr>
            <a:endParaRPr lang="en-US" sz="3982" b="1">
              <a:solidFill>
                <a:srgbClr val="5E17EB"/>
              </a:solidFill>
              <a:latin typeface="Titillium Web Bold"/>
              <a:ea typeface="Titillium Web Bold"/>
              <a:cs typeface="Titillium Web Bold"/>
              <a:sym typeface="Titillium Web Bold"/>
            </a:endParaRPr>
          </a:p>
          <a:p>
            <a:pPr>
              <a:lnSpc>
                <a:spcPts val="5575"/>
              </a:lnSpc>
              <a:spcBef>
                <a:spcPct val="0"/>
              </a:spcBef>
            </a:pPr>
            <a:r>
              <a:rPr lang="en-US" sz="3982" b="1">
                <a:solidFill>
                  <a:srgbClr val="5E17EB"/>
                </a:solidFill>
                <a:latin typeface="Titillium Web Bold"/>
                <a:ea typeface="Titillium Web Bold"/>
                <a:cs typeface="Titillium Web Bold"/>
                <a:sym typeface="Titillium Web Bold"/>
              </a:rPr>
              <a:t>La desviación estándar</a:t>
            </a:r>
            <a:r>
              <a:rPr lang="en-US" sz="3982">
                <a:latin typeface="Titillium Web"/>
                <a:ea typeface="Titillium Web"/>
                <a:cs typeface="Titillium Web"/>
                <a:sym typeface="Titillium Web"/>
              </a:rPr>
              <a:t> </a:t>
            </a:r>
          </a:p>
          <a:p>
            <a:pPr>
              <a:lnSpc>
                <a:spcPts val="5575"/>
              </a:lnSpc>
              <a:spcBef>
                <a:spcPct val="0"/>
              </a:spcBef>
            </a:pPr>
            <a:endParaRPr lang="en-US" sz="3982">
              <a:latin typeface="Titillium Web"/>
              <a:ea typeface="Titillium Web"/>
              <a:cs typeface="Titillium Web"/>
              <a:sym typeface="Titillium Web"/>
            </a:endParaRPr>
          </a:p>
          <a:p>
            <a:pPr>
              <a:lnSpc>
                <a:spcPts val="5575"/>
              </a:lnSpc>
              <a:spcBef>
                <a:spcPct val="0"/>
              </a:spcBef>
            </a:pPr>
            <a:r>
              <a:rPr lang="en-US" sz="3982" b="1">
                <a:solidFill>
                  <a:srgbClr val="5E17EB"/>
                </a:solidFill>
                <a:latin typeface="Titillium Web Bold"/>
                <a:ea typeface="Titillium Web Bold"/>
                <a:cs typeface="Titillium Web Bold"/>
                <a:sym typeface="Titillium Web Bold"/>
              </a:rPr>
              <a:t>El coeficiente </a:t>
            </a:r>
          </a:p>
          <a:p>
            <a:pPr>
              <a:lnSpc>
                <a:spcPts val="5575"/>
              </a:lnSpc>
              <a:spcBef>
                <a:spcPct val="0"/>
              </a:spcBef>
            </a:pPr>
            <a:r>
              <a:rPr lang="en-US" sz="3982" b="1">
                <a:solidFill>
                  <a:srgbClr val="5E17EB"/>
                </a:solidFill>
                <a:latin typeface="Titillium Web Bold"/>
                <a:ea typeface="Titillium Web Bold"/>
                <a:cs typeface="Titillium Web Bold"/>
                <a:sym typeface="Titillium Web Bold"/>
              </a:rPr>
              <a:t>de variación (CV)</a:t>
            </a:r>
            <a:r>
              <a:rPr lang="en-US" sz="3982">
                <a:latin typeface="Titillium Web"/>
                <a:ea typeface="Titillium Web"/>
                <a:cs typeface="Titillium Web"/>
                <a:sym typeface="Titillium Web"/>
              </a:rPr>
              <a:t> </a:t>
            </a:r>
          </a:p>
        </p:txBody>
      </p:sp>
      <p:sp>
        <p:nvSpPr>
          <p:cNvPr id="3" name="Freeform 3"/>
          <p:cNvSpPr/>
          <p:nvPr/>
        </p:nvSpPr>
        <p:spPr>
          <a:xfrm>
            <a:off x="3777080" y="1770744"/>
            <a:ext cx="4637842" cy="1463041"/>
          </a:xfrm>
          <a:custGeom>
            <a:avLst/>
            <a:gdLst/>
            <a:ahLst/>
            <a:cxnLst/>
            <a:rect l="l" t="t" r="r" b="b"/>
            <a:pathLst>
              <a:path w="6956763" h="2194562">
                <a:moveTo>
                  <a:pt x="0" y="0"/>
                </a:moveTo>
                <a:lnTo>
                  <a:pt x="6956762" y="0"/>
                </a:lnTo>
                <a:lnTo>
                  <a:pt x="6956762" y="2194562"/>
                </a:lnTo>
                <a:lnTo>
                  <a:pt x="0" y="219456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3699769" y="685800"/>
            <a:ext cx="6542051" cy="1084944"/>
          </a:xfrm>
          <a:custGeom>
            <a:avLst/>
            <a:gdLst/>
            <a:ahLst/>
            <a:cxnLst/>
            <a:rect l="l" t="t" r="r" b="b"/>
            <a:pathLst>
              <a:path w="9813076" h="1627416">
                <a:moveTo>
                  <a:pt x="0" y="0"/>
                </a:moveTo>
                <a:lnTo>
                  <a:pt x="9813076" y="0"/>
                </a:lnTo>
                <a:lnTo>
                  <a:pt x="9813076" y="1627416"/>
                </a:lnTo>
                <a:lnTo>
                  <a:pt x="0" y="1627416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6096000" y="3233785"/>
            <a:ext cx="4461544" cy="1634976"/>
          </a:xfrm>
          <a:custGeom>
            <a:avLst/>
            <a:gdLst/>
            <a:ahLst/>
            <a:cxnLst/>
            <a:rect l="l" t="t" r="r" b="b"/>
            <a:pathLst>
              <a:path w="6692316" h="2452464">
                <a:moveTo>
                  <a:pt x="0" y="0"/>
                </a:moveTo>
                <a:lnTo>
                  <a:pt x="6692316" y="0"/>
                </a:lnTo>
                <a:lnTo>
                  <a:pt x="6692316" y="2452464"/>
                </a:lnTo>
                <a:lnTo>
                  <a:pt x="0" y="2452464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5215656" y="4986476"/>
            <a:ext cx="4377932" cy="1164169"/>
          </a:xfrm>
          <a:custGeom>
            <a:avLst/>
            <a:gdLst/>
            <a:ahLst/>
            <a:cxnLst/>
            <a:rect l="l" t="t" r="r" b="b"/>
            <a:pathLst>
              <a:path w="6566898" h="1746254">
                <a:moveTo>
                  <a:pt x="0" y="0"/>
                </a:moveTo>
                <a:lnTo>
                  <a:pt x="6566898" y="0"/>
                </a:lnTo>
                <a:lnTo>
                  <a:pt x="6566898" y="1746254"/>
                </a:lnTo>
                <a:lnTo>
                  <a:pt x="0" y="1746254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</p:sp>
    </p:spTree>
    <p:extLst>
      <p:ext uri="{BB962C8B-B14F-4D97-AF65-F5344CB8AC3E}">
        <p14:creationId xmlns:p14="http://schemas.microsoft.com/office/powerpoint/2010/main" val="1606775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505243" y="758125"/>
            <a:ext cx="9505071" cy="609987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spcBef>
                <a:spcPct val="0"/>
              </a:spcBef>
            </a:pPr>
            <a:r>
              <a:rPr lang="en-US" sz="3200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Eres</a:t>
            </a:r>
            <a:r>
              <a:rPr lang="en-US" sz="32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</a:t>
            </a:r>
            <a:r>
              <a:rPr lang="en-US" sz="3200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analista</a:t>
            </a:r>
            <a:r>
              <a:rPr lang="en-US" sz="32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</a:t>
            </a:r>
            <a:r>
              <a:rPr lang="en-US" sz="3200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en</a:t>
            </a:r>
            <a:r>
              <a:rPr lang="en-US" sz="32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</a:t>
            </a:r>
            <a:r>
              <a:rPr lang="en-US" sz="3200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una</a:t>
            </a:r>
            <a:r>
              <a:rPr lang="en-US" sz="32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</a:t>
            </a:r>
            <a:r>
              <a:rPr lang="en-US" sz="3200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empresa</a:t>
            </a:r>
            <a:r>
              <a:rPr lang="en-US" sz="32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</a:t>
            </a:r>
            <a:r>
              <a:rPr lang="en-US" sz="3200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colombiana</a:t>
            </a:r>
            <a:r>
              <a:rPr lang="en-US" sz="32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que </a:t>
            </a:r>
            <a:r>
              <a:rPr lang="en-US" sz="3200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exporta</a:t>
            </a:r>
            <a:r>
              <a:rPr lang="en-US" sz="32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café premium. La </a:t>
            </a:r>
            <a:r>
              <a:rPr lang="en-US" sz="3200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gerencia</a:t>
            </a:r>
            <a:r>
              <a:rPr lang="en-US" sz="32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</a:t>
            </a:r>
            <a:r>
              <a:rPr lang="en-US" sz="3200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quiere</a:t>
            </a:r>
            <a:r>
              <a:rPr lang="en-US" sz="32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</a:t>
            </a:r>
            <a:r>
              <a:rPr lang="en-US" sz="3200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entrar</a:t>
            </a:r>
            <a:r>
              <a:rPr lang="en-US" sz="32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a un </a:t>
            </a:r>
            <a:r>
              <a:rPr lang="en-US" sz="3200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nuevo</a:t>
            </a:r>
            <a:r>
              <a:rPr lang="en-US" sz="32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</a:t>
            </a:r>
            <a:r>
              <a:rPr lang="en-US" sz="3200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mercado</a:t>
            </a:r>
            <a:r>
              <a:rPr lang="en-US" sz="32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</a:t>
            </a:r>
            <a:r>
              <a:rPr lang="en-US" sz="3200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internacional</a:t>
            </a:r>
            <a:r>
              <a:rPr lang="en-US" sz="32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. </a:t>
            </a:r>
            <a:r>
              <a:rPr lang="en-US" sz="3200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Tu</a:t>
            </a:r>
            <a:r>
              <a:rPr lang="en-US" sz="32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</a:t>
            </a:r>
            <a:r>
              <a:rPr lang="en-US" sz="3200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trabajo</a:t>
            </a:r>
            <a:r>
              <a:rPr lang="en-US" sz="32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no </a:t>
            </a:r>
            <a:r>
              <a:rPr lang="en-US" sz="3200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es</a:t>
            </a:r>
            <a:r>
              <a:rPr lang="en-US" sz="32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</a:t>
            </a:r>
            <a:r>
              <a:rPr lang="en-US" sz="3200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elegir</a:t>
            </a:r>
            <a:r>
              <a:rPr lang="en-US" sz="32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el que </a:t>
            </a:r>
            <a:r>
              <a:rPr lang="en-US" sz="3200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más</a:t>
            </a:r>
            <a:r>
              <a:rPr lang="en-US" sz="32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</a:t>
            </a:r>
            <a:r>
              <a:rPr lang="en-US" sz="3200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promete</a:t>
            </a:r>
            <a:r>
              <a:rPr lang="en-US" sz="32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, </a:t>
            </a:r>
            <a:r>
              <a:rPr lang="en-US" sz="3200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sino</a:t>
            </a:r>
            <a:r>
              <a:rPr lang="en-US" sz="32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el que </a:t>
            </a:r>
            <a:r>
              <a:rPr lang="en-US" sz="3200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tenga</a:t>
            </a:r>
            <a:r>
              <a:rPr lang="en-US" sz="32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el </a:t>
            </a:r>
            <a:r>
              <a:rPr lang="en-US" sz="3200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mejor</a:t>
            </a:r>
            <a:r>
              <a:rPr lang="en-US" sz="32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</a:t>
            </a:r>
            <a:r>
              <a:rPr lang="en-US" sz="3200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equilibrio</a:t>
            </a:r>
            <a:r>
              <a:rPr lang="en-US" sz="32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entre </a:t>
            </a:r>
            <a:r>
              <a:rPr lang="en-US" sz="3200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rentabilidad</a:t>
            </a:r>
            <a:r>
              <a:rPr lang="en-US" sz="32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y </a:t>
            </a:r>
            <a:r>
              <a:rPr lang="en-US" sz="3200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riesgo</a:t>
            </a:r>
            <a:r>
              <a:rPr lang="en-US" sz="32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.</a:t>
            </a:r>
          </a:p>
          <a:p>
            <a:pPr>
              <a:spcBef>
                <a:spcPct val="0"/>
              </a:spcBef>
            </a:pPr>
            <a:r>
              <a:rPr lang="en-US" sz="32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RETORNOS MENSUALES</a:t>
            </a:r>
          </a:p>
          <a:p>
            <a:pPr>
              <a:spcBef>
                <a:spcPct val="0"/>
              </a:spcBef>
            </a:pPr>
            <a:r>
              <a:rPr lang="en-US" sz="3200" b="1" dirty="0">
                <a:latin typeface="Century Gothic" panose="020B0502020202020204" pitchFamily="34" charset="0"/>
                <a:ea typeface="Titillium Web Bold"/>
                <a:cs typeface="Titillium Web Bold"/>
                <a:sym typeface="Titillium Web Bold"/>
              </a:rPr>
              <a:t>Mercado A:</a:t>
            </a:r>
            <a:r>
              <a:rPr lang="en-US" sz="32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5%, 6%, 5.5%, 6%, 5.8%, 5.7%. </a:t>
            </a:r>
          </a:p>
          <a:p>
            <a:pPr>
              <a:spcBef>
                <a:spcPct val="0"/>
              </a:spcBef>
            </a:pPr>
            <a:r>
              <a:rPr lang="en-US" sz="3200" b="1" dirty="0">
                <a:latin typeface="Century Gothic" panose="020B0502020202020204" pitchFamily="34" charset="0"/>
                <a:ea typeface="Titillium Web Bold"/>
                <a:cs typeface="Titillium Web Bold"/>
                <a:sym typeface="Titillium Web Bold"/>
              </a:rPr>
              <a:t>Mercado B: </a:t>
            </a:r>
            <a:r>
              <a:rPr lang="en-US" sz="32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-8%, 15%, 2%, 20%, -5%, 18%.</a:t>
            </a:r>
          </a:p>
          <a:p>
            <a:pPr>
              <a:spcBef>
                <a:spcPct val="0"/>
              </a:spcBef>
            </a:pPr>
            <a:endParaRPr lang="en-US" sz="3200" dirty="0">
              <a:latin typeface="Century Gothic" panose="020B0502020202020204" pitchFamily="34" charset="0"/>
              <a:ea typeface="Titillium Web"/>
              <a:cs typeface="Titillium Web"/>
              <a:sym typeface="Titillium Web"/>
            </a:endParaRPr>
          </a:p>
          <a:p>
            <a:pPr algn="ctr">
              <a:spcBef>
                <a:spcPct val="0"/>
              </a:spcBef>
            </a:pPr>
            <a:r>
              <a:rPr lang="en-US" sz="3200" b="1" dirty="0">
                <a:solidFill>
                  <a:srgbClr val="002060"/>
                </a:solidFill>
                <a:latin typeface="Century Gothic" panose="020B0502020202020204" pitchFamily="34" charset="0"/>
                <a:ea typeface="Titillium Web Bold"/>
                <a:cs typeface="Titillium Web Bold"/>
                <a:sym typeface="Titillium Web Bold"/>
              </a:rPr>
              <a:t>DESARROLLO EN </a:t>
            </a:r>
            <a:r>
              <a:rPr lang="en-US" sz="3200" b="1">
                <a:solidFill>
                  <a:srgbClr val="002060"/>
                </a:solidFill>
                <a:latin typeface="Century Gothic" panose="020B0502020202020204" pitchFamily="34" charset="0"/>
                <a:ea typeface="Titillium Web Bold"/>
                <a:cs typeface="Titillium Web Bold"/>
                <a:sym typeface="Titillium Web Bold"/>
              </a:rPr>
              <a:t>EXCEL </a:t>
            </a:r>
            <a:r>
              <a:rPr lang="en-US" sz="3200" b="1" smtClean="0">
                <a:solidFill>
                  <a:srgbClr val="002060"/>
                </a:solidFill>
                <a:latin typeface="Century Gothic" panose="020B0502020202020204" pitchFamily="34" charset="0"/>
                <a:ea typeface="Titillium Web Bold"/>
                <a:cs typeface="Titillium Web Bold"/>
                <a:sym typeface="Titillium Web Bold"/>
              </a:rPr>
              <a:t>H3</a:t>
            </a:r>
            <a:endParaRPr lang="en-US" sz="3200" b="1" dirty="0">
              <a:solidFill>
                <a:srgbClr val="002060"/>
              </a:solidFill>
              <a:latin typeface="Century Gothic" panose="020B0502020202020204" pitchFamily="34" charset="0"/>
              <a:ea typeface="Titillium Web Bold"/>
              <a:cs typeface="Titillium Web Bold"/>
              <a:sym typeface="Titillium Web Bold"/>
            </a:endParaRPr>
          </a:p>
          <a:p>
            <a:pPr>
              <a:lnSpc>
                <a:spcPts val="4558"/>
              </a:lnSpc>
              <a:spcBef>
                <a:spcPct val="0"/>
              </a:spcBef>
            </a:pPr>
            <a:endParaRPr lang="en-US" sz="3200" b="1" dirty="0">
              <a:solidFill>
                <a:srgbClr val="F74D46"/>
              </a:solidFill>
              <a:latin typeface="Titillium Web Bold"/>
              <a:ea typeface="Titillium Web Bold"/>
              <a:cs typeface="Titillium Web Bold"/>
              <a:sym typeface="Titillium Web Bold"/>
            </a:endParaRPr>
          </a:p>
        </p:txBody>
      </p:sp>
    </p:spTree>
    <p:extLst>
      <p:ext uri="{BB962C8B-B14F-4D97-AF65-F5344CB8AC3E}">
        <p14:creationId xmlns:p14="http://schemas.microsoft.com/office/powerpoint/2010/main" val="3352816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2"/>
          <p:cNvSpPr txBox="1">
            <a:spLocks noGrp="1"/>
          </p:cNvSpPr>
          <p:nvPr>
            <p:ph type="title"/>
          </p:nvPr>
        </p:nvSpPr>
        <p:spPr>
          <a:xfrm>
            <a:off x="1111348" y="2022401"/>
            <a:ext cx="10269416" cy="18588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2050" rIns="0" bIns="0" anchor="ctr" anchorCtr="0">
            <a:spAutoFit/>
          </a:bodyPr>
          <a:lstStyle/>
          <a:p>
            <a:pPr marL="1270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AFA"/>
              </a:buClr>
              <a:buSzPts val="6000"/>
              <a:buFont typeface="Century Gothic"/>
              <a:buNone/>
            </a:pPr>
            <a:r>
              <a:rPr lang="es-CO" sz="6000" dirty="0" smtClean="0">
                <a:solidFill>
                  <a:srgbClr val="FFFAFA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Estadística Descriptiva para los Negocios</a:t>
            </a:r>
            <a:endParaRPr sz="6000" dirty="0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89" name="Google Shape;89;p2"/>
          <p:cNvSpPr txBox="1"/>
          <p:nvPr/>
        </p:nvSpPr>
        <p:spPr>
          <a:xfrm>
            <a:off x="3449595" y="4127521"/>
            <a:ext cx="5264700" cy="8739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2050" rIns="0" bIns="0" anchor="ctr" anchorCtr="0">
            <a:spAutoFit/>
          </a:bodyPr>
          <a:lstStyle/>
          <a:p>
            <a:pPr marL="1270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55ADFF"/>
              </a:buClr>
              <a:buSzPts val="2800"/>
              <a:buFont typeface="Century Gothic"/>
              <a:buNone/>
            </a:pPr>
            <a:r>
              <a:rPr lang="es-CO" sz="2800" dirty="0" smtClean="0">
                <a:solidFill>
                  <a:srgbClr val="55ADF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Población, Muestra y Variables</a:t>
            </a:r>
            <a:endParaRPr sz="2800" b="0" i="0" u="none" strike="noStrike" cap="none" dirty="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40810" y="4481280"/>
            <a:ext cx="3375265" cy="1898587"/>
          </a:xfrm>
          <a:prstGeom prst="rect">
            <a:avLst/>
          </a:prstGeom>
        </p:spPr>
      </p:pic>
      <p:sp>
        <p:nvSpPr>
          <p:cNvPr id="2" name="TextBox 2"/>
          <p:cNvSpPr txBox="1"/>
          <p:nvPr/>
        </p:nvSpPr>
        <p:spPr>
          <a:xfrm>
            <a:off x="773721" y="890553"/>
            <a:ext cx="10883705" cy="359072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642"/>
              </a:lnSpc>
              <a:spcBef>
                <a:spcPct val="0"/>
              </a:spcBef>
            </a:pPr>
            <a:r>
              <a:rPr lang="en-US" sz="28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El </a:t>
            </a:r>
            <a:r>
              <a:rPr lang="en-US" sz="2800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modelo</a:t>
            </a:r>
            <a:r>
              <a:rPr lang="en-US" sz="28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de </a:t>
            </a:r>
            <a:r>
              <a:rPr lang="en-US" sz="2800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gestión</a:t>
            </a:r>
            <a:r>
              <a:rPr lang="en-US" sz="28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de </a:t>
            </a:r>
            <a:r>
              <a:rPr lang="en-US" sz="2800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riesgo</a:t>
            </a:r>
            <a:r>
              <a:rPr lang="en-US" sz="28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</a:t>
            </a:r>
            <a:r>
              <a:rPr lang="en-US" sz="2800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más</a:t>
            </a:r>
            <a:r>
              <a:rPr lang="en-US" sz="28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</a:t>
            </a:r>
            <a:r>
              <a:rPr lang="en-US" sz="2800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usado</a:t>
            </a:r>
            <a:r>
              <a:rPr lang="en-US" sz="28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</a:t>
            </a:r>
            <a:r>
              <a:rPr lang="en-US" sz="2800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en</a:t>
            </a:r>
            <a:r>
              <a:rPr lang="en-US" sz="28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</a:t>
            </a:r>
            <a:r>
              <a:rPr lang="en-US" sz="2800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finanzas</a:t>
            </a:r>
            <a:r>
              <a:rPr lang="en-US" sz="28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</a:t>
            </a:r>
            <a:r>
              <a:rPr lang="en-US" sz="2800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globales</a:t>
            </a:r>
            <a:r>
              <a:rPr lang="en-US" sz="28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, el </a:t>
            </a:r>
            <a:r>
              <a:rPr lang="en-US" sz="2800" b="1" dirty="0">
                <a:latin typeface="Century Gothic" panose="020B0502020202020204" pitchFamily="34" charset="0"/>
                <a:ea typeface="Titillium Web Bold"/>
                <a:cs typeface="Titillium Web Bold"/>
                <a:sym typeface="Titillium Web Bold"/>
              </a:rPr>
              <a:t>Value at Risk (</a:t>
            </a:r>
            <a:r>
              <a:rPr lang="en-US" sz="2800" b="1" dirty="0" err="1">
                <a:latin typeface="Century Gothic" panose="020B0502020202020204" pitchFamily="34" charset="0"/>
                <a:ea typeface="Titillium Web Bold"/>
                <a:cs typeface="Titillium Web Bold"/>
                <a:sym typeface="Titillium Web Bold"/>
              </a:rPr>
              <a:t>VaR</a:t>
            </a:r>
            <a:r>
              <a:rPr lang="en-US" sz="2800" b="1" dirty="0">
                <a:latin typeface="Century Gothic" panose="020B0502020202020204" pitchFamily="34" charset="0"/>
                <a:ea typeface="Titillium Web Bold"/>
                <a:cs typeface="Titillium Web Bold"/>
                <a:sym typeface="Titillium Web Bold"/>
              </a:rPr>
              <a:t>)</a:t>
            </a:r>
            <a:r>
              <a:rPr lang="en-US" sz="28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,  </a:t>
            </a:r>
            <a:r>
              <a:rPr lang="en-US" sz="2800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está</a:t>
            </a:r>
            <a:r>
              <a:rPr lang="en-US" sz="28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</a:t>
            </a:r>
            <a:r>
              <a:rPr lang="en-US" sz="2800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construido</a:t>
            </a:r>
            <a:r>
              <a:rPr lang="en-US" sz="28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</a:t>
            </a:r>
            <a:r>
              <a:rPr lang="en-US" sz="2800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fundamentalmente</a:t>
            </a:r>
            <a:r>
              <a:rPr lang="en-US" sz="28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</a:t>
            </a:r>
            <a:r>
              <a:rPr lang="en-US" sz="2800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sobre</a:t>
            </a:r>
            <a:r>
              <a:rPr lang="en-US" sz="28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la </a:t>
            </a:r>
            <a:r>
              <a:rPr lang="en-US" sz="2800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desviación</a:t>
            </a:r>
            <a:r>
              <a:rPr lang="en-US" sz="28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</a:t>
            </a:r>
            <a:r>
              <a:rPr lang="en-US" sz="2800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estándar</a:t>
            </a:r>
            <a:r>
              <a:rPr lang="en-US" sz="28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de </a:t>
            </a:r>
            <a:r>
              <a:rPr lang="en-US" sz="2800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los</a:t>
            </a:r>
            <a:r>
              <a:rPr lang="en-US" sz="28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</a:t>
            </a:r>
            <a:r>
              <a:rPr lang="en-US" sz="2800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retornos</a:t>
            </a:r>
            <a:r>
              <a:rPr lang="en-US" sz="28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y </a:t>
            </a:r>
            <a:r>
              <a:rPr lang="en-US" sz="2800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sirve</a:t>
            </a:r>
            <a:r>
              <a:rPr lang="en-US" sz="28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para </a:t>
            </a:r>
            <a:r>
              <a:rPr lang="en-US" sz="2800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cuantificar</a:t>
            </a:r>
            <a:r>
              <a:rPr lang="en-US" sz="28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la </a:t>
            </a:r>
            <a:r>
              <a:rPr lang="en-US" sz="2800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exposición</a:t>
            </a:r>
            <a:r>
              <a:rPr lang="en-US" sz="28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al </a:t>
            </a:r>
            <a:r>
              <a:rPr lang="en-US" sz="2800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riesgo</a:t>
            </a:r>
            <a:r>
              <a:rPr lang="en-US" sz="28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de </a:t>
            </a:r>
            <a:r>
              <a:rPr lang="en-US" sz="2800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mercado</a:t>
            </a:r>
            <a:r>
              <a:rPr lang="en-US" sz="28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, </a:t>
            </a:r>
            <a:r>
              <a:rPr lang="en-US" sz="2800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utilizando</a:t>
            </a:r>
            <a:r>
              <a:rPr lang="en-US" sz="28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</a:t>
            </a:r>
            <a:r>
              <a:rPr lang="en-US" sz="2800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técnicas</a:t>
            </a:r>
            <a:r>
              <a:rPr lang="en-US" sz="28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</a:t>
            </a:r>
            <a:r>
              <a:rPr lang="en-US" sz="2800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estadísticas</a:t>
            </a:r>
            <a:r>
              <a:rPr lang="en-US" sz="28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</a:t>
            </a:r>
            <a:r>
              <a:rPr lang="en-US" sz="2800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tradicionales</a:t>
            </a:r>
            <a:r>
              <a:rPr lang="en-US" sz="28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944869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2"/>
          <p:cNvSpPr txBox="1">
            <a:spLocks noGrp="1"/>
          </p:cNvSpPr>
          <p:nvPr>
            <p:ph type="title"/>
          </p:nvPr>
        </p:nvSpPr>
        <p:spPr>
          <a:xfrm>
            <a:off x="1294227" y="1813954"/>
            <a:ext cx="9680285" cy="27821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2050" rIns="0" bIns="0" anchor="ctr" anchorCtr="0">
            <a:spAutoFit/>
          </a:bodyPr>
          <a:lstStyle/>
          <a:p>
            <a:pPr marL="12700" algn="ctr">
              <a:lnSpc>
                <a:spcPct val="100000"/>
              </a:lnSpc>
              <a:buClr>
                <a:srgbClr val="FFFAFA"/>
              </a:buClr>
              <a:buSzPts val="6000"/>
            </a:pPr>
            <a:r>
              <a:rPr lang="es-MX" sz="6000" dirty="0">
                <a:solidFill>
                  <a:srgbClr val="FFFAFA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Estadística Descriptiva para los Negocios</a:t>
            </a:r>
            <a:r>
              <a:rPr lang="es-MX" sz="6000" dirty="0">
                <a:latin typeface="Century Gothic"/>
                <a:ea typeface="Century Gothic"/>
                <a:cs typeface="Century Gothic"/>
                <a:sym typeface="Century Gothic"/>
              </a:rPr>
              <a:t/>
            </a:r>
            <a:br>
              <a:rPr lang="es-MX" sz="6000" dirty="0">
                <a:latin typeface="Century Gothic"/>
                <a:ea typeface="Century Gothic"/>
                <a:cs typeface="Century Gothic"/>
                <a:sym typeface="Century Gothic"/>
              </a:rPr>
            </a:br>
            <a:r>
              <a:rPr lang="es-CO" sz="6000" dirty="0" smtClean="0">
                <a:solidFill>
                  <a:srgbClr val="FFFAFA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</a:t>
            </a:r>
            <a:endParaRPr sz="6000" dirty="0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89" name="Google Shape;89;p2"/>
          <p:cNvSpPr txBox="1"/>
          <p:nvPr/>
        </p:nvSpPr>
        <p:spPr>
          <a:xfrm>
            <a:off x="3502019" y="3944457"/>
            <a:ext cx="5264700" cy="8739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2050" rIns="0" bIns="0" anchor="ctr" anchorCtr="0">
            <a:spAutoFit/>
          </a:bodyPr>
          <a:lstStyle/>
          <a:p>
            <a:pPr marL="1270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55ADFF"/>
              </a:buClr>
              <a:buSzPts val="2800"/>
              <a:buFont typeface="Century Gothic"/>
              <a:buNone/>
            </a:pPr>
            <a:r>
              <a:rPr lang="es-CO" sz="2800" dirty="0" smtClean="0">
                <a:solidFill>
                  <a:srgbClr val="55ADF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Tabla de Frecuencias y Gráficos </a:t>
            </a:r>
            <a:endParaRPr sz="2800" b="0" i="0" u="none" strike="noStrike" cap="none" dirty="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3858741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181686" y="1689290"/>
            <a:ext cx="9854788" cy="184665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760"/>
              </a:lnSpc>
              <a:spcBef>
                <a:spcPct val="0"/>
              </a:spcBef>
            </a:pPr>
            <a:r>
              <a:rPr lang="en-US" sz="24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Un </a:t>
            </a:r>
            <a:r>
              <a:rPr lang="en-US" sz="2400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gerente</a:t>
            </a:r>
            <a:r>
              <a:rPr lang="en-US" sz="24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</a:t>
            </a:r>
            <a:r>
              <a:rPr lang="en-US" sz="2400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te</a:t>
            </a:r>
            <a:r>
              <a:rPr lang="en-US" sz="24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</a:t>
            </a:r>
            <a:r>
              <a:rPr lang="en-US" sz="2400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pide</a:t>
            </a:r>
            <a:r>
              <a:rPr lang="en-US" sz="24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un </a:t>
            </a:r>
            <a:r>
              <a:rPr lang="en-US" sz="2400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informe</a:t>
            </a:r>
            <a:r>
              <a:rPr lang="en-US" sz="24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de </a:t>
            </a:r>
            <a:r>
              <a:rPr lang="en-US" sz="2400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ventas</a:t>
            </a:r>
            <a:r>
              <a:rPr lang="en-US" sz="24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</a:t>
            </a:r>
            <a:r>
              <a:rPr lang="en-US" sz="2400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por</a:t>
            </a:r>
            <a:r>
              <a:rPr lang="en-US" sz="24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</a:t>
            </a:r>
            <a:r>
              <a:rPr lang="en-US" sz="2400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región</a:t>
            </a:r>
            <a:r>
              <a:rPr lang="en-US" sz="24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. </a:t>
            </a:r>
            <a:r>
              <a:rPr lang="en-US" sz="2400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Presentás</a:t>
            </a:r>
            <a:r>
              <a:rPr lang="en-US" sz="24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</a:t>
            </a:r>
            <a:r>
              <a:rPr lang="en-US" sz="2400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una</a:t>
            </a:r>
            <a:r>
              <a:rPr lang="en-US" sz="24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</a:t>
            </a:r>
            <a:r>
              <a:rPr lang="en-US" sz="2400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tabla</a:t>
            </a:r>
            <a:r>
              <a:rPr lang="en-US" sz="24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con 200 </a:t>
            </a:r>
            <a:r>
              <a:rPr lang="en-US" sz="2400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filas</a:t>
            </a:r>
            <a:r>
              <a:rPr lang="en-US" sz="24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de </a:t>
            </a:r>
            <a:r>
              <a:rPr lang="en-US" sz="2400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números</a:t>
            </a:r>
            <a:r>
              <a:rPr lang="en-US" sz="24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. El </a:t>
            </a:r>
            <a:r>
              <a:rPr lang="en-US" sz="2400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gerente</a:t>
            </a:r>
            <a:r>
              <a:rPr lang="en-US" sz="24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</a:t>
            </a:r>
            <a:r>
              <a:rPr lang="en-US" sz="2400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cierra</a:t>
            </a:r>
            <a:r>
              <a:rPr lang="en-US" sz="24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el </a:t>
            </a:r>
            <a:r>
              <a:rPr lang="en-US" sz="2400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archivo</a:t>
            </a:r>
            <a:r>
              <a:rPr lang="en-US" sz="24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sin </a:t>
            </a:r>
            <a:r>
              <a:rPr lang="en-US" sz="2400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leerlo</a:t>
            </a:r>
            <a:r>
              <a:rPr lang="en-US" sz="24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. ¿</a:t>
            </a:r>
            <a:r>
              <a:rPr lang="en-US" sz="2400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Qué</a:t>
            </a:r>
            <a:r>
              <a:rPr lang="en-US" sz="24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</a:t>
            </a:r>
            <a:r>
              <a:rPr lang="en-US" sz="2400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salió</a:t>
            </a:r>
            <a:r>
              <a:rPr lang="en-US" sz="24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mal?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681673" y="3535949"/>
            <a:ext cx="10622087" cy="27597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06"/>
              </a:lnSpc>
              <a:spcBef>
                <a:spcPct val="0"/>
              </a:spcBef>
            </a:pPr>
            <a:r>
              <a:rPr lang="en-US" sz="2800" b="1" dirty="0" err="1">
                <a:solidFill>
                  <a:srgbClr val="00BF63"/>
                </a:solidFill>
                <a:latin typeface="Century Gothic" panose="020B0502020202020204" pitchFamily="34" charset="0"/>
                <a:ea typeface="Titillium Web Bold"/>
                <a:cs typeface="Titillium Web Bold"/>
                <a:sym typeface="Titillium Web Bold"/>
              </a:rPr>
              <a:t>Una</a:t>
            </a:r>
            <a:r>
              <a:rPr lang="en-US" sz="2800" b="1" dirty="0">
                <a:solidFill>
                  <a:srgbClr val="00BF63"/>
                </a:solidFill>
                <a:latin typeface="Century Gothic" panose="020B0502020202020204" pitchFamily="34" charset="0"/>
                <a:ea typeface="Titillium Web Bold"/>
                <a:cs typeface="Titillium Web Bold"/>
                <a:sym typeface="Titillium Web Bold"/>
              </a:rPr>
              <a:t> </a:t>
            </a:r>
            <a:r>
              <a:rPr lang="en-US" sz="2800" b="1" dirty="0" err="1">
                <a:solidFill>
                  <a:srgbClr val="00BF63"/>
                </a:solidFill>
                <a:latin typeface="Century Gothic" panose="020B0502020202020204" pitchFamily="34" charset="0"/>
                <a:ea typeface="Titillium Web Bold"/>
                <a:cs typeface="Titillium Web Bold"/>
                <a:sym typeface="Titillium Web Bold"/>
              </a:rPr>
              <a:t>tabla</a:t>
            </a:r>
            <a:r>
              <a:rPr lang="en-US" sz="2800" b="1" dirty="0">
                <a:solidFill>
                  <a:srgbClr val="00BF63"/>
                </a:solidFill>
                <a:latin typeface="Century Gothic" panose="020B0502020202020204" pitchFamily="34" charset="0"/>
                <a:ea typeface="Titillium Web Bold"/>
                <a:cs typeface="Titillium Web Bold"/>
                <a:sym typeface="Titillium Web Bold"/>
              </a:rPr>
              <a:t> de </a:t>
            </a:r>
            <a:r>
              <a:rPr lang="en-US" sz="2800" b="1" dirty="0" err="1">
                <a:solidFill>
                  <a:srgbClr val="00BF63"/>
                </a:solidFill>
                <a:latin typeface="Century Gothic" panose="020B0502020202020204" pitchFamily="34" charset="0"/>
                <a:ea typeface="Titillium Web Bold"/>
                <a:cs typeface="Titillium Web Bold"/>
                <a:sym typeface="Titillium Web Bold"/>
              </a:rPr>
              <a:t>frecuencias</a:t>
            </a:r>
            <a:r>
              <a:rPr lang="en-US" sz="28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</a:t>
            </a:r>
            <a:r>
              <a:rPr lang="en-US" sz="2800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organiza</a:t>
            </a:r>
            <a:r>
              <a:rPr lang="en-US" sz="28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</a:t>
            </a:r>
            <a:r>
              <a:rPr lang="en-US" sz="2800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los</a:t>
            </a:r>
            <a:r>
              <a:rPr lang="en-US" sz="28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</a:t>
            </a:r>
            <a:r>
              <a:rPr lang="en-US" sz="2800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datos</a:t>
            </a:r>
            <a:r>
              <a:rPr lang="en-US" sz="28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</a:t>
            </a:r>
            <a:r>
              <a:rPr lang="en-US" sz="2800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en</a:t>
            </a:r>
            <a:r>
              <a:rPr lang="en-US" sz="28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</a:t>
            </a:r>
            <a:r>
              <a:rPr lang="en-US" sz="2800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clases</a:t>
            </a:r>
            <a:r>
              <a:rPr lang="en-US" sz="28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o </a:t>
            </a:r>
            <a:r>
              <a:rPr lang="en-US" sz="2800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categorías</a:t>
            </a:r>
            <a:r>
              <a:rPr lang="en-US" sz="28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, </a:t>
            </a:r>
            <a:r>
              <a:rPr lang="en-US" sz="2800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mostrando</a:t>
            </a:r>
            <a:r>
              <a:rPr lang="en-US" sz="28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: </a:t>
            </a:r>
            <a:r>
              <a:rPr lang="en-US" sz="2800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frecuencia</a:t>
            </a:r>
            <a:r>
              <a:rPr lang="en-US" sz="28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</a:t>
            </a:r>
            <a:r>
              <a:rPr lang="en-US" sz="2800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absoluta</a:t>
            </a:r>
            <a:r>
              <a:rPr lang="en-US" sz="28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, </a:t>
            </a:r>
            <a:r>
              <a:rPr lang="en-US" sz="2800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frecuencia</a:t>
            </a:r>
            <a:r>
              <a:rPr lang="en-US" sz="28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</a:t>
            </a:r>
            <a:r>
              <a:rPr lang="en-US" sz="2800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relativa</a:t>
            </a:r>
            <a:r>
              <a:rPr lang="en-US" sz="28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y </a:t>
            </a:r>
            <a:r>
              <a:rPr lang="en-US" sz="2800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frecuencia</a:t>
            </a:r>
            <a:r>
              <a:rPr lang="en-US" sz="28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</a:t>
            </a:r>
            <a:r>
              <a:rPr lang="en-US" sz="2800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acumulada</a:t>
            </a:r>
            <a:r>
              <a:rPr lang="en-US" sz="28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. </a:t>
            </a:r>
          </a:p>
          <a:p>
            <a:pPr>
              <a:lnSpc>
                <a:spcPts val="5506"/>
              </a:lnSpc>
              <a:spcBef>
                <a:spcPct val="0"/>
              </a:spcBef>
            </a:pPr>
            <a:endParaRPr lang="en-US" sz="3933" dirty="0">
              <a:latin typeface="Titillium Web"/>
              <a:ea typeface="Titillium Web"/>
              <a:cs typeface="Titillium Web"/>
              <a:sym typeface="Titillium Web"/>
            </a:endParaRPr>
          </a:p>
        </p:txBody>
      </p:sp>
    </p:spTree>
    <p:extLst>
      <p:ext uri="{BB962C8B-B14F-4D97-AF65-F5344CB8AC3E}">
        <p14:creationId xmlns:p14="http://schemas.microsoft.com/office/powerpoint/2010/main" val="3758017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5"/>
          <p:cNvSpPr txBox="1"/>
          <p:nvPr/>
        </p:nvSpPr>
        <p:spPr>
          <a:xfrm>
            <a:off x="1631851" y="908106"/>
            <a:ext cx="8820443" cy="5847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3200" b="1" i="0" u="none" strike="noStrike" cap="none" dirty="0" smtClean="0">
                <a:solidFill>
                  <a:srgbClr val="00206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Distribución de frecuencias </a:t>
            </a:r>
            <a:endParaRPr sz="3200" dirty="0"/>
          </a:p>
        </p:txBody>
      </p:sp>
      <p:sp>
        <p:nvSpPr>
          <p:cNvPr id="2" name="Rectángulo 1"/>
          <p:cNvSpPr/>
          <p:nvPr/>
        </p:nvSpPr>
        <p:spPr>
          <a:xfrm>
            <a:off x="1314287" y="1591862"/>
            <a:ext cx="991835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s-CO" sz="1800" dirty="0" smtClean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Método que organiza y resume datos. </a:t>
            </a:r>
          </a:p>
          <a:p>
            <a:pPr marL="285750" indent="-285750">
              <a:spcBef>
                <a:spcPct val="0"/>
              </a:spcBef>
              <a:buFont typeface="Arial" panose="020B0604020202020204" pitchFamily="34" charset="0"/>
              <a:buChar char="•"/>
            </a:pPr>
            <a:endParaRPr lang="es-CO" sz="1800" dirty="0">
              <a:latin typeface="Century Gothic" panose="020B0502020202020204" pitchFamily="34" charset="0"/>
              <a:ea typeface="Titillium Web"/>
              <a:cs typeface="Titillium Web"/>
              <a:sym typeface="Titillium Web"/>
            </a:endParaRPr>
          </a:p>
          <a:p>
            <a:pPr marL="285750" indent="-285750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s-CO" sz="1800" dirty="0" smtClean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Casos posibles:</a:t>
            </a:r>
            <a:endParaRPr lang="en-US" sz="1800" dirty="0">
              <a:latin typeface="Century Gothic" panose="020B0502020202020204" pitchFamily="34" charset="0"/>
              <a:ea typeface="Titillium Web"/>
              <a:cs typeface="Titillium Web"/>
              <a:sym typeface="Titillium Web"/>
            </a:endParaRPr>
          </a:p>
        </p:txBody>
      </p:sp>
      <p:sp>
        <p:nvSpPr>
          <p:cNvPr id="4" name="Rectángulo redondeado 3"/>
          <p:cNvSpPr/>
          <p:nvPr/>
        </p:nvSpPr>
        <p:spPr>
          <a:xfrm>
            <a:off x="1314287" y="2707989"/>
            <a:ext cx="4288301" cy="604911"/>
          </a:xfrm>
          <a:prstGeom prst="roundRect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r>
              <a:rPr lang="es-CO" sz="2400" b="1" dirty="0" smtClean="0">
                <a:latin typeface="Century Gothic" panose="020B0502020202020204" pitchFamily="34" charset="0"/>
              </a:rPr>
              <a:t>1. Datos puntuales</a:t>
            </a:r>
            <a:endParaRPr lang="en-US" b="1" dirty="0">
              <a:latin typeface="Century Gothic" panose="020B0502020202020204" pitchFamily="34" charset="0"/>
            </a:endParaRPr>
          </a:p>
        </p:txBody>
      </p:sp>
      <p:sp>
        <p:nvSpPr>
          <p:cNvPr id="6" name="Rectángulo redondeado 5"/>
          <p:cNvSpPr/>
          <p:nvPr/>
        </p:nvSpPr>
        <p:spPr>
          <a:xfrm>
            <a:off x="1314287" y="3950967"/>
            <a:ext cx="4288301" cy="633046"/>
          </a:xfrm>
          <a:prstGeom prst="roundRect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r>
              <a:rPr lang="es-CO" sz="2400" b="1" dirty="0" smtClean="0">
                <a:latin typeface="Century Gothic" panose="020B0502020202020204" pitchFamily="34" charset="0"/>
              </a:rPr>
              <a:t>2. Datos agrupados</a:t>
            </a:r>
            <a:endParaRPr lang="en-US" b="1" dirty="0">
              <a:latin typeface="Century Gothic" panose="020B0502020202020204" pitchFamily="34" charset="0"/>
            </a:endParaRPr>
          </a:p>
        </p:txBody>
      </p:sp>
      <p:sp>
        <p:nvSpPr>
          <p:cNvPr id="7" name="Rectángulo redondeado 6"/>
          <p:cNvSpPr/>
          <p:nvPr/>
        </p:nvSpPr>
        <p:spPr>
          <a:xfrm>
            <a:off x="1314287" y="5336715"/>
            <a:ext cx="4332850" cy="651670"/>
          </a:xfrm>
          <a:prstGeom prst="roundRect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r>
              <a:rPr lang="es-CO" sz="2400" b="1" dirty="0" smtClean="0">
                <a:latin typeface="Century Gothic" panose="020B0502020202020204" pitchFamily="34" charset="0"/>
              </a:rPr>
              <a:t>3. Datos categóricos  </a:t>
            </a:r>
            <a:endParaRPr lang="en-US" sz="2400" b="1" dirty="0">
              <a:latin typeface="Century Gothic" panose="020B0502020202020204" pitchFamily="34" charset="0"/>
            </a:endParaRPr>
          </a:p>
        </p:txBody>
      </p:sp>
      <p:sp>
        <p:nvSpPr>
          <p:cNvPr id="3" name="CuadroTexto 2"/>
          <p:cNvSpPr txBox="1"/>
          <p:nvPr/>
        </p:nvSpPr>
        <p:spPr>
          <a:xfrm>
            <a:off x="6042070" y="2202016"/>
            <a:ext cx="490259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O" sz="2000" dirty="0" smtClean="0">
                <a:latin typeface="Century Gothic" panose="020B0502020202020204" pitchFamily="34" charset="0"/>
              </a:rPr>
              <a:t>Número de productos por referencia. La tabla de frecuencias partirá de hacer un conteo por cada referencia de producto. </a:t>
            </a:r>
            <a:endParaRPr lang="en-US" sz="2000" dirty="0">
              <a:latin typeface="Century Gothic" panose="020B0502020202020204" pitchFamily="34" charset="0"/>
            </a:endParaRPr>
          </a:p>
        </p:txBody>
      </p:sp>
      <p:sp>
        <p:nvSpPr>
          <p:cNvPr id="8" name="CuadroTexto 7"/>
          <p:cNvSpPr txBox="1"/>
          <p:nvPr/>
        </p:nvSpPr>
        <p:spPr>
          <a:xfrm>
            <a:off x="6042070" y="3585837"/>
            <a:ext cx="4902593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O" sz="2000" dirty="0" smtClean="0">
                <a:latin typeface="Century Gothic" panose="020B0502020202020204" pitchFamily="34" charset="0"/>
              </a:rPr>
              <a:t>Duración en horas de cierto dispositivo electrónico. Este registro seguramente tiene muchos datos distintos, por lo cual es necesario agrupar la información. </a:t>
            </a:r>
            <a:endParaRPr lang="en-US" sz="2000" dirty="0">
              <a:latin typeface="Century Gothic" panose="020B0502020202020204" pitchFamily="34" charset="0"/>
            </a:endParaRPr>
          </a:p>
        </p:txBody>
      </p:sp>
      <p:sp>
        <p:nvSpPr>
          <p:cNvPr id="9" name="CuadroTexto 8"/>
          <p:cNvSpPr txBox="1"/>
          <p:nvPr/>
        </p:nvSpPr>
        <p:spPr>
          <a:xfrm>
            <a:off x="6042069" y="5336715"/>
            <a:ext cx="490259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2000" dirty="0" smtClean="0">
                <a:latin typeface="Century Gothic" panose="020B0502020202020204" pitchFamily="34" charset="0"/>
              </a:rPr>
              <a:t>Profesión de los residentes de un barrio. Cuando lo que vamos a medir o contar hace referencia a una característica o atributo. </a:t>
            </a:r>
            <a:endParaRPr lang="en-US" sz="2000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2430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g3d066a9c516_0_18"/>
          <p:cNvSpPr txBox="1"/>
          <p:nvPr/>
        </p:nvSpPr>
        <p:spPr>
          <a:xfrm>
            <a:off x="3334043" y="1008738"/>
            <a:ext cx="5213308" cy="9540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2800" b="1" dirty="0" smtClean="0">
                <a:solidFill>
                  <a:srgbClr val="00206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Estructura de una Tabla de Frecuencias</a:t>
            </a:r>
            <a:endParaRPr sz="2000" b="1" dirty="0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pic>
        <p:nvPicPr>
          <p:cNvPr id="7170" name="Picture 2" descr="Módulo de Matemáticas – CIII / MI – 2.4.5.1. Distribución de frecuencias​  02 | Colegio Príncipe San Carlos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486"/>
          <a:stretch/>
        </p:blipFill>
        <p:spPr bwMode="auto">
          <a:xfrm>
            <a:off x="1029436" y="1837899"/>
            <a:ext cx="10434328" cy="34106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Google Shape;123;g3d066a9c516_0_18"/>
          <p:cNvSpPr txBox="1"/>
          <p:nvPr/>
        </p:nvSpPr>
        <p:spPr>
          <a:xfrm>
            <a:off x="2778914" y="5381446"/>
            <a:ext cx="6935372" cy="5231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2800" b="1" dirty="0" smtClean="0">
                <a:solidFill>
                  <a:srgbClr val="00206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Ver ejemplos de los casos en Excel </a:t>
            </a:r>
            <a:endParaRPr sz="2000" b="1" dirty="0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3"/>
          <p:cNvSpPr txBox="1"/>
          <p:nvPr/>
        </p:nvSpPr>
        <p:spPr>
          <a:xfrm>
            <a:off x="970671" y="944829"/>
            <a:ext cx="9973993" cy="9232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5400" b="1" i="0" u="none" strike="noStrike" cap="none" dirty="0" smtClean="0">
                <a:solidFill>
                  <a:srgbClr val="00206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Representación Gráfica</a:t>
            </a:r>
            <a:endParaRPr dirty="0"/>
          </a:p>
        </p:txBody>
      </p:sp>
      <p:sp>
        <p:nvSpPr>
          <p:cNvPr id="95" name="Google Shape;95;p3"/>
          <p:cNvSpPr txBox="1"/>
          <p:nvPr/>
        </p:nvSpPr>
        <p:spPr>
          <a:xfrm>
            <a:off x="970671" y="1837098"/>
            <a:ext cx="10149429" cy="38779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2000" b="0" i="0" u="none" strike="noStrike" cap="none" dirty="0" smtClean="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La representación gráfica de datos ofrece de forma inmediata una perspectiva global de los resultados de un estudio. </a:t>
            </a:r>
          </a:p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endParaRPr lang="es-CO" dirty="0" smtClean="0">
              <a:solidFill>
                <a:schemeClr val="dk1"/>
              </a:solidFill>
              <a:latin typeface="Century Gothic"/>
              <a:sym typeface="Century Gothic"/>
            </a:endParaRPr>
          </a:p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2400" b="1" dirty="0" smtClean="0">
                <a:solidFill>
                  <a:srgbClr val="002060"/>
                </a:solidFill>
                <a:latin typeface="Century Gothic"/>
                <a:sym typeface="Century Gothic"/>
              </a:rPr>
              <a:t>Formatos gráficos más usados </a:t>
            </a:r>
          </a:p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endParaRPr lang="es-CO" b="1" dirty="0">
              <a:solidFill>
                <a:srgbClr val="002060"/>
              </a:solidFill>
              <a:latin typeface="Century Gothic"/>
              <a:sym typeface="Century Gothic"/>
            </a:endParaRPr>
          </a:p>
          <a:p>
            <a:pPr marL="285750" lvl="0" indent="-285750" algn="just">
              <a:buFont typeface="Arial" panose="020B0604020202020204" pitchFamily="34" charset="0"/>
              <a:buChar char="•"/>
            </a:pPr>
            <a:r>
              <a:rPr lang="en-US" sz="2000" dirty="0" err="1">
                <a:latin typeface="Century Gothic" panose="020B0502020202020204" pitchFamily="34" charset="0"/>
              </a:rPr>
              <a:t>Diagrama</a:t>
            </a:r>
            <a:r>
              <a:rPr lang="en-US" sz="2000" dirty="0">
                <a:latin typeface="Century Gothic" panose="020B0502020202020204" pitchFamily="34" charset="0"/>
              </a:rPr>
              <a:t> de </a:t>
            </a:r>
            <a:r>
              <a:rPr lang="en-US" sz="2000" dirty="0" err="1" smtClean="0">
                <a:latin typeface="Century Gothic" panose="020B0502020202020204" pitchFamily="34" charset="0"/>
              </a:rPr>
              <a:t>barras</a:t>
            </a:r>
            <a:r>
              <a:rPr lang="en-US" sz="2000" dirty="0" smtClean="0">
                <a:latin typeface="Century Gothic" panose="020B0502020202020204" pitchFamily="34" charset="0"/>
              </a:rPr>
              <a:t>                       </a:t>
            </a:r>
          </a:p>
          <a:p>
            <a:pPr marL="285750" lvl="0" indent="-285750" algn="just">
              <a:buFont typeface="Arial" panose="020B0604020202020204" pitchFamily="34" charset="0"/>
              <a:buChar char="•"/>
            </a:pPr>
            <a:r>
              <a:rPr lang="en-US" sz="2000" dirty="0" err="1" smtClean="0">
                <a:latin typeface="Century Gothic" panose="020B0502020202020204" pitchFamily="34" charset="0"/>
              </a:rPr>
              <a:t>Histograma</a:t>
            </a:r>
            <a:r>
              <a:rPr lang="en-US" sz="2000" dirty="0" smtClean="0">
                <a:latin typeface="Century Gothic" panose="020B0502020202020204" pitchFamily="34" charset="0"/>
              </a:rPr>
              <a:t> </a:t>
            </a:r>
            <a:endParaRPr lang="en-US" sz="2000" dirty="0">
              <a:latin typeface="Century Gothic" panose="020B0502020202020204" pitchFamily="34" charset="0"/>
            </a:endParaRPr>
          </a:p>
          <a:p>
            <a:pPr marL="285750" lvl="0" indent="-285750" algn="just">
              <a:buFont typeface="Arial" panose="020B0604020202020204" pitchFamily="34" charset="0"/>
              <a:buChar char="•"/>
            </a:pPr>
            <a:r>
              <a:rPr lang="en-US" sz="2000" dirty="0" err="1">
                <a:latin typeface="Century Gothic" panose="020B0502020202020204" pitchFamily="34" charset="0"/>
              </a:rPr>
              <a:t>Polígono</a:t>
            </a:r>
            <a:r>
              <a:rPr lang="en-US" sz="2000" dirty="0">
                <a:latin typeface="Century Gothic" panose="020B0502020202020204" pitchFamily="34" charset="0"/>
              </a:rPr>
              <a:t> de </a:t>
            </a:r>
            <a:r>
              <a:rPr lang="en-US" sz="2000" dirty="0" err="1">
                <a:latin typeface="Century Gothic" panose="020B0502020202020204" pitchFamily="34" charset="0"/>
              </a:rPr>
              <a:t>frecuencias</a:t>
            </a:r>
            <a:r>
              <a:rPr lang="en-US" sz="2000" dirty="0">
                <a:latin typeface="Century Gothic" panose="020B0502020202020204" pitchFamily="34" charset="0"/>
              </a:rPr>
              <a:t> </a:t>
            </a:r>
          </a:p>
          <a:p>
            <a:pPr marL="285750" lvl="0" indent="-285750" algn="just">
              <a:buFont typeface="Arial" panose="020B0604020202020204" pitchFamily="34" charset="0"/>
              <a:buChar char="•"/>
            </a:pPr>
            <a:r>
              <a:rPr lang="en-US" sz="2000" dirty="0">
                <a:latin typeface="Century Gothic" panose="020B0502020202020204" pitchFamily="34" charset="0"/>
              </a:rPr>
              <a:t>Circular o de pastel </a:t>
            </a:r>
          </a:p>
          <a:p>
            <a:pPr marL="285750" lvl="0" indent="-285750" algn="just">
              <a:buFont typeface="Arial" panose="020B0604020202020204" pitchFamily="34" charset="0"/>
              <a:buChar char="•"/>
            </a:pPr>
            <a:r>
              <a:rPr lang="en-US" sz="2000" dirty="0">
                <a:latin typeface="Century Gothic" panose="020B0502020202020204" pitchFamily="34" charset="0"/>
              </a:rPr>
              <a:t>Lineal</a:t>
            </a:r>
          </a:p>
          <a:p>
            <a:pPr marL="285750" lvl="0" indent="-285750" algn="just">
              <a:buFont typeface="Arial" panose="020B0604020202020204" pitchFamily="34" charset="0"/>
              <a:buChar char="•"/>
            </a:pPr>
            <a:r>
              <a:rPr lang="en-US" sz="2000" dirty="0" err="1">
                <a:latin typeface="Century Gothic" panose="020B0502020202020204" pitchFamily="34" charset="0"/>
              </a:rPr>
              <a:t>Dispersión</a:t>
            </a:r>
            <a:r>
              <a:rPr lang="en-US" sz="2000" dirty="0">
                <a:latin typeface="Century Gothic" panose="020B0502020202020204" pitchFamily="34" charset="0"/>
              </a:rPr>
              <a:t> </a:t>
            </a:r>
            <a:endParaRPr lang="en-US" sz="2000" dirty="0" smtClean="0">
              <a:latin typeface="Century Gothic" panose="020B0502020202020204" pitchFamily="34" charset="0"/>
            </a:endParaRPr>
          </a:p>
          <a:p>
            <a:pPr marL="285750" lvl="0" indent="-285750" algn="just">
              <a:buFont typeface="Arial" panose="020B0604020202020204" pitchFamily="34" charset="0"/>
              <a:buChar char="•"/>
            </a:pPr>
            <a:endParaRPr lang="en-US" sz="2000" dirty="0" smtClean="0">
              <a:latin typeface="Century Gothic" panose="020B0502020202020204" pitchFamily="34" charset="0"/>
            </a:endParaRPr>
          </a:p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" name="CuadroTexto 1"/>
          <p:cNvSpPr txBox="1"/>
          <p:nvPr/>
        </p:nvSpPr>
        <p:spPr>
          <a:xfrm>
            <a:off x="6513342" y="2760387"/>
            <a:ext cx="3460652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/>
            <a:r>
              <a:rPr lang="es-CO" sz="24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Otros menos usados</a:t>
            </a:r>
            <a:endParaRPr lang="en-US" sz="2400" b="1" dirty="0">
              <a:solidFill>
                <a:srgbClr val="002060"/>
              </a:solidFill>
              <a:latin typeface="Century Gothic" panose="020B0502020202020204" pitchFamily="34" charset="0"/>
            </a:endParaRPr>
          </a:p>
          <a:p>
            <a:pPr marL="285750" lvl="0" indent="-285750" algn="just">
              <a:buFont typeface="Arial" panose="020B0604020202020204" pitchFamily="34" charset="0"/>
              <a:buChar char="•"/>
            </a:pPr>
            <a:r>
              <a:rPr lang="es-MX" sz="1800" dirty="0">
                <a:latin typeface="Century Gothic" panose="020B0502020202020204" pitchFamily="34" charset="0"/>
              </a:rPr>
              <a:t>                                                       </a:t>
            </a:r>
            <a:r>
              <a:rPr lang="es-MX" sz="2000" dirty="0" smtClean="0">
                <a:latin typeface="Century Gothic" panose="020B0502020202020204" pitchFamily="34" charset="0"/>
              </a:rPr>
              <a:t>Tallos </a:t>
            </a:r>
            <a:r>
              <a:rPr lang="es-MX" sz="2000" dirty="0">
                <a:latin typeface="Century Gothic" panose="020B0502020202020204" pitchFamily="34" charset="0"/>
              </a:rPr>
              <a:t>y hojas</a:t>
            </a:r>
          </a:p>
          <a:p>
            <a:pPr marL="285750" lvl="0" indent="-285750" algn="just">
              <a:buFont typeface="Arial" panose="020B0604020202020204" pitchFamily="34" charset="0"/>
              <a:buChar char="•"/>
            </a:pPr>
            <a:r>
              <a:rPr lang="es-MX" sz="2000" dirty="0">
                <a:latin typeface="Century Gothic" panose="020B0502020202020204" pitchFamily="34" charset="0"/>
              </a:rPr>
              <a:t>                                                             Diagrama de cajas y bigotes</a:t>
            </a:r>
          </a:p>
          <a:p>
            <a:pPr marL="285750" lvl="0" indent="-285750" algn="just">
              <a:buFont typeface="Arial" panose="020B0604020202020204" pitchFamily="34" charset="0"/>
              <a:buChar char="•"/>
            </a:pPr>
            <a:r>
              <a:rPr lang="es-MX" sz="2000" dirty="0">
                <a:latin typeface="Century Gothic" panose="020B0502020202020204" pitchFamily="34" charset="0"/>
              </a:rPr>
              <a:t>                                                              Pictograma</a:t>
            </a:r>
          </a:p>
        </p:txBody>
      </p:sp>
    </p:spTree>
    <p:extLst>
      <p:ext uri="{BB962C8B-B14F-4D97-AF65-F5344CB8AC3E}">
        <p14:creationId xmlns:p14="http://schemas.microsoft.com/office/powerpoint/2010/main" val="2465831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2818D6A-F058-40A3-A3A1-235B353939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5658" y="500062"/>
            <a:ext cx="10515600" cy="1325563"/>
          </a:xfrm>
        </p:spPr>
        <p:txBody>
          <a:bodyPr/>
          <a:lstStyle/>
          <a:p>
            <a:pPr algn="ctr"/>
            <a:r>
              <a:rPr lang="es-CO" b="1" dirty="0">
                <a:solidFill>
                  <a:srgbClr val="002060"/>
                </a:solidFill>
                <a:latin typeface="Century Gothic" panose="020B0502020202020204" pitchFamily="34" charset="0"/>
              </a:rPr>
              <a:t>Diagrama de barras-columnas 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77FD01E-C4A2-4FB1-BF2A-427AB411B83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35358"/>
            <a:ext cx="10515600" cy="4921404"/>
          </a:xfrm>
        </p:spPr>
        <p:txBody>
          <a:bodyPr/>
          <a:lstStyle/>
          <a:p>
            <a:pPr>
              <a:buFont typeface="Wingdings" panose="05000000000000000000" pitchFamily="2" charset="2"/>
              <a:buChar char="v"/>
            </a:pPr>
            <a:r>
              <a:rPr lang="es-CO" dirty="0"/>
              <a:t> </a:t>
            </a:r>
            <a:r>
              <a:rPr lang="es-CO" sz="2400" dirty="0">
                <a:latin typeface="Century Gothic" panose="020B0502020202020204" pitchFamily="34" charset="0"/>
              </a:rPr>
              <a:t>Se usa para variables cualitativas o cuantitativas discretas 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es-CO" sz="2400" dirty="0">
                <a:latin typeface="Century Gothic" panose="020B0502020202020204" pitchFamily="34" charset="0"/>
              </a:rPr>
              <a:t> son barras separadas (datos mutuamente excluyentes)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es-CO" sz="2400" dirty="0">
                <a:latin typeface="Century Gothic" panose="020B0502020202020204" pitchFamily="34" charset="0"/>
              </a:rPr>
              <a:t> cada barra de tamaño proporcional a su frecuencia </a:t>
            </a:r>
          </a:p>
          <a:p>
            <a:pPr>
              <a:buFont typeface="Wingdings" panose="05000000000000000000" pitchFamily="2" charset="2"/>
              <a:buChar char="v"/>
            </a:pPr>
            <a:endParaRPr lang="es-CO" dirty="0"/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14F9B7C9-320C-4D89-B677-C1C612FD651E}"/>
              </a:ext>
            </a:extLst>
          </p:cNvPr>
          <p:cNvSpPr txBox="1"/>
          <p:nvPr/>
        </p:nvSpPr>
        <p:spPr>
          <a:xfrm>
            <a:off x="1838416" y="5415489"/>
            <a:ext cx="35333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dirty="0"/>
              <a:t>2 a 7 grupos diferentes </a:t>
            </a: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74DAA8E0-FC45-4D23-B52C-E599688E9BF8}"/>
              </a:ext>
            </a:extLst>
          </p:cNvPr>
          <p:cNvSpPr txBox="1"/>
          <p:nvPr/>
        </p:nvSpPr>
        <p:spPr>
          <a:xfrm>
            <a:off x="6492535" y="5516793"/>
            <a:ext cx="35333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dirty="0"/>
              <a:t>8 o más grupos diferentes </a:t>
            </a:r>
          </a:p>
        </p:txBody>
      </p:sp>
      <p:graphicFrame>
        <p:nvGraphicFramePr>
          <p:cNvPr id="8" name="Gráfico 7">
            <a:extLst>
              <a:ext uri="{FF2B5EF4-FFF2-40B4-BE49-F238E27FC236}">
                <a16:creationId xmlns:a16="http://schemas.microsoft.com/office/drawing/2014/main" id="{A5FD0CD2-7D2F-4114-B42B-493D44426D6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86133944"/>
              </p:ext>
            </p:extLst>
          </p:nvPr>
        </p:nvGraphicFramePr>
        <p:xfrm>
          <a:off x="1359762" y="2853396"/>
          <a:ext cx="4490621" cy="256209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9" name="Gráfico 8">
            <a:extLst>
              <a:ext uri="{FF2B5EF4-FFF2-40B4-BE49-F238E27FC236}">
                <a16:creationId xmlns:a16="http://schemas.microsoft.com/office/drawing/2014/main" id="{AAA439C0-7213-4F23-A6DC-9A6839881BC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41419127"/>
              </p:ext>
            </p:extLst>
          </p:nvPr>
        </p:nvGraphicFramePr>
        <p:xfrm>
          <a:off x="5962925" y="2977668"/>
          <a:ext cx="4592533" cy="243782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740105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D4DE6EB-2478-41FE-9FD3-F0B5C505D0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00062"/>
            <a:ext cx="10515600" cy="1325563"/>
          </a:xfrm>
        </p:spPr>
        <p:txBody>
          <a:bodyPr/>
          <a:lstStyle/>
          <a:p>
            <a:pPr algn="ctr"/>
            <a:r>
              <a:rPr lang="es-CO" b="1" dirty="0" smtClean="0">
                <a:solidFill>
                  <a:srgbClr val="002060"/>
                </a:solidFill>
              </a:rPr>
              <a:t>Histograma de Frecuencias </a:t>
            </a:r>
            <a:endParaRPr lang="es-CO" b="1" dirty="0">
              <a:solidFill>
                <a:srgbClr val="002060"/>
              </a:solidFill>
            </a:endParaRP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522A8E8A-6C03-4D8B-84A9-6964833B270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45797"/>
            <a:ext cx="10515600" cy="4351338"/>
          </a:xfrm>
        </p:spPr>
        <p:txBody>
          <a:bodyPr/>
          <a:lstStyle/>
          <a:p>
            <a:pPr>
              <a:buFont typeface="Wingdings" panose="05000000000000000000" pitchFamily="2" charset="2"/>
              <a:buChar char="v"/>
            </a:pPr>
            <a:r>
              <a:rPr lang="es-CO" sz="2400" dirty="0">
                <a:latin typeface="Century Gothic" panose="020B0502020202020204" pitchFamily="34" charset="0"/>
              </a:rPr>
              <a:t>Variables cuantitativas continuas 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es-CO" sz="2400" dirty="0">
                <a:latin typeface="Century Gothic" panose="020B0502020202020204" pitchFamily="34" charset="0"/>
              </a:rPr>
              <a:t>Barras unidas (intervalos)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es-CO" sz="2400" dirty="0">
                <a:latin typeface="Century Gothic" panose="020B0502020202020204" pitchFamily="34" charset="0"/>
              </a:rPr>
              <a:t>Cada barra de tamaño proporcional a su respectiva frecuencia </a:t>
            </a:r>
          </a:p>
          <a:p>
            <a:pPr marL="0" indent="0">
              <a:buNone/>
            </a:pPr>
            <a:endParaRPr lang="es-CO" dirty="0">
              <a:latin typeface="Century Gothic" panose="020B0502020202020204" pitchFamily="34" charset="0"/>
            </a:endParaRPr>
          </a:p>
        </p:txBody>
      </p:sp>
      <p:graphicFrame>
        <p:nvGraphicFramePr>
          <p:cNvPr id="4" name="Gráfico 3">
            <a:extLst>
              <a:ext uri="{FF2B5EF4-FFF2-40B4-BE49-F238E27FC236}">
                <a16:creationId xmlns:a16="http://schemas.microsoft.com/office/drawing/2014/main" id="{B53A66B5-2E7F-400D-B3B7-6DAA914F520F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81491332"/>
              </p:ext>
            </p:extLst>
          </p:nvPr>
        </p:nvGraphicFramePr>
        <p:xfrm>
          <a:off x="3453665" y="2913258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713694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4F94FB6-E8F2-4527-B7A2-684E62FFBF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CO" b="1" dirty="0">
                <a:solidFill>
                  <a:srgbClr val="002060"/>
                </a:solidFill>
                <a:latin typeface="Century Gothic" panose="020B0502020202020204" pitchFamily="34" charset="0"/>
              </a:rPr>
              <a:t>Polígono de frecuencias 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76EC46F8-DCDE-440F-A3A4-6B62A3BFAA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94779"/>
            <a:ext cx="10515600" cy="4351338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v"/>
            </a:pPr>
            <a:r>
              <a:rPr lang="es-CO" sz="2400" dirty="0">
                <a:latin typeface="Century Gothic" panose="020B0502020202020204" pitchFamily="34" charset="0"/>
              </a:rPr>
              <a:t>Variables cuantitativas (intervalos) o cualitativas ordinales 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es-CO" sz="2400" dirty="0">
                <a:latin typeface="Century Gothic" panose="020B0502020202020204" pitchFamily="34" charset="0"/>
              </a:rPr>
              <a:t>Líneas que unen los puntos superiores de cada dato</a:t>
            </a:r>
          </a:p>
        </p:txBody>
      </p:sp>
      <p:graphicFrame>
        <p:nvGraphicFramePr>
          <p:cNvPr id="4" name="Gráfico 3">
            <a:extLst>
              <a:ext uri="{FF2B5EF4-FFF2-40B4-BE49-F238E27FC236}">
                <a16:creationId xmlns:a16="http://schemas.microsoft.com/office/drawing/2014/main" id="{B53A66B5-2E7F-400D-B3B7-6DAA914F520F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08244460"/>
              </p:ext>
            </p:extLst>
          </p:nvPr>
        </p:nvGraphicFramePr>
        <p:xfrm>
          <a:off x="1306497" y="2920342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Gráfico 4">
            <a:extLst>
              <a:ext uri="{FF2B5EF4-FFF2-40B4-BE49-F238E27FC236}">
                <a16:creationId xmlns:a16="http://schemas.microsoft.com/office/drawing/2014/main" id="{B53A66B5-2E7F-400D-B3B7-6DAA914F520F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59208086"/>
              </p:ext>
            </p:extLst>
          </p:nvPr>
        </p:nvGraphicFramePr>
        <p:xfrm>
          <a:off x="5878497" y="2920342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587722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E4080EF-13EF-4F65-AF50-4B6562B1FE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00062"/>
            <a:ext cx="10515600" cy="1325563"/>
          </a:xfrm>
        </p:spPr>
        <p:txBody>
          <a:bodyPr/>
          <a:lstStyle/>
          <a:p>
            <a:pPr algn="ctr"/>
            <a:r>
              <a:rPr lang="es-CO" b="1" dirty="0">
                <a:solidFill>
                  <a:srgbClr val="002060"/>
                </a:solidFill>
                <a:latin typeface="Century Gothic" panose="020B0502020202020204" pitchFamily="34" charset="0"/>
              </a:rPr>
              <a:t>Circular-sectores-pastel-torta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C7A8BC6D-CECD-4D7D-9E96-A81DF18E001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v"/>
            </a:pPr>
            <a:r>
              <a:rPr lang="es-CO" sz="2400" dirty="0">
                <a:latin typeface="Century Gothic" panose="020B0502020202020204" pitchFamily="34" charset="0"/>
              </a:rPr>
              <a:t>Para variables cualitativas o cuantitativas discretas 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es-CO" sz="2400" dirty="0">
                <a:latin typeface="Century Gothic" panose="020B0502020202020204" pitchFamily="34" charset="0"/>
              </a:rPr>
              <a:t>Para porcentajes 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es-CO" sz="2400" dirty="0">
                <a:latin typeface="Century Gothic" panose="020B0502020202020204" pitchFamily="34" charset="0"/>
              </a:rPr>
              <a:t> Cada sector de tamaño proporcional a su frecuencia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es-CO" sz="2400" dirty="0">
                <a:latin typeface="Century Gothic" panose="020B0502020202020204" pitchFamily="34" charset="0"/>
              </a:rPr>
              <a:t>Su uso frecuente es sobre un grupo de categorías que forman un total  </a:t>
            </a:r>
          </a:p>
          <a:p>
            <a:pPr marL="0" indent="0">
              <a:buNone/>
            </a:pPr>
            <a:endParaRPr lang="es-CO" sz="2400" dirty="0">
              <a:latin typeface="Century Gothic" panose="020B0502020202020204" pitchFamily="34" charset="0"/>
            </a:endParaRPr>
          </a:p>
        </p:txBody>
      </p:sp>
      <p:graphicFrame>
        <p:nvGraphicFramePr>
          <p:cNvPr id="4" name="Gráfico 3">
            <a:extLst>
              <a:ext uri="{FF2B5EF4-FFF2-40B4-BE49-F238E27FC236}">
                <a16:creationId xmlns:a16="http://schemas.microsoft.com/office/drawing/2014/main" id="{6B128146-7D26-4739-A789-D5527E2DB5D5}"/>
              </a:ext>
            </a:extLst>
          </p:cNvPr>
          <p:cNvGraphicFramePr>
            <a:graphicFrameLocks/>
          </p:cNvGraphicFramePr>
          <p:nvPr>
            <p:extLst/>
          </p:nvPr>
        </p:nvGraphicFramePr>
        <p:xfrm>
          <a:off x="909222" y="3892858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Gráfico 4">
            <a:extLst>
              <a:ext uri="{FF2B5EF4-FFF2-40B4-BE49-F238E27FC236}">
                <a16:creationId xmlns:a16="http://schemas.microsoft.com/office/drawing/2014/main" id="{318A702B-2B53-49F0-8250-54FB676E440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50889211"/>
              </p:ext>
            </p:extLst>
          </p:nvPr>
        </p:nvGraphicFramePr>
        <p:xfrm>
          <a:off x="1488489" y="3663311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" name="Gráfico 5">
            <a:extLst>
              <a:ext uri="{FF2B5EF4-FFF2-40B4-BE49-F238E27FC236}">
                <a16:creationId xmlns:a16="http://schemas.microsoft.com/office/drawing/2014/main" id="{D9114645-57E3-4407-A6D3-D62FF45E5FFC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23565263"/>
              </p:ext>
            </p:extLst>
          </p:nvPr>
        </p:nvGraphicFramePr>
        <p:xfrm>
          <a:off x="5552244" y="3807521"/>
          <a:ext cx="3921075" cy="236944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9567811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  <p:bldGraphic spid="6" grpId="0">
        <p:bldAsOne/>
      </p:bldGraphic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4"/>
          <p:cNvSpPr txBox="1"/>
          <p:nvPr/>
        </p:nvSpPr>
        <p:spPr>
          <a:xfrm>
            <a:off x="930363" y="1047138"/>
            <a:ext cx="3734631" cy="8309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4800" b="1" i="0" u="none" strike="noStrike" cap="none" dirty="0" smtClean="0">
                <a:solidFill>
                  <a:srgbClr val="00206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Población </a:t>
            </a:r>
            <a:endParaRPr sz="1200" dirty="0"/>
          </a:p>
        </p:txBody>
      </p:sp>
      <p:sp>
        <p:nvSpPr>
          <p:cNvPr id="107" name="Google Shape;107;p4"/>
          <p:cNvSpPr txBox="1"/>
          <p:nvPr/>
        </p:nvSpPr>
        <p:spPr>
          <a:xfrm>
            <a:off x="1227102" y="1882181"/>
            <a:ext cx="5398779" cy="9540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1400" b="0" i="0" u="none" strike="noStrike" cap="none" dirty="0" smtClean="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Conjunto completo de individuos, objetos o eventos que queremos estudiar. </a:t>
            </a:r>
          </a:p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endParaRPr lang="es-CO" dirty="0">
              <a:solidFill>
                <a:schemeClr val="dk1"/>
              </a:solidFill>
              <a:latin typeface="Century Gothic"/>
              <a:sym typeface="Century Gothic"/>
            </a:endParaRPr>
          </a:p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b="1" dirty="0" smtClean="0">
                <a:solidFill>
                  <a:schemeClr val="dk1"/>
                </a:solidFill>
                <a:latin typeface="Century Gothic"/>
                <a:sym typeface="Century Gothic"/>
              </a:rPr>
              <a:t>Ejemplo: estudiantes de una universidad </a:t>
            </a:r>
            <a:endParaRPr b="1" dirty="0"/>
          </a:p>
        </p:txBody>
      </p:sp>
      <p:pic>
        <p:nvPicPr>
          <p:cNvPr id="1026" name="Picture 2" descr="Tamaño de la muestra. Qué es y cómo calcularla. | QuestionPr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2620" y="1866997"/>
            <a:ext cx="4197480" cy="28228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Google Shape;106;p4"/>
          <p:cNvSpPr txBox="1"/>
          <p:nvPr/>
        </p:nvSpPr>
        <p:spPr>
          <a:xfrm>
            <a:off x="592838" y="2769162"/>
            <a:ext cx="3734631" cy="8309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4800" b="1" i="0" u="none" strike="noStrike" cap="none" dirty="0" smtClean="0">
                <a:solidFill>
                  <a:srgbClr val="00206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Muestra </a:t>
            </a:r>
            <a:endParaRPr sz="1200" dirty="0"/>
          </a:p>
        </p:txBody>
      </p:sp>
      <p:sp>
        <p:nvSpPr>
          <p:cNvPr id="13" name="Google Shape;107;p4"/>
          <p:cNvSpPr txBox="1"/>
          <p:nvPr/>
        </p:nvSpPr>
        <p:spPr>
          <a:xfrm>
            <a:off x="1185607" y="3520292"/>
            <a:ext cx="5398778" cy="11695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1400" b="0" i="0" u="none" strike="noStrike" cap="none" dirty="0" smtClean="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Subconjunto representativo de la población que se estudia para obtener conclusiones que puedan extrapolarse a la población. </a:t>
            </a:r>
          </a:p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endParaRPr lang="es-CO" b="1" dirty="0">
              <a:solidFill>
                <a:schemeClr val="dk1"/>
              </a:solidFill>
              <a:latin typeface="Century Gothic"/>
              <a:sym typeface="Century Gothic"/>
            </a:endParaRPr>
          </a:p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b="1" dirty="0" smtClean="0">
                <a:solidFill>
                  <a:schemeClr val="dk1"/>
                </a:solidFill>
                <a:latin typeface="Century Gothic"/>
                <a:sym typeface="Century Gothic"/>
              </a:rPr>
              <a:t>Ejemplo: estudiantes de ciencias sociales</a:t>
            </a:r>
            <a:endParaRPr b="1" dirty="0"/>
          </a:p>
        </p:txBody>
      </p:sp>
      <p:sp>
        <p:nvSpPr>
          <p:cNvPr id="14" name="Google Shape;106;p4"/>
          <p:cNvSpPr txBox="1"/>
          <p:nvPr/>
        </p:nvSpPr>
        <p:spPr>
          <a:xfrm>
            <a:off x="847372" y="4605890"/>
            <a:ext cx="3734631" cy="8309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4800" b="1" i="0" u="none" strike="noStrike" cap="none" dirty="0" smtClean="0">
                <a:solidFill>
                  <a:srgbClr val="00206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Variables </a:t>
            </a:r>
            <a:endParaRPr sz="1200" dirty="0"/>
          </a:p>
        </p:txBody>
      </p:sp>
      <p:sp>
        <p:nvSpPr>
          <p:cNvPr id="15" name="Google Shape;107;p4"/>
          <p:cNvSpPr txBox="1"/>
          <p:nvPr/>
        </p:nvSpPr>
        <p:spPr>
          <a:xfrm>
            <a:off x="1185607" y="5373847"/>
            <a:ext cx="5398778" cy="9540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1400" b="0" i="0" u="none" strike="noStrike" cap="none" dirty="0" smtClean="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Características</a:t>
            </a:r>
            <a:r>
              <a:rPr lang="es-CO" dirty="0" smtClean="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de los elementos estudiados, pueden tomar diferentes valores, siendo medibles u observables. </a:t>
            </a:r>
          </a:p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endParaRPr lang="es-CO" b="1" dirty="0">
              <a:solidFill>
                <a:schemeClr val="dk1"/>
              </a:solidFill>
              <a:latin typeface="Century Gothic"/>
              <a:sym typeface="Century Gothic"/>
            </a:endParaRPr>
          </a:p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b="1" dirty="0" smtClean="0">
                <a:solidFill>
                  <a:schemeClr val="dk1"/>
                </a:solidFill>
                <a:latin typeface="Century Gothic"/>
                <a:sym typeface="Century Gothic"/>
              </a:rPr>
              <a:t>Ejemplo: calificación promedio de los estudiantes</a:t>
            </a:r>
            <a:endParaRPr b="1" dirty="0"/>
          </a:p>
        </p:txBody>
      </p:sp>
      <p:sp>
        <p:nvSpPr>
          <p:cNvPr id="16" name="Google Shape;107;p4"/>
          <p:cNvSpPr txBox="1"/>
          <p:nvPr/>
        </p:nvSpPr>
        <p:spPr>
          <a:xfrm>
            <a:off x="6922620" y="5143035"/>
            <a:ext cx="4304714" cy="4616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2400" b="0" i="0" u="none" strike="noStrike" cap="none" dirty="0" smtClean="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Parámetros vs estadísticos </a:t>
            </a:r>
            <a:endParaRPr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D1A4934-AF67-438C-946C-65922C4F80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43865"/>
            <a:ext cx="10515600" cy="939892"/>
          </a:xfrm>
        </p:spPr>
        <p:txBody>
          <a:bodyPr/>
          <a:lstStyle/>
          <a:p>
            <a:pPr algn="ctr"/>
            <a:r>
              <a:rPr lang="es-CO" b="1" dirty="0" smtClean="0">
                <a:solidFill>
                  <a:srgbClr val="002060"/>
                </a:solidFill>
              </a:rPr>
              <a:t>Gráfica de </a:t>
            </a:r>
            <a:r>
              <a:rPr lang="es-CO" b="1" dirty="0">
                <a:solidFill>
                  <a:srgbClr val="002060"/>
                </a:solidFill>
              </a:rPr>
              <a:t>líneas 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D564E3A9-21C7-434A-BDF8-84E7AD6C4C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2411" y="1270849"/>
            <a:ext cx="10515600" cy="4351338"/>
          </a:xfrm>
        </p:spPr>
        <p:txBody>
          <a:bodyPr/>
          <a:lstStyle/>
          <a:p>
            <a:pPr>
              <a:buFont typeface="Wingdings" panose="05000000000000000000" pitchFamily="2" charset="2"/>
              <a:buChar char="v"/>
            </a:pPr>
            <a:r>
              <a:rPr lang="es-CO" sz="2000" dirty="0">
                <a:latin typeface="Century Gothic" panose="020B0502020202020204" pitchFamily="34" charset="0"/>
              </a:rPr>
              <a:t>Se usan para ilustrar tendencias con el paso del tiempo o la progresión a lo largo de un periodo de tiempo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es-CO" sz="2000" dirty="0">
                <a:latin typeface="Century Gothic" panose="020B0502020202020204" pitchFamily="34" charset="0"/>
              </a:rPr>
              <a:t>Se usan también para comparar el comportamiento de dos variables distintas en el tiempo 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es-CO" sz="2000" dirty="0">
                <a:latin typeface="Century Gothic" panose="020B0502020202020204" pitchFamily="34" charset="0"/>
              </a:rPr>
              <a:t>Ejemplos: ventas, indicadores empleo, desempleo</a:t>
            </a:r>
          </a:p>
          <a:p>
            <a:pPr marL="0" indent="0">
              <a:buNone/>
            </a:pPr>
            <a:r>
              <a:rPr lang="es-CO" sz="2000" i="1" dirty="0">
                <a:solidFill>
                  <a:schemeClr val="accent5"/>
                </a:solidFill>
                <a:latin typeface="Century Gothic" panose="020B0502020202020204" pitchFamily="34" charset="0"/>
              </a:rPr>
              <a:t>Tasa global de participación, ocupación y desempleo (febrero 2015-2023)</a:t>
            </a:r>
          </a:p>
          <a:p>
            <a:pPr>
              <a:buFont typeface="Wingdings" panose="05000000000000000000" pitchFamily="2" charset="2"/>
              <a:buChar char="v"/>
            </a:pPr>
            <a:endParaRPr lang="es-CO" dirty="0">
              <a:latin typeface="Century Gothic" panose="020B0502020202020204" pitchFamily="34" charset="0"/>
            </a:endParaRP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EF0EF988-C6EB-41A4-BB51-192F8A6991A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95213" y="3446518"/>
            <a:ext cx="5942246" cy="2631464"/>
          </a:xfrm>
          <a:prstGeom prst="rect">
            <a:avLst/>
          </a:prstGeom>
        </p:spPr>
      </p:pic>
      <p:sp>
        <p:nvSpPr>
          <p:cNvPr id="6" name="CuadroTexto 5">
            <a:extLst>
              <a:ext uri="{FF2B5EF4-FFF2-40B4-BE49-F238E27FC236}">
                <a16:creationId xmlns:a16="http://schemas.microsoft.com/office/drawing/2014/main" id="{6949878C-B53F-4CB4-BB10-89CDED9C3B49}"/>
              </a:ext>
            </a:extLst>
          </p:cNvPr>
          <p:cNvSpPr txBox="1"/>
          <p:nvPr/>
        </p:nvSpPr>
        <p:spPr>
          <a:xfrm>
            <a:off x="1390448" y="5609893"/>
            <a:ext cx="30095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dirty="0"/>
              <a:t>Fuente: DANE-GEIH</a:t>
            </a:r>
          </a:p>
        </p:txBody>
      </p:sp>
    </p:spTree>
    <p:extLst>
      <p:ext uri="{BB962C8B-B14F-4D97-AF65-F5344CB8AC3E}">
        <p14:creationId xmlns:p14="http://schemas.microsoft.com/office/powerpoint/2010/main" val="3013609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6C83E62-C496-4D6F-9B1A-6BBCE40D74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21395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s-CO" b="1" dirty="0">
                <a:solidFill>
                  <a:srgbClr val="002060"/>
                </a:solidFill>
                <a:latin typeface="Century Gothic" panose="020B0502020202020204" pitchFamily="34" charset="0"/>
              </a:rPr>
              <a:t>Diagramas de dispersión 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461C8625-26F6-43EA-81FF-71A8E2287A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88274"/>
            <a:ext cx="10515600" cy="4351338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v"/>
            </a:pPr>
            <a:r>
              <a:rPr lang="es-CO" sz="2400" dirty="0">
                <a:latin typeface="Century Gothic" panose="020B0502020202020204" pitchFamily="34" charset="0"/>
              </a:rPr>
              <a:t>Se utilizan para mostrar como dos diferentes variables se ubican alrededor de un promedio en función de 2 a 3 dimensiones 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es-CO" sz="2400" dirty="0">
                <a:latin typeface="Century Gothic" panose="020B0502020202020204" pitchFamily="34" charset="0"/>
              </a:rPr>
              <a:t>Permite generar un modelo matemático o ecuación para realizar proyecciones (proyecciones de ventas, de crecimiento de población)</a:t>
            </a:r>
          </a:p>
        </p:txBody>
      </p:sp>
      <p:graphicFrame>
        <p:nvGraphicFramePr>
          <p:cNvPr id="4" name="Gráfico 3">
            <a:extLst>
              <a:ext uri="{FF2B5EF4-FFF2-40B4-BE49-F238E27FC236}">
                <a16:creationId xmlns:a16="http://schemas.microsoft.com/office/drawing/2014/main" id="{170E3759-A865-42CC-8784-49C4AF589B1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4286134"/>
              </p:ext>
            </p:extLst>
          </p:nvPr>
        </p:nvGraphicFramePr>
        <p:xfrm>
          <a:off x="3468949" y="3312251"/>
          <a:ext cx="5254101" cy="28289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151137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603717" y="858128"/>
            <a:ext cx="9369084" cy="560153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spcBef>
                <a:spcPct val="0"/>
              </a:spcBef>
            </a:pPr>
            <a:r>
              <a:rPr lang="en-US" sz="2800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Una</a:t>
            </a:r>
            <a:r>
              <a:rPr lang="en-US" sz="28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</a:t>
            </a:r>
            <a:r>
              <a:rPr lang="en-US" sz="2800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empresa</a:t>
            </a:r>
            <a:r>
              <a:rPr lang="en-US" sz="28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</a:t>
            </a:r>
            <a:r>
              <a:rPr lang="en-US" sz="2800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colombiana</a:t>
            </a:r>
            <a:r>
              <a:rPr lang="en-US" sz="28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</a:t>
            </a:r>
            <a:r>
              <a:rPr lang="en-US" sz="2800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exporta</a:t>
            </a:r>
            <a:r>
              <a:rPr lang="en-US" sz="28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café a </a:t>
            </a:r>
            <a:r>
              <a:rPr lang="en-US" sz="2800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varios</a:t>
            </a:r>
            <a:r>
              <a:rPr lang="en-US" sz="28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</a:t>
            </a:r>
            <a:r>
              <a:rPr lang="en-US" sz="2800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países</a:t>
            </a:r>
            <a:r>
              <a:rPr lang="en-US" sz="28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y </a:t>
            </a:r>
            <a:r>
              <a:rPr lang="en-US" sz="2800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quiere</a:t>
            </a:r>
            <a:r>
              <a:rPr lang="en-US" sz="28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</a:t>
            </a:r>
            <a:r>
              <a:rPr lang="en-US" sz="2800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presentar</a:t>
            </a:r>
            <a:r>
              <a:rPr lang="en-US" sz="28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un </a:t>
            </a:r>
            <a:r>
              <a:rPr lang="en-US" sz="2800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informe</a:t>
            </a:r>
            <a:r>
              <a:rPr lang="en-US" sz="28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para </a:t>
            </a:r>
            <a:r>
              <a:rPr lang="en-US" sz="2800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tomar</a:t>
            </a:r>
            <a:r>
              <a:rPr lang="en-US" sz="28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</a:t>
            </a:r>
            <a:r>
              <a:rPr lang="en-US" sz="2800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decisiones</a:t>
            </a:r>
            <a:r>
              <a:rPr lang="en-US" sz="28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</a:t>
            </a:r>
            <a:r>
              <a:rPr lang="en-US" sz="2800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comerciales</a:t>
            </a:r>
            <a:r>
              <a:rPr lang="en-US" sz="28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. El </a:t>
            </a:r>
            <a:r>
              <a:rPr lang="en-US" sz="2800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objetivo</a:t>
            </a:r>
            <a:r>
              <a:rPr lang="en-US" sz="28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</a:t>
            </a:r>
            <a:r>
              <a:rPr lang="en-US" sz="2800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es</a:t>
            </a:r>
            <a:r>
              <a:rPr lang="en-US" sz="28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responder 3 </a:t>
            </a:r>
            <a:r>
              <a:rPr lang="en-US" sz="2800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preguntas</a:t>
            </a:r>
            <a:r>
              <a:rPr lang="en-US" sz="28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:</a:t>
            </a:r>
          </a:p>
          <a:p>
            <a:pPr>
              <a:spcBef>
                <a:spcPct val="0"/>
              </a:spcBef>
            </a:pPr>
            <a:endParaRPr lang="en-US" sz="2800" dirty="0">
              <a:latin typeface="Century Gothic" panose="020B0502020202020204" pitchFamily="34" charset="0"/>
              <a:ea typeface="Titillium Web"/>
              <a:cs typeface="Titillium Web"/>
              <a:sym typeface="Titillium Web"/>
            </a:endParaRPr>
          </a:p>
          <a:p>
            <a:pPr marL="719690" lvl="1" indent="-359845">
              <a:spcBef>
                <a:spcPct val="0"/>
              </a:spcBef>
              <a:buAutoNum type="arabicPeriod"/>
            </a:pPr>
            <a:r>
              <a:rPr lang="en-US" sz="28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¿</a:t>
            </a:r>
            <a:r>
              <a:rPr lang="en-US" sz="2800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Qué</a:t>
            </a:r>
            <a:r>
              <a:rPr lang="en-US" sz="28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</a:t>
            </a:r>
            <a:r>
              <a:rPr lang="en-US" sz="2800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país</a:t>
            </a:r>
            <a:r>
              <a:rPr lang="en-US" sz="28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genera </a:t>
            </a:r>
            <a:r>
              <a:rPr lang="en-US" sz="2800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más</a:t>
            </a:r>
            <a:r>
              <a:rPr lang="en-US" sz="28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</a:t>
            </a:r>
            <a:r>
              <a:rPr lang="en-US" sz="2800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ingresos</a:t>
            </a:r>
            <a:r>
              <a:rPr lang="en-US" sz="28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?</a:t>
            </a:r>
          </a:p>
          <a:p>
            <a:pPr marL="719690" lvl="1" indent="-359845">
              <a:spcBef>
                <a:spcPct val="0"/>
              </a:spcBef>
              <a:buAutoNum type="arabicPeriod"/>
            </a:pPr>
            <a:r>
              <a:rPr lang="en-US" sz="28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¿</a:t>
            </a:r>
            <a:r>
              <a:rPr lang="en-US" sz="2800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Cómo</a:t>
            </a:r>
            <a:r>
              <a:rPr lang="en-US" sz="28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se </a:t>
            </a:r>
            <a:r>
              <a:rPr lang="en-US" sz="2800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comparan</a:t>
            </a:r>
            <a:r>
              <a:rPr lang="en-US" sz="28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las </a:t>
            </a:r>
            <a:r>
              <a:rPr lang="en-US" sz="2800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ventas</a:t>
            </a:r>
            <a:r>
              <a:rPr lang="en-US" sz="28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entre </a:t>
            </a:r>
            <a:r>
              <a:rPr lang="en-US" sz="2800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países</a:t>
            </a:r>
            <a:r>
              <a:rPr lang="en-US" sz="28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?</a:t>
            </a:r>
          </a:p>
          <a:p>
            <a:pPr marL="719690" lvl="1" indent="-359845">
              <a:spcBef>
                <a:spcPct val="0"/>
              </a:spcBef>
              <a:buAutoNum type="arabicPeriod"/>
            </a:pPr>
            <a:r>
              <a:rPr lang="en-US" sz="28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¿</a:t>
            </a:r>
            <a:r>
              <a:rPr lang="en-US" sz="2800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En</a:t>
            </a:r>
            <a:r>
              <a:rPr lang="en-US" sz="28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</a:t>
            </a:r>
            <a:r>
              <a:rPr lang="en-US" sz="2800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qué</a:t>
            </a:r>
            <a:r>
              <a:rPr lang="en-US" sz="28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</a:t>
            </a:r>
            <a:r>
              <a:rPr lang="en-US" sz="2800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rango</a:t>
            </a:r>
            <a:r>
              <a:rPr lang="en-US" sz="28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de </a:t>
            </a:r>
            <a:r>
              <a:rPr lang="en-US" sz="2800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precios</a:t>
            </a:r>
            <a:r>
              <a:rPr lang="en-US" sz="28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se </a:t>
            </a:r>
            <a:r>
              <a:rPr lang="en-US" sz="2800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concentran</a:t>
            </a:r>
            <a:r>
              <a:rPr lang="en-US" sz="28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las </a:t>
            </a:r>
            <a:r>
              <a:rPr lang="en-US" sz="2800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ventas</a:t>
            </a:r>
            <a:r>
              <a:rPr lang="en-US" sz="28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?</a:t>
            </a:r>
          </a:p>
          <a:p>
            <a:pPr>
              <a:spcBef>
                <a:spcPct val="0"/>
              </a:spcBef>
            </a:pPr>
            <a:endParaRPr lang="en-US" sz="2800" dirty="0">
              <a:latin typeface="Century Gothic" panose="020B0502020202020204" pitchFamily="34" charset="0"/>
              <a:ea typeface="Titillium Web"/>
              <a:cs typeface="Titillium Web"/>
              <a:sym typeface="Titillium Web"/>
            </a:endParaRPr>
          </a:p>
          <a:p>
            <a:pPr algn="ctr">
              <a:spcBef>
                <a:spcPct val="0"/>
              </a:spcBef>
            </a:pPr>
            <a:r>
              <a:rPr lang="en-US" sz="2800" b="1" dirty="0" smtClean="0">
                <a:latin typeface="Century Gothic" panose="020B0502020202020204" pitchFamily="34" charset="0"/>
                <a:ea typeface="Titillium Web Bold"/>
                <a:cs typeface="Titillium Web Bold"/>
                <a:sym typeface="Titillium Web Bold"/>
              </a:rPr>
              <a:t>DESARROLLÓ </a:t>
            </a:r>
            <a:r>
              <a:rPr lang="en-US" sz="2800" b="1" dirty="0">
                <a:latin typeface="Century Gothic" panose="020B0502020202020204" pitchFamily="34" charset="0"/>
                <a:ea typeface="Titillium Web Bold"/>
                <a:cs typeface="Titillium Web Bold"/>
                <a:sym typeface="Titillium Web Bold"/>
              </a:rPr>
              <a:t>EL EXCEL </a:t>
            </a:r>
          </a:p>
          <a:p>
            <a:pPr>
              <a:spcBef>
                <a:spcPct val="0"/>
              </a:spcBef>
            </a:pPr>
            <a:endParaRPr lang="en-US" sz="2800" b="1" dirty="0">
              <a:latin typeface="Century Gothic" panose="020B0502020202020204" pitchFamily="34" charset="0"/>
              <a:ea typeface="Titillium Web Bold"/>
              <a:cs typeface="Titillium Web Bold"/>
              <a:sym typeface="Titillium Web Bold"/>
            </a:endParaRPr>
          </a:p>
          <a:p>
            <a:pPr>
              <a:spcBef>
                <a:spcPct val="0"/>
              </a:spcBef>
            </a:pPr>
            <a:endParaRPr lang="en-US" sz="2800" b="1" dirty="0">
              <a:latin typeface="Century Gothic" panose="020B0502020202020204" pitchFamily="34" charset="0"/>
              <a:ea typeface="Titillium Web Bold"/>
              <a:cs typeface="Titillium Web Bold"/>
              <a:sym typeface="Titillium Web Bold"/>
            </a:endParaRPr>
          </a:p>
        </p:txBody>
      </p:sp>
    </p:spTree>
    <p:extLst>
      <p:ext uri="{BB962C8B-B14F-4D97-AF65-F5344CB8AC3E}">
        <p14:creationId xmlns:p14="http://schemas.microsoft.com/office/powerpoint/2010/main" val="736416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2"/>
          <p:cNvSpPr txBox="1">
            <a:spLocks noGrp="1"/>
          </p:cNvSpPr>
          <p:nvPr>
            <p:ph type="title"/>
          </p:nvPr>
        </p:nvSpPr>
        <p:spPr>
          <a:xfrm>
            <a:off x="1690874" y="1627406"/>
            <a:ext cx="8810275" cy="27821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2050" rIns="0" bIns="0" anchor="ctr" anchorCtr="0">
            <a:spAutoFit/>
          </a:bodyPr>
          <a:lstStyle/>
          <a:p>
            <a:pPr marL="12700" lvl="0" algn="ctr">
              <a:lnSpc>
                <a:spcPct val="100000"/>
              </a:lnSpc>
              <a:buClr>
                <a:srgbClr val="FFFAFA"/>
              </a:buClr>
              <a:buSzPts val="6000"/>
            </a:pPr>
            <a:r>
              <a:rPr lang="es-MX" sz="6000" dirty="0">
                <a:solidFill>
                  <a:srgbClr val="FFFAFA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Estadística Descriptiva para los Negocios</a:t>
            </a:r>
            <a:r>
              <a:rPr lang="es-MX" sz="6000" dirty="0">
                <a:latin typeface="Century Gothic"/>
                <a:ea typeface="Century Gothic"/>
                <a:cs typeface="Century Gothic"/>
                <a:sym typeface="Century Gothic"/>
              </a:rPr>
              <a:t/>
            </a:r>
            <a:br>
              <a:rPr lang="es-MX" sz="6000" dirty="0">
                <a:latin typeface="Century Gothic"/>
                <a:ea typeface="Century Gothic"/>
                <a:cs typeface="Century Gothic"/>
                <a:sym typeface="Century Gothic"/>
              </a:rPr>
            </a:br>
            <a:endParaRPr sz="6000" dirty="0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89" name="Google Shape;89;p2"/>
          <p:cNvSpPr txBox="1"/>
          <p:nvPr/>
        </p:nvSpPr>
        <p:spPr>
          <a:xfrm>
            <a:off x="3463662" y="3972592"/>
            <a:ext cx="5264700" cy="8739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2050" rIns="0" bIns="0" anchor="ctr" anchorCtr="0">
            <a:spAutoFit/>
          </a:bodyPr>
          <a:lstStyle/>
          <a:p>
            <a:pPr marL="1270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55ADFF"/>
              </a:buClr>
              <a:buSzPts val="2800"/>
              <a:buFont typeface="Century Gothic"/>
              <a:buNone/>
            </a:pPr>
            <a:r>
              <a:rPr lang="es-CO" sz="2800" dirty="0" smtClean="0">
                <a:solidFill>
                  <a:srgbClr val="55ADF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Probabilidad Básica en Negocios</a:t>
            </a:r>
            <a:endParaRPr sz="2800" b="0" i="0" u="none" strike="noStrike" cap="none" dirty="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135901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716260" y="1124567"/>
            <a:ext cx="8166658" cy="66684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226"/>
              </a:lnSpc>
              <a:spcBef>
                <a:spcPct val="0"/>
              </a:spcBef>
            </a:pPr>
            <a:r>
              <a:rPr lang="en-US" sz="3733" b="1" dirty="0" err="1">
                <a:solidFill>
                  <a:srgbClr val="4E82E8"/>
                </a:solidFill>
                <a:latin typeface="Century Gothic" panose="020B0502020202020204" pitchFamily="34" charset="0"/>
                <a:ea typeface="Open Sans Bold"/>
                <a:cs typeface="Open Sans Bold"/>
                <a:sym typeface="Open Sans Bold"/>
              </a:rPr>
              <a:t>Probabilidad</a:t>
            </a:r>
            <a:r>
              <a:rPr lang="en-US" sz="3733" b="1" dirty="0">
                <a:solidFill>
                  <a:srgbClr val="4E82E8"/>
                </a:solidFill>
                <a:latin typeface="Century Gothic" panose="020B0502020202020204" pitchFamily="34" charset="0"/>
                <a:ea typeface="Open Sans Bold"/>
                <a:cs typeface="Open Sans Bold"/>
                <a:sym typeface="Open Sans Bold"/>
              </a:rPr>
              <a:t> </a:t>
            </a:r>
            <a:r>
              <a:rPr lang="en-US" sz="3733" b="1" dirty="0" err="1">
                <a:solidFill>
                  <a:srgbClr val="4E82E8"/>
                </a:solidFill>
                <a:latin typeface="Century Gothic" panose="020B0502020202020204" pitchFamily="34" charset="0"/>
                <a:ea typeface="Open Sans Bold"/>
                <a:cs typeface="Open Sans Bold"/>
                <a:sym typeface="Open Sans Bold"/>
              </a:rPr>
              <a:t>Básica</a:t>
            </a:r>
            <a:r>
              <a:rPr lang="en-US" sz="3733" b="1" dirty="0">
                <a:solidFill>
                  <a:srgbClr val="4E82E8"/>
                </a:solidFill>
                <a:latin typeface="Century Gothic" panose="020B0502020202020204" pitchFamily="34" charset="0"/>
                <a:ea typeface="Open Sans Bold"/>
                <a:cs typeface="Open Sans Bold"/>
                <a:sym typeface="Open Sans Bold"/>
              </a:rPr>
              <a:t> </a:t>
            </a:r>
            <a:r>
              <a:rPr lang="en-US" sz="3733" b="1" dirty="0" err="1">
                <a:solidFill>
                  <a:srgbClr val="4E82E8"/>
                </a:solidFill>
                <a:latin typeface="Century Gothic" panose="020B0502020202020204" pitchFamily="34" charset="0"/>
                <a:ea typeface="Open Sans Bold"/>
                <a:cs typeface="Open Sans Bold"/>
                <a:sym typeface="Open Sans Bold"/>
              </a:rPr>
              <a:t>en</a:t>
            </a:r>
            <a:r>
              <a:rPr lang="en-US" sz="3733" b="1" dirty="0">
                <a:solidFill>
                  <a:srgbClr val="4E82E8"/>
                </a:solidFill>
                <a:latin typeface="Century Gothic" panose="020B0502020202020204" pitchFamily="34" charset="0"/>
                <a:ea typeface="Open Sans Bold"/>
                <a:cs typeface="Open Sans Bold"/>
                <a:sym typeface="Open Sans Bold"/>
              </a:rPr>
              <a:t> </a:t>
            </a:r>
            <a:r>
              <a:rPr lang="en-US" sz="3733" b="1" dirty="0" err="1">
                <a:solidFill>
                  <a:srgbClr val="4E82E8"/>
                </a:solidFill>
                <a:latin typeface="Century Gothic" panose="020B0502020202020204" pitchFamily="34" charset="0"/>
                <a:ea typeface="Open Sans Bold"/>
                <a:cs typeface="Open Sans Bold"/>
                <a:sym typeface="Open Sans Bold"/>
              </a:rPr>
              <a:t>Negocios</a:t>
            </a:r>
            <a:endParaRPr lang="en-US" sz="3733" b="1" dirty="0">
              <a:solidFill>
                <a:srgbClr val="4E82E8"/>
              </a:solidFill>
              <a:latin typeface="Century Gothic" panose="020B0502020202020204" pitchFamily="34" charset="0"/>
              <a:ea typeface="Open Sans Bold"/>
              <a:cs typeface="Open Sans Bold"/>
              <a:sym typeface="Open Sans Bold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996153" y="1932093"/>
            <a:ext cx="9857787" cy="333424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226"/>
              </a:lnSpc>
              <a:spcBef>
                <a:spcPct val="0"/>
              </a:spcBef>
            </a:pPr>
            <a:r>
              <a:rPr lang="en-US" sz="3733" dirty="0" err="1">
                <a:latin typeface="Century Gothic" panose="020B0502020202020204" pitchFamily="34" charset="0"/>
                <a:ea typeface="Open Sans"/>
                <a:cs typeface="Open Sans"/>
                <a:sym typeface="Open Sans"/>
              </a:rPr>
              <a:t>Tu</a:t>
            </a:r>
            <a:r>
              <a:rPr lang="en-US" sz="3733" dirty="0">
                <a:latin typeface="Century Gothic" panose="020B0502020202020204" pitchFamily="34" charset="0"/>
                <a:ea typeface="Open Sans"/>
                <a:cs typeface="Open Sans"/>
                <a:sym typeface="Open Sans"/>
              </a:rPr>
              <a:t> </a:t>
            </a:r>
            <a:r>
              <a:rPr lang="en-US" sz="3733" dirty="0" err="1">
                <a:latin typeface="Century Gothic" panose="020B0502020202020204" pitchFamily="34" charset="0"/>
                <a:ea typeface="Open Sans"/>
                <a:cs typeface="Open Sans"/>
                <a:sym typeface="Open Sans"/>
              </a:rPr>
              <a:t>equipo</a:t>
            </a:r>
            <a:r>
              <a:rPr lang="en-US" sz="3733" dirty="0">
                <a:latin typeface="Century Gothic" panose="020B0502020202020204" pitchFamily="34" charset="0"/>
                <a:ea typeface="Open Sans"/>
                <a:cs typeface="Open Sans"/>
                <a:sym typeface="Open Sans"/>
              </a:rPr>
              <a:t> de </a:t>
            </a:r>
            <a:r>
              <a:rPr lang="en-US" sz="3733" dirty="0" err="1">
                <a:latin typeface="Century Gothic" panose="020B0502020202020204" pitchFamily="34" charset="0"/>
                <a:ea typeface="Open Sans"/>
                <a:cs typeface="Open Sans"/>
                <a:sym typeface="Open Sans"/>
              </a:rPr>
              <a:t>ventas</a:t>
            </a:r>
            <a:r>
              <a:rPr lang="en-US" sz="3733" dirty="0">
                <a:latin typeface="Century Gothic" panose="020B0502020202020204" pitchFamily="34" charset="0"/>
                <a:ea typeface="Open Sans"/>
                <a:cs typeface="Open Sans"/>
                <a:sym typeface="Open Sans"/>
              </a:rPr>
              <a:t> </a:t>
            </a:r>
            <a:r>
              <a:rPr lang="en-US" sz="3733" dirty="0" err="1">
                <a:latin typeface="Century Gothic" panose="020B0502020202020204" pitchFamily="34" charset="0"/>
                <a:ea typeface="Open Sans"/>
                <a:cs typeface="Open Sans"/>
                <a:sym typeface="Open Sans"/>
              </a:rPr>
              <a:t>visitó</a:t>
            </a:r>
            <a:r>
              <a:rPr lang="en-US" sz="3733" dirty="0">
                <a:latin typeface="Century Gothic" panose="020B0502020202020204" pitchFamily="34" charset="0"/>
                <a:ea typeface="Open Sans"/>
                <a:cs typeface="Open Sans"/>
                <a:sym typeface="Open Sans"/>
              </a:rPr>
              <a:t> 200 </a:t>
            </a:r>
            <a:r>
              <a:rPr lang="en-US" sz="3733" dirty="0" err="1">
                <a:latin typeface="Century Gothic" panose="020B0502020202020204" pitchFamily="34" charset="0"/>
                <a:ea typeface="Open Sans"/>
                <a:cs typeface="Open Sans"/>
                <a:sym typeface="Open Sans"/>
              </a:rPr>
              <a:t>empresas</a:t>
            </a:r>
            <a:r>
              <a:rPr lang="en-US" sz="3733" dirty="0">
                <a:latin typeface="Century Gothic" panose="020B0502020202020204" pitchFamily="34" charset="0"/>
                <a:ea typeface="Open Sans"/>
                <a:cs typeface="Open Sans"/>
                <a:sym typeface="Open Sans"/>
              </a:rPr>
              <a:t> el </a:t>
            </a:r>
            <a:r>
              <a:rPr lang="en-US" sz="3733" dirty="0" err="1">
                <a:latin typeface="Century Gothic" panose="020B0502020202020204" pitchFamily="34" charset="0"/>
                <a:ea typeface="Open Sans"/>
                <a:cs typeface="Open Sans"/>
                <a:sym typeface="Open Sans"/>
              </a:rPr>
              <a:t>mes</a:t>
            </a:r>
            <a:r>
              <a:rPr lang="en-US" sz="3733" dirty="0">
                <a:latin typeface="Century Gothic" panose="020B0502020202020204" pitchFamily="34" charset="0"/>
                <a:ea typeface="Open Sans"/>
                <a:cs typeface="Open Sans"/>
                <a:sym typeface="Open Sans"/>
              </a:rPr>
              <a:t> </a:t>
            </a:r>
            <a:r>
              <a:rPr lang="en-US" sz="3733" dirty="0" err="1">
                <a:latin typeface="Century Gothic" panose="020B0502020202020204" pitchFamily="34" charset="0"/>
                <a:ea typeface="Open Sans"/>
                <a:cs typeface="Open Sans"/>
                <a:sym typeface="Open Sans"/>
              </a:rPr>
              <a:t>pasado</a:t>
            </a:r>
            <a:r>
              <a:rPr lang="en-US" sz="3733" dirty="0">
                <a:latin typeface="Century Gothic" panose="020B0502020202020204" pitchFamily="34" charset="0"/>
                <a:ea typeface="Open Sans"/>
                <a:cs typeface="Open Sans"/>
                <a:sym typeface="Open Sans"/>
              </a:rPr>
              <a:t> y </a:t>
            </a:r>
            <a:r>
              <a:rPr lang="en-US" sz="3733" dirty="0" err="1">
                <a:latin typeface="Century Gothic" panose="020B0502020202020204" pitchFamily="34" charset="0"/>
                <a:ea typeface="Open Sans"/>
                <a:cs typeface="Open Sans"/>
                <a:sym typeface="Open Sans"/>
              </a:rPr>
              <a:t>cerró</a:t>
            </a:r>
            <a:r>
              <a:rPr lang="en-US" sz="3733" dirty="0">
                <a:latin typeface="Century Gothic" panose="020B0502020202020204" pitchFamily="34" charset="0"/>
                <a:ea typeface="Open Sans"/>
                <a:cs typeface="Open Sans"/>
                <a:sym typeface="Open Sans"/>
              </a:rPr>
              <a:t> 34 </a:t>
            </a:r>
            <a:r>
              <a:rPr lang="en-US" sz="3733" dirty="0" err="1">
                <a:latin typeface="Century Gothic" panose="020B0502020202020204" pitchFamily="34" charset="0"/>
                <a:ea typeface="Open Sans"/>
                <a:cs typeface="Open Sans"/>
                <a:sym typeface="Open Sans"/>
              </a:rPr>
              <a:t>negocios</a:t>
            </a:r>
            <a:r>
              <a:rPr lang="en-US" sz="3733" dirty="0">
                <a:latin typeface="Century Gothic" panose="020B0502020202020204" pitchFamily="34" charset="0"/>
                <a:ea typeface="Open Sans"/>
                <a:cs typeface="Open Sans"/>
                <a:sym typeface="Open Sans"/>
              </a:rPr>
              <a:t>. </a:t>
            </a:r>
            <a:r>
              <a:rPr lang="en-US" sz="3733" dirty="0" err="1">
                <a:latin typeface="Century Gothic" panose="020B0502020202020204" pitchFamily="34" charset="0"/>
                <a:ea typeface="Open Sans"/>
                <a:cs typeface="Open Sans"/>
                <a:sym typeface="Open Sans"/>
              </a:rPr>
              <a:t>Tu</a:t>
            </a:r>
            <a:r>
              <a:rPr lang="en-US" sz="3733" dirty="0">
                <a:latin typeface="Century Gothic" panose="020B0502020202020204" pitchFamily="34" charset="0"/>
                <a:ea typeface="Open Sans"/>
                <a:cs typeface="Open Sans"/>
                <a:sym typeface="Open Sans"/>
              </a:rPr>
              <a:t> jefe </a:t>
            </a:r>
            <a:r>
              <a:rPr lang="en-US" sz="3733" dirty="0" err="1">
                <a:latin typeface="Century Gothic" panose="020B0502020202020204" pitchFamily="34" charset="0"/>
                <a:ea typeface="Open Sans"/>
                <a:cs typeface="Open Sans"/>
                <a:sym typeface="Open Sans"/>
              </a:rPr>
              <a:t>te</a:t>
            </a:r>
            <a:r>
              <a:rPr lang="en-US" sz="3733" dirty="0">
                <a:latin typeface="Century Gothic" panose="020B0502020202020204" pitchFamily="34" charset="0"/>
                <a:ea typeface="Open Sans"/>
                <a:cs typeface="Open Sans"/>
                <a:sym typeface="Open Sans"/>
              </a:rPr>
              <a:t> </a:t>
            </a:r>
            <a:r>
              <a:rPr lang="en-US" sz="3733" dirty="0" err="1">
                <a:latin typeface="Century Gothic" panose="020B0502020202020204" pitchFamily="34" charset="0"/>
                <a:ea typeface="Open Sans"/>
                <a:cs typeface="Open Sans"/>
                <a:sym typeface="Open Sans"/>
              </a:rPr>
              <a:t>pregunta</a:t>
            </a:r>
            <a:r>
              <a:rPr lang="en-US" sz="3733" dirty="0">
                <a:latin typeface="Century Gothic" panose="020B0502020202020204" pitchFamily="34" charset="0"/>
                <a:ea typeface="Open Sans"/>
                <a:cs typeface="Open Sans"/>
                <a:sym typeface="Open Sans"/>
              </a:rPr>
              <a:t>: ¿</a:t>
            </a:r>
            <a:r>
              <a:rPr lang="en-US" sz="3733" dirty="0" err="1">
                <a:latin typeface="Century Gothic" panose="020B0502020202020204" pitchFamily="34" charset="0"/>
                <a:ea typeface="Open Sans"/>
                <a:cs typeface="Open Sans"/>
                <a:sym typeface="Open Sans"/>
              </a:rPr>
              <a:t>cuántos</a:t>
            </a:r>
            <a:r>
              <a:rPr lang="en-US" sz="3733" dirty="0">
                <a:latin typeface="Century Gothic" panose="020B0502020202020204" pitchFamily="34" charset="0"/>
                <a:ea typeface="Open Sans"/>
                <a:cs typeface="Open Sans"/>
                <a:sym typeface="Open Sans"/>
              </a:rPr>
              <a:t> </a:t>
            </a:r>
            <a:r>
              <a:rPr lang="en-US" sz="3733" dirty="0" err="1">
                <a:latin typeface="Century Gothic" panose="020B0502020202020204" pitchFamily="34" charset="0"/>
                <a:ea typeface="Open Sans"/>
                <a:cs typeface="Open Sans"/>
                <a:sym typeface="Open Sans"/>
              </a:rPr>
              <a:t>cierres</a:t>
            </a:r>
            <a:r>
              <a:rPr lang="en-US" sz="3733" dirty="0">
                <a:latin typeface="Century Gothic" panose="020B0502020202020204" pitchFamily="34" charset="0"/>
                <a:ea typeface="Open Sans"/>
                <a:cs typeface="Open Sans"/>
                <a:sym typeface="Open Sans"/>
              </a:rPr>
              <a:t> </a:t>
            </a:r>
            <a:r>
              <a:rPr lang="en-US" sz="3733" dirty="0" err="1">
                <a:latin typeface="Century Gothic" panose="020B0502020202020204" pitchFamily="34" charset="0"/>
                <a:ea typeface="Open Sans"/>
                <a:cs typeface="Open Sans"/>
                <a:sym typeface="Open Sans"/>
              </a:rPr>
              <a:t>podemos</a:t>
            </a:r>
            <a:r>
              <a:rPr lang="en-US" sz="3733" dirty="0">
                <a:latin typeface="Century Gothic" panose="020B0502020202020204" pitchFamily="34" charset="0"/>
                <a:ea typeface="Open Sans"/>
                <a:cs typeface="Open Sans"/>
                <a:sym typeface="Open Sans"/>
              </a:rPr>
              <a:t> </a:t>
            </a:r>
            <a:r>
              <a:rPr lang="en-US" sz="3733" dirty="0" err="1">
                <a:latin typeface="Century Gothic" panose="020B0502020202020204" pitchFamily="34" charset="0"/>
                <a:ea typeface="Open Sans"/>
                <a:cs typeface="Open Sans"/>
                <a:sym typeface="Open Sans"/>
              </a:rPr>
              <a:t>esperar</a:t>
            </a:r>
            <a:r>
              <a:rPr lang="en-US" sz="3733" dirty="0">
                <a:latin typeface="Century Gothic" panose="020B0502020202020204" pitchFamily="34" charset="0"/>
                <a:ea typeface="Open Sans"/>
                <a:cs typeface="Open Sans"/>
                <a:sym typeface="Open Sans"/>
              </a:rPr>
              <a:t> </a:t>
            </a:r>
            <a:r>
              <a:rPr lang="en-US" sz="3733" dirty="0" err="1">
                <a:latin typeface="Century Gothic" panose="020B0502020202020204" pitchFamily="34" charset="0"/>
                <a:ea typeface="Open Sans"/>
                <a:cs typeface="Open Sans"/>
                <a:sym typeface="Open Sans"/>
              </a:rPr>
              <a:t>si</a:t>
            </a:r>
            <a:r>
              <a:rPr lang="en-US" sz="3733" dirty="0">
                <a:latin typeface="Century Gothic" panose="020B0502020202020204" pitchFamily="34" charset="0"/>
                <a:ea typeface="Open Sans"/>
                <a:cs typeface="Open Sans"/>
                <a:sym typeface="Open Sans"/>
              </a:rPr>
              <a:t> </a:t>
            </a:r>
            <a:r>
              <a:rPr lang="en-US" sz="3733" dirty="0" err="1">
                <a:latin typeface="Century Gothic" panose="020B0502020202020204" pitchFamily="34" charset="0"/>
                <a:ea typeface="Open Sans"/>
                <a:cs typeface="Open Sans"/>
                <a:sym typeface="Open Sans"/>
              </a:rPr>
              <a:t>visitamos</a:t>
            </a:r>
            <a:r>
              <a:rPr lang="en-US" sz="3733" dirty="0">
                <a:latin typeface="Century Gothic" panose="020B0502020202020204" pitchFamily="34" charset="0"/>
                <a:ea typeface="Open Sans"/>
                <a:cs typeface="Open Sans"/>
                <a:sym typeface="Open Sans"/>
              </a:rPr>
              <a:t> 500 </a:t>
            </a:r>
            <a:r>
              <a:rPr lang="en-US" sz="3733" dirty="0" err="1">
                <a:latin typeface="Century Gothic" panose="020B0502020202020204" pitchFamily="34" charset="0"/>
                <a:ea typeface="Open Sans"/>
                <a:cs typeface="Open Sans"/>
                <a:sym typeface="Open Sans"/>
              </a:rPr>
              <a:t>empresas</a:t>
            </a:r>
            <a:r>
              <a:rPr lang="en-US" sz="3733" dirty="0">
                <a:latin typeface="Century Gothic" panose="020B0502020202020204" pitchFamily="34" charset="0"/>
                <a:ea typeface="Open Sans"/>
                <a:cs typeface="Open Sans"/>
                <a:sym typeface="Open Sans"/>
              </a:rPr>
              <a:t> el </a:t>
            </a:r>
            <a:r>
              <a:rPr lang="en-US" sz="3733" dirty="0" err="1">
                <a:latin typeface="Century Gothic" panose="020B0502020202020204" pitchFamily="34" charset="0"/>
                <a:ea typeface="Open Sans"/>
                <a:cs typeface="Open Sans"/>
                <a:sym typeface="Open Sans"/>
              </a:rPr>
              <a:t>próximo</a:t>
            </a:r>
            <a:r>
              <a:rPr lang="en-US" sz="3733" dirty="0">
                <a:latin typeface="Century Gothic" panose="020B0502020202020204" pitchFamily="34" charset="0"/>
                <a:ea typeface="Open Sans"/>
                <a:cs typeface="Open Sans"/>
                <a:sym typeface="Open Sans"/>
              </a:rPr>
              <a:t> </a:t>
            </a:r>
            <a:r>
              <a:rPr lang="en-US" sz="3733" dirty="0" err="1">
                <a:latin typeface="Century Gothic" panose="020B0502020202020204" pitchFamily="34" charset="0"/>
                <a:ea typeface="Open Sans"/>
                <a:cs typeface="Open Sans"/>
                <a:sym typeface="Open Sans"/>
              </a:rPr>
              <a:t>mes</a:t>
            </a:r>
            <a:r>
              <a:rPr lang="en-US" sz="3733" dirty="0">
                <a:latin typeface="Century Gothic" panose="020B0502020202020204" pitchFamily="34" charset="0"/>
                <a:ea typeface="Open Sans"/>
                <a:cs typeface="Open Sans"/>
                <a:sym typeface="Open Sans"/>
              </a:rPr>
              <a:t>? ¿</a:t>
            </a:r>
            <a:r>
              <a:rPr lang="en-US" sz="3733" dirty="0" err="1">
                <a:latin typeface="Century Gothic" panose="020B0502020202020204" pitchFamily="34" charset="0"/>
                <a:ea typeface="Open Sans"/>
                <a:cs typeface="Open Sans"/>
                <a:sym typeface="Open Sans"/>
              </a:rPr>
              <a:t>Qué</a:t>
            </a:r>
            <a:r>
              <a:rPr lang="en-US" sz="3733" dirty="0">
                <a:latin typeface="Century Gothic" panose="020B0502020202020204" pitchFamily="34" charset="0"/>
                <a:ea typeface="Open Sans"/>
                <a:cs typeface="Open Sans"/>
                <a:sym typeface="Open Sans"/>
              </a:rPr>
              <a:t> le </a:t>
            </a:r>
            <a:r>
              <a:rPr lang="en-US" sz="3733" dirty="0" err="1">
                <a:latin typeface="Century Gothic" panose="020B0502020202020204" pitchFamily="34" charset="0"/>
                <a:ea typeface="Open Sans"/>
                <a:cs typeface="Open Sans"/>
                <a:sym typeface="Open Sans"/>
              </a:rPr>
              <a:t>respondés</a:t>
            </a:r>
            <a:r>
              <a:rPr lang="en-US" sz="3733" dirty="0">
                <a:latin typeface="Century Gothic" panose="020B0502020202020204" pitchFamily="34" charset="0"/>
                <a:ea typeface="Open Sans"/>
                <a:cs typeface="Open Sans"/>
                <a:sym typeface="Open Sans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083697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Probabilidad y Estadística - Concepto, diferencias y característica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10953" y="2133898"/>
            <a:ext cx="2500758" cy="12503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2"/>
          <p:cNvSpPr txBox="1"/>
          <p:nvPr/>
        </p:nvSpPr>
        <p:spPr>
          <a:xfrm>
            <a:off x="995289" y="1183397"/>
            <a:ext cx="10568353" cy="473975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spcBef>
                <a:spcPct val="0"/>
              </a:spcBef>
            </a:pPr>
            <a:r>
              <a:rPr lang="en-US" sz="2800" b="1" dirty="0">
                <a:solidFill>
                  <a:srgbClr val="FF3131"/>
                </a:solidFill>
                <a:latin typeface="Century Gothic" panose="020B0502020202020204" pitchFamily="34" charset="0"/>
                <a:ea typeface="Open Sans Bold"/>
                <a:cs typeface="Open Sans Bold"/>
                <a:sym typeface="Open Sans Bold"/>
              </a:rPr>
              <a:t>La </a:t>
            </a:r>
            <a:r>
              <a:rPr lang="en-US" sz="2800" b="1" dirty="0" err="1" smtClean="0">
                <a:solidFill>
                  <a:srgbClr val="FF3131"/>
                </a:solidFill>
                <a:latin typeface="Century Gothic" panose="020B0502020202020204" pitchFamily="34" charset="0"/>
                <a:ea typeface="Open Sans Bold"/>
                <a:cs typeface="Open Sans Bold"/>
                <a:sym typeface="Open Sans Bold"/>
              </a:rPr>
              <a:t>probabilidad</a:t>
            </a:r>
            <a:r>
              <a:rPr lang="en-US" sz="2800" b="1" dirty="0" smtClean="0">
                <a:solidFill>
                  <a:srgbClr val="FF3131"/>
                </a:solidFill>
                <a:latin typeface="Century Gothic" panose="020B0502020202020204" pitchFamily="34" charset="0"/>
                <a:ea typeface="Open Sans Bold"/>
                <a:cs typeface="Open Sans Bold"/>
                <a:sym typeface="Open Sans Bold"/>
              </a:rPr>
              <a:t>:</a:t>
            </a:r>
            <a:r>
              <a:rPr lang="en-US" sz="2800" dirty="0" smtClean="0">
                <a:latin typeface="Century Gothic" panose="020B0502020202020204" pitchFamily="34" charset="0"/>
                <a:ea typeface="Open Sans"/>
                <a:cs typeface="Open Sans"/>
                <a:sym typeface="Open Sans"/>
              </a:rPr>
              <a:t> </a:t>
            </a:r>
            <a:r>
              <a:rPr lang="en-US" sz="2800" dirty="0" err="1">
                <a:latin typeface="Century Gothic" panose="020B0502020202020204" pitchFamily="34" charset="0"/>
                <a:ea typeface="Open Sans"/>
                <a:cs typeface="Open Sans"/>
                <a:sym typeface="Open Sans"/>
              </a:rPr>
              <a:t>es</a:t>
            </a:r>
            <a:r>
              <a:rPr lang="en-US" sz="2800" dirty="0">
                <a:latin typeface="Century Gothic" panose="020B0502020202020204" pitchFamily="34" charset="0"/>
                <a:ea typeface="Open Sans"/>
                <a:cs typeface="Open Sans"/>
                <a:sym typeface="Open Sans"/>
              </a:rPr>
              <a:t> </a:t>
            </a:r>
            <a:r>
              <a:rPr lang="en-US" sz="2800" dirty="0" err="1">
                <a:latin typeface="Century Gothic" panose="020B0502020202020204" pitchFamily="34" charset="0"/>
                <a:ea typeface="Open Sans"/>
                <a:cs typeface="Open Sans"/>
                <a:sym typeface="Open Sans"/>
              </a:rPr>
              <a:t>una</a:t>
            </a:r>
            <a:r>
              <a:rPr lang="en-US" sz="2800" dirty="0">
                <a:latin typeface="Century Gothic" panose="020B0502020202020204" pitchFamily="34" charset="0"/>
                <a:ea typeface="Open Sans"/>
                <a:cs typeface="Open Sans"/>
                <a:sym typeface="Open Sans"/>
              </a:rPr>
              <a:t> </a:t>
            </a:r>
            <a:r>
              <a:rPr lang="en-US" sz="2800" dirty="0" err="1">
                <a:latin typeface="Century Gothic" panose="020B0502020202020204" pitchFamily="34" charset="0"/>
                <a:ea typeface="Open Sans"/>
                <a:cs typeface="Open Sans"/>
                <a:sym typeface="Open Sans"/>
              </a:rPr>
              <a:t>medida</a:t>
            </a:r>
            <a:r>
              <a:rPr lang="en-US" sz="2800" dirty="0">
                <a:latin typeface="Century Gothic" panose="020B0502020202020204" pitchFamily="34" charset="0"/>
                <a:ea typeface="Open Sans"/>
                <a:cs typeface="Open Sans"/>
                <a:sym typeface="Open Sans"/>
              </a:rPr>
              <a:t> </a:t>
            </a:r>
            <a:r>
              <a:rPr lang="en-US" sz="2800" dirty="0" err="1">
                <a:latin typeface="Century Gothic" panose="020B0502020202020204" pitchFamily="34" charset="0"/>
                <a:ea typeface="Open Sans"/>
                <a:cs typeface="Open Sans"/>
                <a:sym typeface="Open Sans"/>
              </a:rPr>
              <a:t>numérica</a:t>
            </a:r>
            <a:r>
              <a:rPr lang="en-US" sz="2800" dirty="0">
                <a:latin typeface="Century Gothic" panose="020B0502020202020204" pitchFamily="34" charset="0"/>
                <a:ea typeface="Open Sans"/>
                <a:cs typeface="Open Sans"/>
                <a:sym typeface="Open Sans"/>
              </a:rPr>
              <a:t> de la </a:t>
            </a:r>
            <a:r>
              <a:rPr lang="en-US" sz="2800" dirty="0" err="1">
                <a:latin typeface="Century Gothic" panose="020B0502020202020204" pitchFamily="34" charset="0"/>
                <a:ea typeface="Open Sans"/>
                <a:cs typeface="Open Sans"/>
                <a:sym typeface="Open Sans"/>
              </a:rPr>
              <a:t>posibilidad</a:t>
            </a:r>
            <a:r>
              <a:rPr lang="en-US" sz="2800" dirty="0">
                <a:latin typeface="Century Gothic" panose="020B0502020202020204" pitchFamily="34" charset="0"/>
                <a:ea typeface="Open Sans"/>
                <a:cs typeface="Open Sans"/>
                <a:sym typeface="Open Sans"/>
              </a:rPr>
              <a:t> de que </a:t>
            </a:r>
            <a:r>
              <a:rPr lang="en-US" sz="2800" dirty="0" err="1">
                <a:latin typeface="Century Gothic" panose="020B0502020202020204" pitchFamily="34" charset="0"/>
                <a:ea typeface="Open Sans"/>
                <a:cs typeface="Open Sans"/>
                <a:sym typeface="Open Sans"/>
              </a:rPr>
              <a:t>ocurra</a:t>
            </a:r>
            <a:r>
              <a:rPr lang="en-US" sz="2800" dirty="0">
                <a:latin typeface="Century Gothic" panose="020B0502020202020204" pitchFamily="34" charset="0"/>
                <a:ea typeface="Open Sans"/>
                <a:cs typeface="Open Sans"/>
                <a:sym typeface="Open Sans"/>
              </a:rPr>
              <a:t> un </a:t>
            </a:r>
            <a:r>
              <a:rPr lang="en-US" sz="2800" dirty="0" err="1">
                <a:latin typeface="Century Gothic" panose="020B0502020202020204" pitchFamily="34" charset="0"/>
                <a:ea typeface="Open Sans"/>
                <a:cs typeface="Open Sans"/>
                <a:sym typeface="Open Sans"/>
              </a:rPr>
              <a:t>evento</a:t>
            </a:r>
            <a:r>
              <a:rPr lang="en-US" sz="2800" dirty="0">
                <a:latin typeface="Century Gothic" panose="020B0502020202020204" pitchFamily="34" charset="0"/>
                <a:ea typeface="Open Sans"/>
                <a:cs typeface="Open Sans"/>
                <a:sym typeface="Open Sans"/>
              </a:rPr>
              <a:t>, </a:t>
            </a:r>
            <a:r>
              <a:rPr lang="en-US" sz="2800" dirty="0" err="1">
                <a:latin typeface="Century Gothic" panose="020B0502020202020204" pitchFamily="34" charset="0"/>
                <a:ea typeface="Open Sans"/>
                <a:cs typeface="Open Sans"/>
                <a:sym typeface="Open Sans"/>
              </a:rPr>
              <a:t>expresada</a:t>
            </a:r>
            <a:r>
              <a:rPr lang="en-US" sz="2800" dirty="0">
                <a:latin typeface="Century Gothic" panose="020B0502020202020204" pitchFamily="34" charset="0"/>
                <a:ea typeface="Open Sans"/>
                <a:cs typeface="Open Sans"/>
                <a:sym typeface="Open Sans"/>
              </a:rPr>
              <a:t> entre 0 (</a:t>
            </a:r>
            <a:r>
              <a:rPr lang="en-US" sz="2800" dirty="0" err="1">
                <a:latin typeface="Century Gothic" panose="020B0502020202020204" pitchFamily="34" charset="0"/>
                <a:ea typeface="Open Sans"/>
                <a:cs typeface="Open Sans"/>
                <a:sym typeface="Open Sans"/>
              </a:rPr>
              <a:t>imposible</a:t>
            </a:r>
            <a:r>
              <a:rPr lang="en-US" sz="2800" dirty="0">
                <a:latin typeface="Century Gothic" panose="020B0502020202020204" pitchFamily="34" charset="0"/>
                <a:ea typeface="Open Sans"/>
                <a:cs typeface="Open Sans"/>
                <a:sym typeface="Open Sans"/>
              </a:rPr>
              <a:t>) y 1 (</a:t>
            </a:r>
            <a:r>
              <a:rPr lang="en-US" sz="2800" dirty="0" err="1">
                <a:latin typeface="Century Gothic" panose="020B0502020202020204" pitchFamily="34" charset="0"/>
                <a:ea typeface="Open Sans"/>
                <a:cs typeface="Open Sans"/>
                <a:sym typeface="Open Sans"/>
              </a:rPr>
              <a:t>certeza</a:t>
            </a:r>
            <a:r>
              <a:rPr lang="en-US" sz="2800" dirty="0">
                <a:latin typeface="Century Gothic" panose="020B0502020202020204" pitchFamily="34" charset="0"/>
                <a:ea typeface="Open Sans"/>
                <a:cs typeface="Open Sans"/>
                <a:sym typeface="Open Sans"/>
              </a:rPr>
              <a:t>). </a:t>
            </a:r>
          </a:p>
          <a:p>
            <a:pPr>
              <a:spcBef>
                <a:spcPct val="0"/>
              </a:spcBef>
            </a:pPr>
            <a:endParaRPr lang="en-US" sz="2800" dirty="0">
              <a:latin typeface="Century Gothic" panose="020B0502020202020204" pitchFamily="34" charset="0"/>
              <a:ea typeface="Open Sans"/>
              <a:cs typeface="Open Sans"/>
              <a:sym typeface="Open Sans"/>
            </a:endParaRPr>
          </a:p>
          <a:p>
            <a:pPr>
              <a:spcBef>
                <a:spcPct val="0"/>
              </a:spcBef>
            </a:pPr>
            <a:endParaRPr lang="en-US" sz="2800" dirty="0">
              <a:latin typeface="Century Gothic" panose="020B0502020202020204" pitchFamily="34" charset="0"/>
              <a:ea typeface="Open Sans"/>
              <a:cs typeface="Open Sans"/>
              <a:sym typeface="Open Sans"/>
            </a:endParaRPr>
          </a:p>
          <a:p>
            <a:pPr>
              <a:spcBef>
                <a:spcPct val="0"/>
              </a:spcBef>
            </a:pPr>
            <a:r>
              <a:rPr lang="en-US" sz="2800" dirty="0">
                <a:latin typeface="Century Gothic" panose="020B0502020202020204" pitchFamily="34" charset="0"/>
                <a:ea typeface="Open Sans"/>
                <a:cs typeface="Open Sans"/>
                <a:sym typeface="Open Sans"/>
              </a:rPr>
              <a:t>El </a:t>
            </a:r>
            <a:r>
              <a:rPr lang="en-US" sz="2800" dirty="0" err="1">
                <a:latin typeface="Century Gothic" panose="020B0502020202020204" pitchFamily="34" charset="0"/>
                <a:ea typeface="Open Sans"/>
                <a:cs typeface="Open Sans"/>
                <a:sym typeface="Open Sans"/>
              </a:rPr>
              <a:t>complemento</a:t>
            </a:r>
            <a:r>
              <a:rPr lang="en-US" sz="2800" dirty="0">
                <a:latin typeface="Century Gothic" panose="020B0502020202020204" pitchFamily="34" charset="0"/>
                <a:ea typeface="Open Sans"/>
                <a:cs typeface="Open Sans"/>
                <a:sym typeface="Open Sans"/>
              </a:rPr>
              <a:t> de un </a:t>
            </a:r>
            <a:r>
              <a:rPr lang="en-US" sz="2800" dirty="0" err="1">
                <a:latin typeface="Century Gothic" panose="020B0502020202020204" pitchFamily="34" charset="0"/>
                <a:ea typeface="Open Sans"/>
                <a:cs typeface="Open Sans"/>
                <a:sym typeface="Open Sans"/>
              </a:rPr>
              <a:t>evento</a:t>
            </a:r>
            <a:r>
              <a:rPr lang="en-US" sz="2800" dirty="0">
                <a:latin typeface="Century Gothic" panose="020B0502020202020204" pitchFamily="34" charset="0"/>
                <a:ea typeface="Open Sans"/>
                <a:cs typeface="Open Sans"/>
                <a:sym typeface="Open Sans"/>
              </a:rPr>
              <a:t> A </a:t>
            </a:r>
            <a:r>
              <a:rPr lang="en-US" sz="2800" dirty="0" err="1">
                <a:latin typeface="Century Gothic" panose="020B0502020202020204" pitchFamily="34" charset="0"/>
                <a:ea typeface="Open Sans"/>
                <a:cs typeface="Open Sans"/>
                <a:sym typeface="Open Sans"/>
              </a:rPr>
              <a:t>es</a:t>
            </a:r>
            <a:r>
              <a:rPr lang="en-US" sz="2800" dirty="0">
                <a:latin typeface="Century Gothic" panose="020B0502020202020204" pitchFamily="34" charset="0"/>
                <a:ea typeface="Open Sans"/>
                <a:cs typeface="Open Sans"/>
                <a:sym typeface="Open Sans"/>
              </a:rPr>
              <a:t> </a:t>
            </a:r>
            <a:r>
              <a:rPr lang="en-US" sz="2800" dirty="0" err="1">
                <a:latin typeface="Century Gothic" panose="020B0502020202020204" pitchFamily="34" charset="0"/>
                <a:ea typeface="Open Sans"/>
                <a:cs typeface="Open Sans"/>
                <a:sym typeface="Open Sans"/>
              </a:rPr>
              <a:t>todo</a:t>
            </a:r>
            <a:r>
              <a:rPr lang="en-US" sz="2800" dirty="0">
                <a:latin typeface="Century Gothic" panose="020B0502020202020204" pitchFamily="34" charset="0"/>
                <a:ea typeface="Open Sans"/>
                <a:cs typeface="Open Sans"/>
                <a:sym typeface="Open Sans"/>
              </a:rPr>
              <a:t> lo que NO </a:t>
            </a:r>
            <a:r>
              <a:rPr lang="en-US" sz="2800" dirty="0" err="1">
                <a:latin typeface="Century Gothic" panose="020B0502020202020204" pitchFamily="34" charset="0"/>
                <a:ea typeface="Open Sans"/>
                <a:cs typeface="Open Sans"/>
                <a:sym typeface="Open Sans"/>
              </a:rPr>
              <a:t>es</a:t>
            </a:r>
            <a:r>
              <a:rPr lang="en-US" sz="2800" dirty="0">
                <a:latin typeface="Century Gothic" panose="020B0502020202020204" pitchFamily="34" charset="0"/>
                <a:ea typeface="Open Sans"/>
                <a:cs typeface="Open Sans"/>
                <a:sym typeface="Open Sans"/>
              </a:rPr>
              <a:t> A: </a:t>
            </a:r>
          </a:p>
          <a:p>
            <a:pPr algn="ctr">
              <a:spcBef>
                <a:spcPct val="0"/>
              </a:spcBef>
            </a:pPr>
            <a:r>
              <a:rPr lang="en-US" sz="2800" dirty="0">
                <a:latin typeface="Century Gothic" panose="020B0502020202020204" pitchFamily="34" charset="0"/>
                <a:ea typeface="Open Sans"/>
                <a:cs typeface="Open Sans"/>
                <a:sym typeface="Open Sans"/>
              </a:rPr>
              <a:t>P(A') = 1 − P(A). </a:t>
            </a:r>
          </a:p>
          <a:p>
            <a:pPr>
              <a:spcBef>
                <a:spcPct val="0"/>
              </a:spcBef>
            </a:pPr>
            <a:endParaRPr lang="en-US" sz="2800" dirty="0">
              <a:latin typeface="Century Gothic" panose="020B0502020202020204" pitchFamily="34" charset="0"/>
              <a:ea typeface="Open Sans"/>
              <a:cs typeface="Open Sans"/>
              <a:sym typeface="Open Sans"/>
            </a:endParaRPr>
          </a:p>
          <a:p>
            <a:pPr>
              <a:spcBef>
                <a:spcPct val="0"/>
              </a:spcBef>
            </a:pPr>
            <a:r>
              <a:rPr lang="en-US" sz="2800" dirty="0">
                <a:latin typeface="Century Gothic" panose="020B0502020202020204" pitchFamily="34" charset="0"/>
                <a:ea typeface="Open Sans"/>
                <a:cs typeface="Open Sans"/>
                <a:sym typeface="Open Sans"/>
              </a:rPr>
              <a:t>Dos </a:t>
            </a:r>
            <a:r>
              <a:rPr lang="en-US" sz="2800" dirty="0" err="1">
                <a:latin typeface="Century Gothic" panose="020B0502020202020204" pitchFamily="34" charset="0"/>
                <a:ea typeface="Open Sans"/>
                <a:cs typeface="Open Sans"/>
                <a:sym typeface="Open Sans"/>
              </a:rPr>
              <a:t>eventos</a:t>
            </a:r>
            <a:r>
              <a:rPr lang="en-US" sz="2800" dirty="0">
                <a:latin typeface="Century Gothic" panose="020B0502020202020204" pitchFamily="34" charset="0"/>
                <a:ea typeface="Open Sans"/>
                <a:cs typeface="Open Sans"/>
                <a:sym typeface="Open Sans"/>
              </a:rPr>
              <a:t> son </a:t>
            </a:r>
            <a:r>
              <a:rPr lang="en-US" sz="2800" dirty="0" err="1">
                <a:latin typeface="Century Gothic" panose="020B0502020202020204" pitchFamily="34" charset="0"/>
                <a:ea typeface="Open Sans"/>
                <a:cs typeface="Open Sans"/>
                <a:sym typeface="Open Sans"/>
              </a:rPr>
              <a:t>mutuamente</a:t>
            </a:r>
            <a:r>
              <a:rPr lang="en-US" sz="2800" dirty="0">
                <a:latin typeface="Century Gothic" panose="020B0502020202020204" pitchFamily="34" charset="0"/>
                <a:ea typeface="Open Sans"/>
                <a:cs typeface="Open Sans"/>
                <a:sym typeface="Open Sans"/>
              </a:rPr>
              <a:t> </a:t>
            </a:r>
            <a:r>
              <a:rPr lang="en-US" sz="2800" dirty="0" err="1">
                <a:latin typeface="Century Gothic" panose="020B0502020202020204" pitchFamily="34" charset="0"/>
                <a:ea typeface="Open Sans"/>
                <a:cs typeface="Open Sans"/>
                <a:sym typeface="Open Sans"/>
              </a:rPr>
              <a:t>excluyentes</a:t>
            </a:r>
            <a:r>
              <a:rPr lang="en-US" sz="2800" dirty="0">
                <a:latin typeface="Century Gothic" panose="020B0502020202020204" pitchFamily="34" charset="0"/>
                <a:ea typeface="Open Sans"/>
                <a:cs typeface="Open Sans"/>
                <a:sym typeface="Open Sans"/>
              </a:rPr>
              <a:t> </a:t>
            </a:r>
            <a:r>
              <a:rPr lang="en-US" sz="2800" dirty="0" err="1">
                <a:latin typeface="Century Gothic" panose="020B0502020202020204" pitchFamily="34" charset="0"/>
                <a:ea typeface="Open Sans"/>
                <a:cs typeface="Open Sans"/>
                <a:sym typeface="Open Sans"/>
              </a:rPr>
              <a:t>si</a:t>
            </a:r>
            <a:r>
              <a:rPr lang="en-US" sz="2800" dirty="0">
                <a:latin typeface="Century Gothic" panose="020B0502020202020204" pitchFamily="34" charset="0"/>
                <a:ea typeface="Open Sans"/>
                <a:cs typeface="Open Sans"/>
                <a:sym typeface="Open Sans"/>
              </a:rPr>
              <a:t> no </a:t>
            </a:r>
            <a:r>
              <a:rPr lang="en-US" sz="2800" dirty="0" err="1">
                <a:latin typeface="Century Gothic" panose="020B0502020202020204" pitchFamily="34" charset="0"/>
                <a:ea typeface="Open Sans"/>
                <a:cs typeface="Open Sans"/>
                <a:sym typeface="Open Sans"/>
              </a:rPr>
              <a:t>pueden</a:t>
            </a:r>
            <a:r>
              <a:rPr lang="en-US" sz="2800" dirty="0">
                <a:latin typeface="Century Gothic" panose="020B0502020202020204" pitchFamily="34" charset="0"/>
                <a:ea typeface="Open Sans"/>
                <a:cs typeface="Open Sans"/>
                <a:sym typeface="Open Sans"/>
              </a:rPr>
              <a:t> </a:t>
            </a:r>
            <a:r>
              <a:rPr lang="en-US" sz="2800" dirty="0" err="1">
                <a:latin typeface="Century Gothic" panose="020B0502020202020204" pitchFamily="34" charset="0"/>
                <a:ea typeface="Open Sans"/>
                <a:cs typeface="Open Sans"/>
                <a:sym typeface="Open Sans"/>
              </a:rPr>
              <a:t>ocurrir</a:t>
            </a:r>
            <a:r>
              <a:rPr lang="en-US" sz="2800" dirty="0">
                <a:latin typeface="Century Gothic" panose="020B0502020202020204" pitchFamily="34" charset="0"/>
                <a:ea typeface="Open Sans"/>
                <a:cs typeface="Open Sans"/>
                <a:sym typeface="Open Sans"/>
              </a:rPr>
              <a:t> </a:t>
            </a:r>
            <a:r>
              <a:rPr lang="en-US" sz="2800" dirty="0" err="1">
                <a:latin typeface="Century Gothic" panose="020B0502020202020204" pitchFamily="34" charset="0"/>
                <a:ea typeface="Open Sans"/>
                <a:cs typeface="Open Sans"/>
                <a:sym typeface="Open Sans"/>
              </a:rPr>
              <a:t>simultáneamente</a:t>
            </a:r>
            <a:r>
              <a:rPr lang="en-US" sz="2800" dirty="0">
                <a:latin typeface="Century Gothic" panose="020B0502020202020204" pitchFamily="34" charset="0"/>
                <a:ea typeface="Open Sans"/>
                <a:cs typeface="Open Sans"/>
                <a:sym typeface="Open Sans"/>
              </a:rPr>
              <a:t>. La </a:t>
            </a:r>
            <a:r>
              <a:rPr lang="en-US" sz="2800" dirty="0" err="1">
                <a:latin typeface="Century Gothic" panose="020B0502020202020204" pitchFamily="34" charset="0"/>
                <a:ea typeface="Open Sans"/>
                <a:cs typeface="Open Sans"/>
                <a:sym typeface="Open Sans"/>
              </a:rPr>
              <a:t>probabilidad</a:t>
            </a:r>
            <a:r>
              <a:rPr lang="en-US" sz="2800" dirty="0">
                <a:latin typeface="Century Gothic" panose="020B0502020202020204" pitchFamily="34" charset="0"/>
                <a:ea typeface="Open Sans"/>
                <a:cs typeface="Open Sans"/>
                <a:sym typeface="Open Sans"/>
              </a:rPr>
              <a:t> se </a:t>
            </a:r>
            <a:r>
              <a:rPr lang="en-US" sz="2800" dirty="0" err="1">
                <a:latin typeface="Century Gothic" panose="020B0502020202020204" pitchFamily="34" charset="0"/>
                <a:ea typeface="Open Sans"/>
                <a:cs typeface="Open Sans"/>
                <a:sym typeface="Open Sans"/>
              </a:rPr>
              <a:t>calcula</a:t>
            </a:r>
            <a:r>
              <a:rPr lang="en-US" sz="2800" dirty="0">
                <a:latin typeface="Century Gothic" panose="020B0502020202020204" pitchFamily="34" charset="0"/>
                <a:ea typeface="Open Sans"/>
                <a:cs typeface="Open Sans"/>
                <a:sym typeface="Open Sans"/>
              </a:rPr>
              <a:t> a </a:t>
            </a:r>
            <a:r>
              <a:rPr lang="en-US" sz="2800" dirty="0" err="1">
                <a:latin typeface="Century Gothic" panose="020B0502020202020204" pitchFamily="34" charset="0"/>
                <a:ea typeface="Open Sans"/>
                <a:cs typeface="Open Sans"/>
                <a:sym typeface="Open Sans"/>
              </a:rPr>
              <a:t>partir</a:t>
            </a:r>
            <a:r>
              <a:rPr lang="en-US" sz="2800" dirty="0">
                <a:latin typeface="Century Gothic" panose="020B0502020202020204" pitchFamily="34" charset="0"/>
                <a:ea typeface="Open Sans"/>
                <a:cs typeface="Open Sans"/>
                <a:sym typeface="Open Sans"/>
              </a:rPr>
              <a:t> de </a:t>
            </a:r>
            <a:r>
              <a:rPr lang="en-US" sz="2800" dirty="0" err="1">
                <a:latin typeface="Century Gothic" panose="020B0502020202020204" pitchFamily="34" charset="0"/>
                <a:ea typeface="Open Sans"/>
                <a:cs typeface="Open Sans"/>
                <a:sym typeface="Open Sans"/>
              </a:rPr>
              <a:t>datos</a:t>
            </a:r>
            <a:r>
              <a:rPr lang="en-US" sz="2800" dirty="0">
                <a:latin typeface="Century Gothic" panose="020B0502020202020204" pitchFamily="34" charset="0"/>
                <a:ea typeface="Open Sans"/>
                <a:cs typeface="Open Sans"/>
                <a:sym typeface="Open Sans"/>
              </a:rPr>
              <a:t> </a:t>
            </a:r>
            <a:r>
              <a:rPr lang="en-US" sz="2800" dirty="0" err="1">
                <a:latin typeface="Century Gothic" panose="020B0502020202020204" pitchFamily="34" charset="0"/>
                <a:ea typeface="Open Sans"/>
                <a:cs typeface="Open Sans"/>
                <a:sym typeface="Open Sans"/>
              </a:rPr>
              <a:t>históricos</a:t>
            </a:r>
            <a:r>
              <a:rPr lang="en-US" sz="2800" dirty="0">
                <a:latin typeface="Century Gothic" panose="020B0502020202020204" pitchFamily="34" charset="0"/>
                <a:ea typeface="Open Sans"/>
                <a:cs typeface="Open Sans"/>
                <a:sym typeface="Open Sans"/>
              </a:rPr>
              <a:t> </a:t>
            </a:r>
            <a:r>
              <a:rPr lang="en-US" sz="2800" dirty="0" err="1">
                <a:latin typeface="Century Gothic" panose="020B0502020202020204" pitchFamily="34" charset="0"/>
                <a:ea typeface="Open Sans"/>
                <a:cs typeface="Open Sans"/>
                <a:sym typeface="Open Sans"/>
              </a:rPr>
              <a:t>observados</a:t>
            </a:r>
            <a:r>
              <a:rPr lang="en-US" sz="2800" dirty="0">
                <a:latin typeface="Century Gothic" panose="020B0502020202020204" pitchFamily="34" charset="0"/>
                <a:ea typeface="Open Sans"/>
                <a:cs typeface="Open Sans"/>
                <a:sym typeface="Open Sans"/>
              </a:rPr>
              <a:t>.</a:t>
            </a:r>
          </a:p>
        </p:txBody>
      </p:sp>
      <p:sp>
        <p:nvSpPr>
          <p:cNvPr id="3" name="Freeform 3"/>
          <p:cNvSpPr/>
          <p:nvPr/>
        </p:nvSpPr>
        <p:spPr>
          <a:xfrm>
            <a:off x="3234772" y="2133898"/>
            <a:ext cx="5051553" cy="912539"/>
          </a:xfrm>
          <a:custGeom>
            <a:avLst/>
            <a:gdLst/>
            <a:ahLst/>
            <a:cxnLst/>
            <a:rect l="l" t="t" r="r" b="b"/>
            <a:pathLst>
              <a:path w="7577330" h="1368808">
                <a:moveTo>
                  <a:pt x="0" y="0"/>
                </a:moveTo>
                <a:lnTo>
                  <a:pt x="7577330" y="0"/>
                </a:lnTo>
                <a:lnTo>
                  <a:pt x="7577330" y="1368808"/>
                </a:lnTo>
                <a:lnTo>
                  <a:pt x="0" y="136880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</p:spTree>
    <p:extLst>
      <p:ext uri="{BB962C8B-B14F-4D97-AF65-F5344CB8AC3E}">
        <p14:creationId xmlns:p14="http://schemas.microsoft.com/office/powerpoint/2010/main" val="2625895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229165" y="1234806"/>
            <a:ext cx="9870244" cy="497572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spcBef>
                <a:spcPct val="0"/>
              </a:spcBef>
            </a:pPr>
            <a:r>
              <a:rPr lang="en-US" sz="2800" dirty="0">
                <a:latin typeface="Century Gothic" panose="020B0502020202020204" pitchFamily="34" charset="0"/>
                <a:ea typeface="Open Sans"/>
                <a:cs typeface="Open Sans"/>
                <a:sym typeface="Open Sans"/>
              </a:rPr>
              <a:t>De </a:t>
            </a:r>
            <a:r>
              <a:rPr lang="en-US" sz="2800" dirty="0" err="1">
                <a:latin typeface="Century Gothic" panose="020B0502020202020204" pitchFamily="34" charset="0"/>
                <a:ea typeface="Open Sans"/>
                <a:cs typeface="Open Sans"/>
                <a:sym typeface="Open Sans"/>
              </a:rPr>
              <a:t>regreso</a:t>
            </a:r>
            <a:r>
              <a:rPr lang="en-US" sz="2800" dirty="0">
                <a:latin typeface="Century Gothic" panose="020B0502020202020204" pitchFamily="34" charset="0"/>
                <a:ea typeface="Open Sans"/>
                <a:cs typeface="Open Sans"/>
                <a:sym typeface="Open Sans"/>
              </a:rPr>
              <a:t> al </a:t>
            </a:r>
            <a:r>
              <a:rPr lang="en-US" sz="2800" dirty="0" err="1">
                <a:latin typeface="Century Gothic" panose="020B0502020202020204" pitchFamily="34" charset="0"/>
                <a:ea typeface="Open Sans"/>
                <a:cs typeface="Open Sans"/>
                <a:sym typeface="Open Sans"/>
              </a:rPr>
              <a:t>caso</a:t>
            </a:r>
            <a:r>
              <a:rPr lang="en-US" sz="2800" dirty="0">
                <a:latin typeface="Century Gothic" panose="020B0502020202020204" pitchFamily="34" charset="0"/>
                <a:ea typeface="Open Sans"/>
                <a:cs typeface="Open Sans"/>
                <a:sym typeface="Open Sans"/>
              </a:rPr>
              <a:t> </a:t>
            </a:r>
            <a:r>
              <a:rPr lang="en-US" sz="2800" dirty="0" err="1">
                <a:latin typeface="Century Gothic" panose="020B0502020202020204" pitchFamily="34" charset="0"/>
                <a:ea typeface="Open Sans"/>
                <a:cs typeface="Open Sans"/>
                <a:sym typeface="Open Sans"/>
              </a:rPr>
              <a:t>inicial</a:t>
            </a:r>
            <a:r>
              <a:rPr lang="en-US" sz="2800" dirty="0">
                <a:latin typeface="Century Gothic" panose="020B0502020202020204" pitchFamily="34" charset="0"/>
                <a:ea typeface="Open Sans"/>
                <a:cs typeface="Open Sans"/>
                <a:sym typeface="Open Sans"/>
              </a:rPr>
              <a:t>: </a:t>
            </a:r>
            <a:endParaRPr lang="en-US" sz="2800" dirty="0" smtClean="0">
              <a:latin typeface="Century Gothic" panose="020B0502020202020204" pitchFamily="34" charset="0"/>
              <a:ea typeface="Open Sans"/>
              <a:cs typeface="Open Sans"/>
              <a:sym typeface="Open Sans"/>
            </a:endParaRPr>
          </a:p>
          <a:p>
            <a:pPr>
              <a:spcBef>
                <a:spcPct val="0"/>
              </a:spcBef>
            </a:pPr>
            <a:endParaRPr lang="en-US" sz="2800" dirty="0">
              <a:latin typeface="Century Gothic" panose="020B0502020202020204" pitchFamily="34" charset="0"/>
              <a:ea typeface="Open Sans"/>
              <a:cs typeface="Open Sans"/>
              <a:sym typeface="Open Sans"/>
            </a:endParaRPr>
          </a:p>
          <a:p>
            <a:pPr>
              <a:spcBef>
                <a:spcPct val="0"/>
              </a:spcBef>
            </a:pPr>
            <a:r>
              <a:rPr lang="en-US" sz="2800" dirty="0">
                <a:latin typeface="Century Gothic" panose="020B0502020202020204" pitchFamily="34" charset="0"/>
                <a:ea typeface="Open Sans"/>
                <a:cs typeface="Open Sans"/>
                <a:sym typeface="Open Sans"/>
              </a:rPr>
              <a:t>34 </a:t>
            </a:r>
            <a:r>
              <a:rPr lang="en-US" sz="2800" dirty="0" err="1">
                <a:latin typeface="Century Gothic" panose="020B0502020202020204" pitchFamily="34" charset="0"/>
                <a:ea typeface="Open Sans"/>
                <a:cs typeface="Open Sans"/>
                <a:sym typeface="Open Sans"/>
              </a:rPr>
              <a:t>cierres</a:t>
            </a:r>
            <a:r>
              <a:rPr lang="en-US" sz="2800" dirty="0">
                <a:latin typeface="Century Gothic" panose="020B0502020202020204" pitchFamily="34" charset="0"/>
                <a:ea typeface="Open Sans"/>
                <a:cs typeface="Open Sans"/>
                <a:sym typeface="Open Sans"/>
              </a:rPr>
              <a:t> de </a:t>
            </a:r>
            <a:r>
              <a:rPr lang="en-US" sz="2800" dirty="0" err="1">
                <a:latin typeface="Century Gothic" panose="020B0502020202020204" pitchFamily="34" charset="0"/>
                <a:ea typeface="Open Sans"/>
                <a:cs typeface="Open Sans"/>
                <a:sym typeface="Open Sans"/>
              </a:rPr>
              <a:t>negocio</a:t>
            </a:r>
            <a:r>
              <a:rPr lang="en-US" sz="2800" dirty="0">
                <a:latin typeface="Century Gothic" panose="020B0502020202020204" pitchFamily="34" charset="0"/>
                <a:ea typeface="Open Sans"/>
                <a:cs typeface="Open Sans"/>
                <a:sym typeface="Open Sans"/>
              </a:rPr>
              <a:t> </a:t>
            </a:r>
            <a:r>
              <a:rPr lang="en-US" sz="2800" dirty="0" err="1">
                <a:latin typeface="Century Gothic" panose="020B0502020202020204" pitchFamily="34" charset="0"/>
                <a:ea typeface="Open Sans"/>
                <a:cs typeface="Open Sans"/>
                <a:sym typeface="Open Sans"/>
              </a:rPr>
              <a:t>en</a:t>
            </a:r>
            <a:r>
              <a:rPr lang="en-US" sz="2800" dirty="0">
                <a:latin typeface="Century Gothic" panose="020B0502020202020204" pitchFamily="34" charset="0"/>
                <a:ea typeface="Open Sans"/>
                <a:cs typeface="Open Sans"/>
                <a:sym typeface="Open Sans"/>
              </a:rPr>
              <a:t> 200 </a:t>
            </a:r>
            <a:r>
              <a:rPr lang="en-US" sz="2800" dirty="0" err="1">
                <a:latin typeface="Century Gothic" panose="020B0502020202020204" pitchFamily="34" charset="0"/>
                <a:ea typeface="Open Sans"/>
                <a:cs typeface="Open Sans"/>
                <a:sym typeface="Open Sans"/>
              </a:rPr>
              <a:t>visitas</a:t>
            </a:r>
            <a:r>
              <a:rPr lang="en-US" sz="2800" dirty="0">
                <a:latin typeface="Century Gothic" panose="020B0502020202020204" pitchFamily="34" charset="0"/>
                <a:ea typeface="Open Sans"/>
                <a:cs typeface="Open Sans"/>
                <a:sym typeface="Open Sans"/>
              </a:rPr>
              <a:t> a </a:t>
            </a:r>
            <a:r>
              <a:rPr lang="en-US" sz="2800" dirty="0" err="1">
                <a:latin typeface="Century Gothic" panose="020B0502020202020204" pitchFamily="34" charset="0"/>
                <a:ea typeface="Open Sans"/>
                <a:cs typeface="Open Sans"/>
                <a:sym typeface="Open Sans"/>
              </a:rPr>
              <a:t>empresas</a:t>
            </a:r>
            <a:r>
              <a:rPr lang="en-US" sz="2800" dirty="0">
                <a:latin typeface="Century Gothic" panose="020B0502020202020204" pitchFamily="34" charset="0"/>
                <a:ea typeface="Open Sans"/>
                <a:cs typeface="Open Sans"/>
                <a:sym typeface="Open Sans"/>
              </a:rPr>
              <a:t>. </a:t>
            </a:r>
          </a:p>
          <a:p>
            <a:pPr algn="ctr">
              <a:spcBef>
                <a:spcPct val="0"/>
              </a:spcBef>
            </a:pPr>
            <a:r>
              <a:rPr lang="en-US" sz="2800" b="1" dirty="0">
                <a:solidFill>
                  <a:srgbClr val="4E82E8"/>
                </a:solidFill>
                <a:latin typeface="Century Gothic" panose="020B0502020202020204" pitchFamily="34" charset="0"/>
                <a:ea typeface="Open Sans Bold"/>
                <a:cs typeface="Open Sans Bold"/>
                <a:sym typeface="Open Sans Bold"/>
              </a:rPr>
              <a:t>P(</a:t>
            </a:r>
            <a:r>
              <a:rPr lang="en-US" sz="2800" b="1" dirty="0" err="1">
                <a:solidFill>
                  <a:srgbClr val="4E82E8"/>
                </a:solidFill>
                <a:latin typeface="Century Gothic" panose="020B0502020202020204" pitchFamily="34" charset="0"/>
                <a:ea typeface="Open Sans Bold"/>
                <a:cs typeface="Open Sans Bold"/>
                <a:sym typeface="Open Sans Bold"/>
              </a:rPr>
              <a:t>cierre</a:t>
            </a:r>
            <a:r>
              <a:rPr lang="en-US" sz="2800" b="1" dirty="0">
                <a:solidFill>
                  <a:srgbClr val="4E82E8"/>
                </a:solidFill>
                <a:latin typeface="Century Gothic" panose="020B0502020202020204" pitchFamily="34" charset="0"/>
                <a:ea typeface="Open Sans Bold"/>
                <a:cs typeface="Open Sans Bold"/>
                <a:sym typeface="Open Sans Bold"/>
              </a:rPr>
              <a:t>) = 34/200 = 0.17 = 17%</a:t>
            </a:r>
          </a:p>
          <a:p>
            <a:pPr algn="ctr">
              <a:spcBef>
                <a:spcPct val="0"/>
              </a:spcBef>
            </a:pPr>
            <a:endParaRPr lang="en-US" sz="2800" b="1" dirty="0">
              <a:solidFill>
                <a:srgbClr val="4E82E8"/>
              </a:solidFill>
              <a:latin typeface="Century Gothic" panose="020B0502020202020204" pitchFamily="34" charset="0"/>
              <a:ea typeface="Open Sans Bold"/>
              <a:cs typeface="Open Sans Bold"/>
              <a:sym typeface="Open Sans Bold"/>
            </a:endParaRPr>
          </a:p>
          <a:p>
            <a:pPr>
              <a:spcBef>
                <a:spcPct val="0"/>
              </a:spcBef>
            </a:pPr>
            <a:endParaRPr lang="es-CO" sz="2800" b="1" dirty="0" smtClean="0">
              <a:solidFill>
                <a:srgbClr val="4E82E8"/>
              </a:solidFill>
              <a:latin typeface="Century Gothic" panose="020B0502020202020204" pitchFamily="34" charset="0"/>
              <a:ea typeface="Open Sans Bold"/>
              <a:cs typeface="Open Sans Bold"/>
              <a:sym typeface="Open Sans Bold"/>
            </a:endParaRPr>
          </a:p>
          <a:p>
            <a:pPr>
              <a:spcBef>
                <a:spcPct val="0"/>
              </a:spcBef>
            </a:pPr>
            <a:endParaRPr lang="en-US" sz="2800" b="1" dirty="0">
              <a:solidFill>
                <a:srgbClr val="4E82E8"/>
              </a:solidFill>
              <a:latin typeface="Century Gothic" panose="020B0502020202020204" pitchFamily="34" charset="0"/>
              <a:ea typeface="Open Sans Bold"/>
              <a:cs typeface="Open Sans Bold"/>
              <a:sym typeface="Open Sans Bold"/>
            </a:endParaRPr>
          </a:p>
          <a:p>
            <a:pPr>
              <a:spcBef>
                <a:spcPct val="0"/>
              </a:spcBef>
            </a:pPr>
            <a:r>
              <a:rPr lang="en-US" sz="2800" dirty="0" err="1">
                <a:latin typeface="Century Gothic" panose="020B0502020202020204" pitchFamily="34" charset="0"/>
                <a:ea typeface="Open Sans"/>
                <a:cs typeface="Open Sans"/>
                <a:sym typeface="Open Sans"/>
              </a:rPr>
              <a:t>Por</a:t>
            </a:r>
            <a:r>
              <a:rPr lang="en-US" sz="2800" dirty="0">
                <a:latin typeface="Century Gothic" panose="020B0502020202020204" pitchFamily="34" charset="0"/>
                <a:ea typeface="Open Sans"/>
                <a:cs typeface="Open Sans"/>
                <a:sym typeface="Open Sans"/>
              </a:rPr>
              <a:t> </a:t>
            </a:r>
            <a:r>
              <a:rPr lang="en-US" sz="2800" dirty="0" err="1">
                <a:latin typeface="Century Gothic" panose="020B0502020202020204" pitchFamily="34" charset="0"/>
                <a:ea typeface="Open Sans"/>
                <a:cs typeface="Open Sans"/>
                <a:sym typeface="Open Sans"/>
              </a:rPr>
              <a:t>cada</a:t>
            </a:r>
            <a:r>
              <a:rPr lang="en-US" sz="2800" dirty="0">
                <a:latin typeface="Century Gothic" panose="020B0502020202020204" pitchFamily="34" charset="0"/>
                <a:ea typeface="Open Sans"/>
                <a:cs typeface="Open Sans"/>
                <a:sym typeface="Open Sans"/>
              </a:rPr>
              <a:t> 6 </a:t>
            </a:r>
            <a:r>
              <a:rPr lang="en-US" sz="2800" dirty="0" err="1">
                <a:latin typeface="Century Gothic" panose="020B0502020202020204" pitchFamily="34" charset="0"/>
                <a:ea typeface="Open Sans"/>
                <a:cs typeface="Open Sans"/>
                <a:sym typeface="Open Sans"/>
              </a:rPr>
              <a:t>intentos</a:t>
            </a:r>
            <a:r>
              <a:rPr lang="en-US" sz="2800" dirty="0">
                <a:latin typeface="Century Gothic" panose="020B0502020202020204" pitchFamily="34" charset="0"/>
                <a:ea typeface="Open Sans"/>
                <a:cs typeface="Open Sans"/>
                <a:sym typeface="Open Sans"/>
              </a:rPr>
              <a:t> se </a:t>
            </a:r>
            <a:r>
              <a:rPr lang="en-US" sz="2800" dirty="0" err="1">
                <a:latin typeface="Century Gothic" panose="020B0502020202020204" pitchFamily="34" charset="0"/>
                <a:ea typeface="Open Sans"/>
                <a:cs typeface="Open Sans"/>
                <a:sym typeface="Open Sans"/>
              </a:rPr>
              <a:t>hace</a:t>
            </a:r>
            <a:r>
              <a:rPr lang="en-US" sz="2800" dirty="0">
                <a:latin typeface="Century Gothic" panose="020B0502020202020204" pitchFamily="34" charset="0"/>
                <a:ea typeface="Open Sans"/>
                <a:cs typeface="Open Sans"/>
                <a:sym typeface="Open Sans"/>
              </a:rPr>
              <a:t> 1 </a:t>
            </a:r>
            <a:r>
              <a:rPr lang="en-US" sz="2800" dirty="0" err="1">
                <a:latin typeface="Century Gothic" panose="020B0502020202020204" pitchFamily="34" charset="0"/>
                <a:ea typeface="Open Sans"/>
                <a:cs typeface="Open Sans"/>
                <a:sym typeface="Open Sans"/>
              </a:rPr>
              <a:t>cierre</a:t>
            </a:r>
            <a:r>
              <a:rPr lang="en-US" sz="2800" dirty="0">
                <a:latin typeface="Century Gothic" panose="020B0502020202020204" pitchFamily="34" charset="0"/>
                <a:ea typeface="Open Sans"/>
                <a:cs typeface="Open Sans"/>
                <a:sym typeface="Open Sans"/>
              </a:rPr>
              <a:t>.</a:t>
            </a:r>
          </a:p>
          <a:p>
            <a:pPr>
              <a:spcBef>
                <a:spcPct val="0"/>
              </a:spcBef>
            </a:pPr>
            <a:r>
              <a:rPr lang="en-US" sz="2800" dirty="0">
                <a:latin typeface="Century Gothic" panose="020B0502020202020204" pitchFamily="34" charset="0"/>
                <a:ea typeface="Open Sans"/>
                <a:cs typeface="Open Sans"/>
                <a:sym typeface="Open Sans"/>
              </a:rPr>
              <a:t>Si </a:t>
            </a:r>
            <a:r>
              <a:rPr lang="en-US" sz="2800" dirty="0" err="1">
                <a:latin typeface="Century Gothic" panose="020B0502020202020204" pitchFamily="34" charset="0"/>
                <a:ea typeface="Open Sans"/>
                <a:cs typeface="Open Sans"/>
                <a:sym typeface="Open Sans"/>
              </a:rPr>
              <a:t>planean</a:t>
            </a:r>
            <a:r>
              <a:rPr lang="en-US" sz="2800" dirty="0">
                <a:latin typeface="Century Gothic" panose="020B0502020202020204" pitchFamily="34" charset="0"/>
                <a:ea typeface="Open Sans"/>
                <a:cs typeface="Open Sans"/>
                <a:sym typeface="Open Sans"/>
              </a:rPr>
              <a:t> 500 </a:t>
            </a:r>
            <a:r>
              <a:rPr lang="en-US" sz="2800" dirty="0" err="1">
                <a:latin typeface="Century Gothic" panose="020B0502020202020204" pitchFamily="34" charset="0"/>
                <a:ea typeface="Open Sans"/>
                <a:cs typeface="Open Sans"/>
                <a:sym typeface="Open Sans"/>
              </a:rPr>
              <a:t>visitas</a:t>
            </a:r>
            <a:r>
              <a:rPr lang="en-US" sz="2800" dirty="0">
                <a:latin typeface="Century Gothic" panose="020B0502020202020204" pitchFamily="34" charset="0"/>
                <a:ea typeface="Open Sans"/>
                <a:cs typeface="Open Sans"/>
                <a:sym typeface="Open Sans"/>
              </a:rPr>
              <a:t>: </a:t>
            </a:r>
          </a:p>
          <a:p>
            <a:pPr algn="ctr">
              <a:spcBef>
                <a:spcPct val="0"/>
              </a:spcBef>
            </a:pPr>
            <a:r>
              <a:rPr lang="en-US" sz="2800" b="1" dirty="0" err="1">
                <a:solidFill>
                  <a:srgbClr val="4E82E8"/>
                </a:solidFill>
                <a:latin typeface="Century Gothic" panose="020B0502020202020204" pitchFamily="34" charset="0"/>
                <a:ea typeface="Open Sans Bold"/>
                <a:cs typeface="Open Sans Bold"/>
                <a:sym typeface="Open Sans Bold"/>
              </a:rPr>
              <a:t>Cierres</a:t>
            </a:r>
            <a:r>
              <a:rPr lang="en-US" sz="2800" b="1" dirty="0">
                <a:solidFill>
                  <a:srgbClr val="4E82E8"/>
                </a:solidFill>
                <a:latin typeface="Century Gothic" panose="020B0502020202020204" pitchFamily="34" charset="0"/>
                <a:ea typeface="Open Sans Bold"/>
                <a:cs typeface="Open Sans Bold"/>
                <a:sym typeface="Open Sans Bold"/>
              </a:rPr>
              <a:t> </a:t>
            </a:r>
            <a:r>
              <a:rPr lang="en-US" sz="2800" b="1" dirty="0" err="1">
                <a:solidFill>
                  <a:srgbClr val="4E82E8"/>
                </a:solidFill>
                <a:latin typeface="Century Gothic" panose="020B0502020202020204" pitchFamily="34" charset="0"/>
                <a:ea typeface="Open Sans Bold"/>
                <a:cs typeface="Open Sans Bold"/>
                <a:sym typeface="Open Sans Bold"/>
              </a:rPr>
              <a:t>esperados</a:t>
            </a:r>
            <a:r>
              <a:rPr lang="en-US" sz="2800" b="1" dirty="0">
                <a:solidFill>
                  <a:srgbClr val="4E82E8"/>
                </a:solidFill>
                <a:latin typeface="Century Gothic" panose="020B0502020202020204" pitchFamily="34" charset="0"/>
                <a:ea typeface="Open Sans Bold"/>
                <a:cs typeface="Open Sans Bold"/>
                <a:sym typeface="Open Sans Bold"/>
              </a:rPr>
              <a:t> = 500 × 0.17 = 85 </a:t>
            </a:r>
          </a:p>
          <a:p>
            <a:pPr>
              <a:lnSpc>
                <a:spcPts val="5226"/>
              </a:lnSpc>
              <a:spcBef>
                <a:spcPct val="0"/>
              </a:spcBef>
            </a:pPr>
            <a:r>
              <a:rPr lang="en-US" sz="3733" dirty="0">
                <a:latin typeface="Open Sans"/>
                <a:ea typeface="Open Sans"/>
                <a:cs typeface="Open Sans"/>
                <a:sym typeface="Open Sans"/>
              </a:rPr>
              <a:t> </a:t>
            </a:r>
          </a:p>
        </p:txBody>
      </p:sp>
      <p:sp>
        <p:nvSpPr>
          <p:cNvPr id="3" name="Freeform 3"/>
          <p:cNvSpPr/>
          <p:nvPr/>
        </p:nvSpPr>
        <p:spPr>
          <a:xfrm>
            <a:off x="4628386" y="3230956"/>
            <a:ext cx="3071802" cy="983419"/>
          </a:xfrm>
          <a:custGeom>
            <a:avLst/>
            <a:gdLst/>
            <a:ahLst/>
            <a:cxnLst/>
            <a:rect l="l" t="t" r="r" b="b"/>
            <a:pathLst>
              <a:path w="4607703" h="1475128">
                <a:moveTo>
                  <a:pt x="0" y="0"/>
                </a:moveTo>
                <a:lnTo>
                  <a:pt x="4607703" y="0"/>
                </a:lnTo>
                <a:lnTo>
                  <a:pt x="4607703" y="1475128"/>
                </a:lnTo>
                <a:lnTo>
                  <a:pt x="0" y="147512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</p:spTree>
    <p:extLst>
      <p:ext uri="{BB962C8B-B14F-4D97-AF65-F5344CB8AC3E}">
        <p14:creationId xmlns:p14="http://schemas.microsoft.com/office/powerpoint/2010/main" val="2834825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456846" y="3698978"/>
            <a:ext cx="2915386" cy="2667673"/>
          </a:xfrm>
          <a:custGeom>
            <a:avLst/>
            <a:gdLst/>
            <a:ahLst/>
            <a:cxnLst/>
            <a:rect l="l" t="t" r="r" b="b"/>
            <a:pathLst>
              <a:path w="4373079" h="4001510">
                <a:moveTo>
                  <a:pt x="0" y="0"/>
                </a:moveTo>
                <a:lnTo>
                  <a:pt x="4373078" y="0"/>
                </a:lnTo>
                <a:lnTo>
                  <a:pt x="4373078" y="4001510"/>
                </a:lnTo>
                <a:lnTo>
                  <a:pt x="0" y="400151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1164359" y="1196885"/>
            <a:ext cx="10706233" cy="333424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5226"/>
              </a:lnSpc>
              <a:spcBef>
                <a:spcPct val="0"/>
              </a:spcBef>
            </a:pPr>
            <a:r>
              <a:rPr lang="en-US" sz="3733" dirty="0">
                <a:latin typeface="Century Gothic" panose="020B0502020202020204" pitchFamily="34" charset="0"/>
                <a:ea typeface="Open Sans"/>
                <a:cs typeface="Open Sans"/>
                <a:sym typeface="Open Sans"/>
              </a:rPr>
              <a:t>Para </a:t>
            </a:r>
            <a:r>
              <a:rPr lang="en-US" sz="3733" dirty="0" err="1">
                <a:latin typeface="Century Gothic" panose="020B0502020202020204" pitchFamily="34" charset="0"/>
                <a:ea typeface="Open Sans"/>
                <a:cs typeface="Open Sans"/>
                <a:sym typeface="Open Sans"/>
              </a:rPr>
              <a:t>lograr</a:t>
            </a:r>
            <a:r>
              <a:rPr lang="en-US" sz="3733" dirty="0">
                <a:latin typeface="Century Gothic" panose="020B0502020202020204" pitchFamily="34" charset="0"/>
                <a:ea typeface="Open Sans"/>
                <a:cs typeface="Open Sans"/>
                <a:sym typeface="Open Sans"/>
              </a:rPr>
              <a:t> 100 </a:t>
            </a:r>
            <a:r>
              <a:rPr lang="en-US" sz="3733" dirty="0" err="1">
                <a:latin typeface="Century Gothic" panose="020B0502020202020204" pitchFamily="34" charset="0"/>
                <a:ea typeface="Open Sans"/>
                <a:cs typeface="Open Sans"/>
                <a:sym typeface="Open Sans"/>
              </a:rPr>
              <a:t>cierres</a:t>
            </a:r>
            <a:r>
              <a:rPr lang="en-US" sz="3733" dirty="0">
                <a:latin typeface="Century Gothic" panose="020B0502020202020204" pitchFamily="34" charset="0"/>
                <a:ea typeface="Open Sans"/>
                <a:cs typeface="Open Sans"/>
                <a:sym typeface="Open Sans"/>
              </a:rPr>
              <a:t> con </a:t>
            </a:r>
            <a:r>
              <a:rPr lang="en-US" sz="3733" dirty="0" err="1">
                <a:latin typeface="Century Gothic" panose="020B0502020202020204" pitchFamily="34" charset="0"/>
                <a:ea typeface="Open Sans"/>
                <a:cs typeface="Open Sans"/>
                <a:sym typeface="Open Sans"/>
              </a:rPr>
              <a:t>esa</a:t>
            </a:r>
            <a:r>
              <a:rPr lang="en-US" sz="3733" dirty="0">
                <a:latin typeface="Century Gothic" panose="020B0502020202020204" pitchFamily="34" charset="0"/>
                <a:ea typeface="Open Sans"/>
                <a:cs typeface="Open Sans"/>
                <a:sym typeface="Open Sans"/>
              </a:rPr>
              <a:t> </a:t>
            </a:r>
            <a:r>
              <a:rPr lang="en-US" sz="3733" dirty="0" err="1">
                <a:latin typeface="Century Gothic" panose="020B0502020202020204" pitchFamily="34" charset="0"/>
                <a:ea typeface="Open Sans"/>
                <a:cs typeface="Open Sans"/>
                <a:sym typeface="Open Sans"/>
              </a:rPr>
              <a:t>tasa</a:t>
            </a:r>
            <a:r>
              <a:rPr lang="en-US" sz="3733" dirty="0">
                <a:latin typeface="Century Gothic" panose="020B0502020202020204" pitchFamily="34" charset="0"/>
                <a:ea typeface="Open Sans"/>
                <a:cs typeface="Open Sans"/>
                <a:sym typeface="Open Sans"/>
              </a:rPr>
              <a:t>: </a:t>
            </a:r>
          </a:p>
          <a:p>
            <a:pPr algn="ctr">
              <a:lnSpc>
                <a:spcPts val="5226"/>
              </a:lnSpc>
              <a:spcBef>
                <a:spcPct val="0"/>
              </a:spcBef>
            </a:pPr>
            <a:r>
              <a:rPr lang="en-US" sz="3733" b="1" dirty="0">
                <a:latin typeface="Century Gothic" panose="020B0502020202020204" pitchFamily="34" charset="0"/>
                <a:ea typeface="Open Sans Bold"/>
                <a:cs typeface="Open Sans Bold"/>
                <a:sym typeface="Open Sans Bold"/>
              </a:rPr>
              <a:t> </a:t>
            </a:r>
            <a:r>
              <a:rPr lang="en-US" sz="3733" b="1" dirty="0">
                <a:solidFill>
                  <a:srgbClr val="4E82E8"/>
                </a:solidFill>
                <a:latin typeface="Century Gothic" panose="020B0502020202020204" pitchFamily="34" charset="0"/>
                <a:ea typeface="Open Sans Bold"/>
                <a:cs typeface="Open Sans Bold"/>
                <a:sym typeface="Open Sans Bold"/>
              </a:rPr>
              <a:t>100/0.17 = 589 </a:t>
            </a:r>
            <a:r>
              <a:rPr lang="en-US" sz="3733" b="1" dirty="0" err="1">
                <a:solidFill>
                  <a:srgbClr val="4E82E8"/>
                </a:solidFill>
                <a:latin typeface="Century Gothic" panose="020B0502020202020204" pitchFamily="34" charset="0"/>
                <a:ea typeface="Open Sans Bold"/>
                <a:cs typeface="Open Sans Bold"/>
                <a:sym typeface="Open Sans Bold"/>
              </a:rPr>
              <a:t>visitas</a:t>
            </a:r>
            <a:r>
              <a:rPr lang="en-US" sz="3733" b="1" dirty="0">
                <a:solidFill>
                  <a:srgbClr val="4E82E8"/>
                </a:solidFill>
                <a:latin typeface="Century Gothic" panose="020B0502020202020204" pitchFamily="34" charset="0"/>
                <a:ea typeface="Open Sans Bold"/>
                <a:cs typeface="Open Sans Bold"/>
                <a:sym typeface="Open Sans Bold"/>
              </a:rPr>
              <a:t>. </a:t>
            </a:r>
          </a:p>
          <a:p>
            <a:pPr>
              <a:lnSpc>
                <a:spcPts val="5226"/>
              </a:lnSpc>
              <a:spcBef>
                <a:spcPct val="0"/>
              </a:spcBef>
            </a:pPr>
            <a:r>
              <a:rPr lang="en-US" sz="3733" dirty="0" err="1">
                <a:latin typeface="Century Gothic" panose="020B0502020202020204" pitchFamily="34" charset="0"/>
                <a:ea typeface="Open Sans"/>
                <a:cs typeface="Open Sans"/>
                <a:sym typeface="Open Sans"/>
              </a:rPr>
              <a:t>Presupuesto</a:t>
            </a:r>
            <a:r>
              <a:rPr lang="en-US" sz="3733" dirty="0">
                <a:latin typeface="Century Gothic" panose="020B0502020202020204" pitchFamily="34" charset="0"/>
                <a:ea typeface="Open Sans"/>
                <a:cs typeface="Open Sans"/>
                <a:sym typeface="Open Sans"/>
              </a:rPr>
              <a:t> de </a:t>
            </a:r>
            <a:r>
              <a:rPr lang="en-US" sz="3733" dirty="0" err="1">
                <a:latin typeface="Century Gothic" panose="020B0502020202020204" pitchFamily="34" charset="0"/>
                <a:ea typeface="Open Sans"/>
                <a:cs typeface="Open Sans"/>
                <a:sym typeface="Open Sans"/>
              </a:rPr>
              <a:t>visitas</a:t>
            </a:r>
            <a:r>
              <a:rPr lang="en-US" sz="3733" dirty="0">
                <a:latin typeface="Century Gothic" panose="020B0502020202020204" pitchFamily="34" charset="0"/>
                <a:ea typeface="Open Sans"/>
                <a:cs typeface="Open Sans"/>
                <a:sym typeface="Open Sans"/>
              </a:rPr>
              <a:t> a USD 50 </a:t>
            </a:r>
            <a:r>
              <a:rPr lang="en-US" sz="3733" dirty="0" err="1">
                <a:latin typeface="Century Gothic" panose="020B0502020202020204" pitchFamily="34" charset="0"/>
                <a:ea typeface="Open Sans"/>
                <a:cs typeface="Open Sans"/>
                <a:sym typeface="Open Sans"/>
              </a:rPr>
              <a:t>cada</a:t>
            </a:r>
            <a:r>
              <a:rPr lang="en-US" sz="3733" dirty="0">
                <a:latin typeface="Century Gothic" panose="020B0502020202020204" pitchFamily="34" charset="0"/>
                <a:ea typeface="Open Sans"/>
                <a:cs typeface="Open Sans"/>
                <a:sym typeface="Open Sans"/>
              </a:rPr>
              <a:t> </a:t>
            </a:r>
            <a:r>
              <a:rPr lang="en-US" sz="3733" dirty="0" err="1">
                <a:latin typeface="Century Gothic" panose="020B0502020202020204" pitchFamily="34" charset="0"/>
                <a:ea typeface="Open Sans"/>
                <a:cs typeface="Open Sans"/>
                <a:sym typeface="Open Sans"/>
              </a:rPr>
              <a:t>una</a:t>
            </a:r>
            <a:r>
              <a:rPr lang="en-US" sz="3733" dirty="0">
                <a:latin typeface="Century Gothic" panose="020B0502020202020204" pitchFamily="34" charset="0"/>
                <a:ea typeface="Open Sans"/>
                <a:cs typeface="Open Sans"/>
                <a:sym typeface="Open Sans"/>
              </a:rPr>
              <a:t>:</a:t>
            </a:r>
          </a:p>
          <a:p>
            <a:pPr algn="ctr">
              <a:lnSpc>
                <a:spcPts val="5226"/>
              </a:lnSpc>
              <a:spcBef>
                <a:spcPct val="0"/>
              </a:spcBef>
            </a:pPr>
            <a:r>
              <a:rPr lang="en-US" sz="3733" b="1" dirty="0">
                <a:latin typeface="Century Gothic" panose="020B0502020202020204" pitchFamily="34" charset="0"/>
                <a:ea typeface="Open Sans Bold"/>
                <a:cs typeface="Open Sans Bold"/>
                <a:sym typeface="Open Sans Bold"/>
              </a:rPr>
              <a:t> </a:t>
            </a:r>
            <a:r>
              <a:rPr lang="en-US" sz="3733" dirty="0">
                <a:latin typeface="Century Gothic" panose="020B0502020202020204" pitchFamily="34" charset="0"/>
                <a:ea typeface="Open Sans"/>
                <a:cs typeface="Open Sans"/>
                <a:sym typeface="Open Sans"/>
              </a:rPr>
              <a:t>589 × 50 = USD 29.450 </a:t>
            </a:r>
          </a:p>
          <a:p>
            <a:pPr>
              <a:lnSpc>
                <a:spcPts val="5226"/>
              </a:lnSpc>
              <a:spcBef>
                <a:spcPct val="0"/>
              </a:spcBef>
            </a:pPr>
            <a:endParaRPr lang="en-US" sz="3733" dirty="0">
              <a:latin typeface="Century Gothic" panose="020B0502020202020204" pitchFamily="34" charset="0"/>
              <a:ea typeface="Open Sans"/>
              <a:cs typeface="Open Sans"/>
              <a:sym typeface="Open Sans"/>
            </a:endParaRPr>
          </a:p>
        </p:txBody>
      </p:sp>
    </p:spTree>
    <p:extLst>
      <p:ext uri="{BB962C8B-B14F-4D97-AF65-F5344CB8AC3E}">
        <p14:creationId xmlns:p14="http://schemas.microsoft.com/office/powerpoint/2010/main" val="711829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84DA40A-8CCD-4317-AC70-B44A670705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8800" y="831226"/>
            <a:ext cx="10515600" cy="1325563"/>
          </a:xfrm>
        </p:spPr>
        <p:txBody>
          <a:bodyPr>
            <a:noAutofit/>
          </a:bodyPr>
          <a:lstStyle/>
          <a:p>
            <a:pPr algn="ctr"/>
            <a:r>
              <a:rPr lang="es-CO" sz="4000" b="1" dirty="0">
                <a:solidFill>
                  <a:srgbClr val="002060"/>
                </a:solidFill>
                <a:latin typeface="Century Gothic"/>
                <a:ea typeface="Century Gothic"/>
                <a:cs typeface="Century Gothic"/>
                <a:sym typeface="Arial"/>
              </a:rPr>
              <a:t>Escalas de medición en las variables </a:t>
            </a:r>
          </a:p>
        </p:txBody>
      </p:sp>
      <p:graphicFrame>
        <p:nvGraphicFramePr>
          <p:cNvPr id="7" name="Marcador de contenido 6">
            <a:extLst>
              <a:ext uri="{FF2B5EF4-FFF2-40B4-BE49-F238E27FC236}">
                <a16:creationId xmlns:a16="http://schemas.microsoft.com/office/drawing/2014/main" id="{F18CAC6A-1FD2-4532-968B-2A43ED14271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12638320"/>
              </p:ext>
            </p:extLst>
          </p:nvPr>
        </p:nvGraphicFramePr>
        <p:xfrm>
          <a:off x="1089110" y="1903126"/>
          <a:ext cx="9712579" cy="423150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Elipse 7">
            <a:extLst>
              <a:ext uri="{FF2B5EF4-FFF2-40B4-BE49-F238E27FC236}">
                <a16:creationId xmlns:a16="http://schemas.microsoft.com/office/drawing/2014/main" id="{7FC47F95-EFC6-4286-86BC-F2B1AEA83C8C}"/>
              </a:ext>
            </a:extLst>
          </p:cNvPr>
          <p:cNvSpPr/>
          <p:nvPr/>
        </p:nvSpPr>
        <p:spPr>
          <a:xfrm>
            <a:off x="5859262" y="3719744"/>
            <a:ext cx="3071674" cy="1535837"/>
          </a:xfrm>
          <a:prstGeom prst="ellipse">
            <a:avLst/>
          </a:prstGeom>
          <a:noFill/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cxnSp>
        <p:nvCxnSpPr>
          <p:cNvPr id="10" name="Conector recto de flecha 9">
            <a:extLst>
              <a:ext uri="{FF2B5EF4-FFF2-40B4-BE49-F238E27FC236}">
                <a16:creationId xmlns:a16="http://schemas.microsoft.com/office/drawing/2014/main" id="{4B0A483F-1A0C-41D3-B477-878DB7F50255}"/>
              </a:ext>
            </a:extLst>
          </p:cNvPr>
          <p:cNvCxnSpPr/>
          <p:nvPr/>
        </p:nvCxnSpPr>
        <p:spPr>
          <a:xfrm>
            <a:off x="8930936" y="4487661"/>
            <a:ext cx="76170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CuadroTexto 10">
            <a:extLst>
              <a:ext uri="{FF2B5EF4-FFF2-40B4-BE49-F238E27FC236}">
                <a16:creationId xmlns:a16="http://schemas.microsoft.com/office/drawing/2014/main" id="{619ACBA1-8D49-4443-BB1B-D7CB2C8DBF37}"/>
              </a:ext>
            </a:extLst>
          </p:cNvPr>
          <p:cNvSpPr txBox="1"/>
          <p:nvPr/>
        </p:nvSpPr>
        <p:spPr>
          <a:xfrm>
            <a:off x="9692640" y="4164495"/>
            <a:ext cx="122364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dirty="0">
                <a:latin typeface="+mj-lt"/>
              </a:rPr>
              <a:t>Variables continuas</a:t>
            </a:r>
          </a:p>
        </p:txBody>
      </p:sp>
      <p:sp>
        <p:nvSpPr>
          <p:cNvPr id="9" name="Google Shape;110;p4"/>
          <p:cNvSpPr/>
          <p:nvPr/>
        </p:nvSpPr>
        <p:spPr>
          <a:xfrm>
            <a:off x="5945400" y="0"/>
            <a:ext cx="301200" cy="1071900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5761974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083212" y="1130105"/>
            <a:ext cx="10058686" cy="446276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786"/>
              </a:lnSpc>
              <a:spcBef>
                <a:spcPct val="0"/>
              </a:spcBef>
            </a:pPr>
            <a:r>
              <a:rPr lang="en-US" sz="3600" dirty="0" err="1">
                <a:latin typeface="Century Gothic" panose="020B0502020202020204" pitchFamily="34" charset="0"/>
                <a:ea typeface="Open Sans Bold"/>
                <a:cs typeface="Open Sans Bold"/>
                <a:sym typeface="Open Sans Bold"/>
              </a:rPr>
              <a:t>Según</a:t>
            </a:r>
            <a:r>
              <a:rPr lang="en-US" sz="3600" dirty="0">
                <a:latin typeface="Century Gothic" panose="020B0502020202020204" pitchFamily="34" charset="0"/>
                <a:ea typeface="Open Sans Bold"/>
                <a:cs typeface="Open Sans Bold"/>
                <a:sym typeface="Open Sans Bold"/>
              </a:rPr>
              <a:t> la </a:t>
            </a:r>
            <a:r>
              <a:rPr lang="en-US" sz="3600" dirty="0" err="1">
                <a:latin typeface="Century Gothic" panose="020B0502020202020204" pitchFamily="34" charset="0"/>
                <a:ea typeface="Open Sans Bold"/>
                <a:cs typeface="Open Sans Bold"/>
                <a:sym typeface="Open Sans Bold"/>
              </a:rPr>
              <a:t>norma</a:t>
            </a:r>
            <a:r>
              <a:rPr lang="en-US" sz="3600" dirty="0">
                <a:latin typeface="Century Gothic" panose="020B0502020202020204" pitchFamily="34" charset="0"/>
                <a:ea typeface="Open Sans Bold"/>
                <a:cs typeface="Open Sans Bold"/>
                <a:sym typeface="Open Sans Bold"/>
              </a:rPr>
              <a:t> </a:t>
            </a:r>
            <a:r>
              <a:rPr lang="en-US" sz="3600" dirty="0" err="1">
                <a:latin typeface="Century Gothic" panose="020B0502020202020204" pitchFamily="34" charset="0"/>
                <a:ea typeface="Open Sans Bold"/>
                <a:cs typeface="Open Sans Bold"/>
                <a:sym typeface="Open Sans Bold"/>
              </a:rPr>
              <a:t>internacional</a:t>
            </a:r>
            <a:r>
              <a:rPr lang="en-US" sz="3600" dirty="0">
                <a:latin typeface="Century Gothic" panose="020B0502020202020204" pitchFamily="34" charset="0"/>
                <a:ea typeface="Open Sans Bold"/>
                <a:cs typeface="Open Sans Bold"/>
                <a:sym typeface="Open Sans Bold"/>
              </a:rPr>
              <a:t> de </a:t>
            </a:r>
            <a:r>
              <a:rPr lang="en-US" sz="3600" dirty="0" err="1">
                <a:latin typeface="Century Gothic" panose="020B0502020202020204" pitchFamily="34" charset="0"/>
                <a:ea typeface="Open Sans Bold"/>
                <a:cs typeface="Open Sans Bold"/>
                <a:sym typeface="Open Sans Bold"/>
              </a:rPr>
              <a:t>investigación</a:t>
            </a:r>
            <a:r>
              <a:rPr lang="en-US" sz="3600" dirty="0">
                <a:latin typeface="Century Gothic" panose="020B0502020202020204" pitchFamily="34" charset="0"/>
                <a:ea typeface="Open Sans Bold"/>
                <a:cs typeface="Open Sans Bold"/>
                <a:sym typeface="Open Sans Bold"/>
              </a:rPr>
              <a:t> de </a:t>
            </a:r>
            <a:r>
              <a:rPr lang="en-US" sz="3600" dirty="0" err="1">
                <a:latin typeface="Century Gothic" panose="020B0502020202020204" pitchFamily="34" charset="0"/>
                <a:ea typeface="Open Sans Bold"/>
                <a:cs typeface="Open Sans Bold"/>
                <a:sym typeface="Open Sans Bold"/>
              </a:rPr>
              <a:t>mercados</a:t>
            </a:r>
            <a:r>
              <a:rPr lang="en-US" sz="3600" dirty="0">
                <a:latin typeface="Century Gothic" panose="020B0502020202020204" pitchFamily="34" charset="0"/>
                <a:ea typeface="Open Sans Bold"/>
                <a:cs typeface="Open Sans Bold"/>
                <a:sym typeface="Open Sans Bold"/>
              </a:rPr>
              <a:t>, la </a:t>
            </a:r>
            <a:r>
              <a:rPr lang="en-US" sz="3600" dirty="0" err="1">
                <a:latin typeface="Century Gothic" panose="020B0502020202020204" pitchFamily="34" charset="0"/>
                <a:ea typeface="Open Sans Bold"/>
                <a:cs typeface="Open Sans Bold"/>
                <a:sym typeface="Open Sans Bold"/>
              </a:rPr>
              <a:t>validez</a:t>
            </a:r>
            <a:r>
              <a:rPr lang="en-US" sz="3600" dirty="0">
                <a:latin typeface="Century Gothic" panose="020B0502020202020204" pitchFamily="34" charset="0"/>
                <a:ea typeface="Open Sans Bold"/>
                <a:cs typeface="Open Sans Bold"/>
                <a:sym typeface="Open Sans Bold"/>
              </a:rPr>
              <a:t> de </a:t>
            </a:r>
            <a:r>
              <a:rPr lang="en-US" sz="3600" dirty="0" err="1">
                <a:latin typeface="Century Gothic" panose="020B0502020202020204" pitchFamily="34" charset="0"/>
                <a:ea typeface="Open Sans Bold"/>
                <a:cs typeface="Open Sans Bold"/>
                <a:sym typeface="Open Sans Bold"/>
              </a:rPr>
              <a:t>cualquier</a:t>
            </a:r>
            <a:r>
              <a:rPr lang="en-US" sz="3600" dirty="0">
                <a:latin typeface="Century Gothic" panose="020B0502020202020204" pitchFamily="34" charset="0"/>
                <a:ea typeface="Open Sans Bold"/>
                <a:cs typeface="Open Sans Bold"/>
                <a:sym typeface="Open Sans Bold"/>
              </a:rPr>
              <a:t> </a:t>
            </a:r>
            <a:r>
              <a:rPr lang="en-US" sz="3600" dirty="0" err="1">
                <a:latin typeface="Century Gothic" panose="020B0502020202020204" pitchFamily="34" charset="0"/>
                <a:ea typeface="Open Sans Bold"/>
                <a:cs typeface="Open Sans Bold"/>
                <a:sym typeface="Open Sans Bold"/>
              </a:rPr>
              <a:t>estudio</a:t>
            </a:r>
            <a:r>
              <a:rPr lang="en-US" sz="3600" dirty="0">
                <a:latin typeface="Century Gothic" panose="020B0502020202020204" pitchFamily="34" charset="0"/>
                <a:ea typeface="Open Sans Bold"/>
                <a:cs typeface="Open Sans Bold"/>
                <a:sym typeface="Open Sans Bold"/>
              </a:rPr>
              <a:t> </a:t>
            </a:r>
            <a:r>
              <a:rPr lang="en-US" sz="3600" dirty="0" err="1">
                <a:latin typeface="Century Gothic" panose="020B0502020202020204" pitchFamily="34" charset="0"/>
                <a:ea typeface="Open Sans Bold"/>
                <a:cs typeface="Open Sans Bold"/>
                <a:sym typeface="Open Sans Bold"/>
              </a:rPr>
              <a:t>depende</a:t>
            </a:r>
            <a:r>
              <a:rPr lang="en-US" sz="3600" dirty="0">
                <a:latin typeface="Century Gothic" panose="020B0502020202020204" pitchFamily="34" charset="0"/>
                <a:ea typeface="Open Sans Bold"/>
                <a:cs typeface="Open Sans Bold"/>
                <a:sym typeface="Open Sans Bold"/>
              </a:rPr>
              <a:t> </a:t>
            </a:r>
            <a:r>
              <a:rPr lang="en-US" sz="3600" dirty="0" err="1">
                <a:latin typeface="Century Gothic" panose="020B0502020202020204" pitchFamily="34" charset="0"/>
                <a:ea typeface="Open Sans Bold"/>
                <a:cs typeface="Open Sans Bold"/>
                <a:sym typeface="Open Sans Bold"/>
              </a:rPr>
              <a:t>fundamentalmente</a:t>
            </a:r>
            <a:r>
              <a:rPr lang="en-US" sz="3600" dirty="0">
                <a:latin typeface="Century Gothic" panose="020B0502020202020204" pitchFamily="34" charset="0"/>
                <a:ea typeface="Open Sans Bold"/>
                <a:cs typeface="Open Sans Bold"/>
                <a:sym typeface="Open Sans Bold"/>
              </a:rPr>
              <a:t> de la </a:t>
            </a:r>
            <a:r>
              <a:rPr lang="en-US" sz="3600" dirty="0" err="1">
                <a:latin typeface="Century Gothic" panose="020B0502020202020204" pitchFamily="34" charset="0"/>
                <a:ea typeface="Open Sans Bold"/>
                <a:cs typeface="Open Sans Bold"/>
                <a:sym typeface="Open Sans Bold"/>
              </a:rPr>
              <a:t>correcta</a:t>
            </a:r>
            <a:r>
              <a:rPr lang="en-US" sz="3600" dirty="0">
                <a:latin typeface="Century Gothic" panose="020B0502020202020204" pitchFamily="34" charset="0"/>
                <a:ea typeface="Open Sans Bold"/>
                <a:cs typeface="Open Sans Bold"/>
                <a:sym typeface="Open Sans Bold"/>
              </a:rPr>
              <a:t> </a:t>
            </a:r>
            <a:r>
              <a:rPr lang="en-US" sz="3600" dirty="0" err="1">
                <a:latin typeface="Century Gothic" panose="020B0502020202020204" pitchFamily="34" charset="0"/>
                <a:ea typeface="Open Sans Bold"/>
                <a:cs typeface="Open Sans Bold"/>
                <a:sym typeface="Open Sans Bold"/>
              </a:rPr>
              <a:t>definición</a:t>
            </a:r>
            <a:r>
              <a:rPr lang="en-US" sz="3600" dirty="0">
                <a:latin typeface="Century Gothic" panose="020B0502020202020204" pitchFamily="34" charset="0"/>
                <a:ea typeface="Open Sans Bold"/>
                <a:cs typeface="Open Sans Bold"/>
                <a:sym typeface="Open Sans Bold"/>
              </a:rPr>
              <a:t> de la </a:t>
            </a:r>
            <a:r>
              <a:rPr lang="en-US" sz="3600" dirty="0" err="1">
                <a:latin typeface="Century Gothic" panose="020B0502020202020204" pitchFamily="34" charset="0"/>
                <a:ea typeface="Open Sans Bold"/>
                <a:cs typeface="Open Sans Bold"/>
                <a:sym typeface="Open Sans Bold"/>
              </a:rPr>
              <a:t>unidad</a:t>
            </a:r>
            <a:r>
              <a:rPr lang="en-US" sz="3600" dirty="0">
                <a:latin typeface="Century Gothic" panose="020B0502020202020204" pitchFamily="34" charset="0"/>
                <a:ea typeface="Open Sans Bold"/>
                <a:cs typeface="Open Sans Bold"/>
                <a:sym typeface="Open Sans Bold"/>
              </a:rPr>
              <a:t> de </a:t>
            </a:r>
            <a:r>
              <a:rPr lang="en-US" sz="3600" dirty="0" err="1">
                <a:latin typeface="Century Gothic" panose="020B0502020202020204" pitchFamily="34" charset="0"/>
                <a:ea typeface="Open Sans Bold"/>
                <a:cs typeface="Open Sans Bold"/>
                <a:sym typeface="Open Sans Bold"/>
              </a:rPr>
              <a:t>análisis</a:t>
            </a:r>
            <a:r>
              <a:rPr lang="en-US" sz="3600" dirty="0">
                <a:latin typeface="Century Gothic" panose="020B0502020202020204" pitchFamily="34" charset="0"/>
                <a:ea typeface="Open Sans Bold"/>
                <a:cs typeface="Open Sans Bold"/>
                <a:sym typeface="Open Sans Bold"/>
              </a:rPr>
              <a:t> y el </a:t>
            </a:r>
            <a:r>
              <a:rPr lang="en-US" sz="3600" dirty="0" err="1">
                <a:latin typeface="Century Gothic" panose="020B0502020202020204" pitchFamily="34" charset="0"/>
                <a:ea typeface="Open Sans Bold"/>
                <a:cs typeface="Open Sans Bold"/>
                <a:sym typeface="Open Sans Bold"/>
              </a:rPr>
              <a:t>marco</a:t>
            </a:r>
            <a:r>
              <a:rPr lang="en-US" sz="3600" dirty="0">
                <a:latin typeface="Century Gothic" panose="020B0502020202020204" pitchFamily="34" charset="0"/>
                <a:ea typeface="Open Sans Bold"/>
                <a:cs typeface="Open Sans Bold"/>
                <a:sym typeface="Open Sans Bold"/>
              </a:rPr>
              <a:t> </a:t>
            </a:r>
            <a:r>
              <a:rPr lang="en-US" sz="3600" dirty="0" err="1">
                <a:latin typeface="Century Gothic" panose="020B0502020202020204" pitchFamily="34" charset="0"/>
                <a:ea typeface="Open Sans Bold"/>
                <a:cs typeface="Open Sans Bold"/>
                <a:sym typeface="Open Sans Bold"/>
              </a:rPr>
              <a:t>muestral</a:t>
            </a:r>
            <a:r>
              <a:rPr lang="en-US" sz="3600" dirty="0">
                <a:latin typeface="Century Gothic" panose="020B0502020202020204" pitchFamily="34" charset="0"/>
                <a:ea typeface="Open Sans Bold"/>
                <a:cs typeface="Open Sans Bold"/>
                <a:sym typeface="Open Sans Bold"/>
              </a:rPr>
              <a:t> antes de la </a:t>
            </a:r>
            <a:r>
              <a:rPr lang="en-US" sz="3600" dirty="0" err="1">
                <a:latin typeface="Century Gothic" panose="020B0502020202020204" pitchFamily="34" charset="0"/>
                <a:ea typeface="Open Sans Bold"/>
                <a:cs typeface="Open Sans Bold"/>
                <a:sym typeface="Open Sans Bold"/>
              </a:rPr>
              <a:t>recolección</a:t>
            </a:r>
            <a:r>
              <a:rPr lang="en-US" sz="3600" dirty="0">
                <a:latin typeface="Century Gothic" panose="020B0502020202020204" pitchFamily="34" charset="0"/>
                <a:ea typeface="Open Sans Bold"/>
                <a:cs typeface="Open Sans Bold"/>
                <a:sym typeface="Open Sans Bold"/>
              </a:rPr>
              <a:t> de </a:t>
            </a:r>
            <a:r>
              <a:rPr lang="en-US" sz="3600" dirty="0" err="1">
                <a:latin typeface="Century Gothic" panose="020B0502020202020204" pitchFamily="34" charset="0"/>
                <a:ea typeface="Open Sans Bold"/>
                <a:cs typeface="Open Sans Bold"/>
                <a:sym typeface="Open Sans Bold"/>
              </a:rPr>
              <a:t>datos</a:t>
            </a:r>
            <a:r>
              <a:rPr lang="en-US" sz="3600" dirty="0">
                <a:latin typeface="Century Gothic" panose="020B0502020202020204" pitchFamily="34" charset="0"/>
                <a:ea typeface="Open Sans Bold"/>
                <a:cs typeface="Open Sans Bold"/>
                <a:sym typeface="Open Sans Bold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854831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448973" y="795149"/>
            <a:ext cx="9614747" cy="520655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5786"/>
              </a:lnSpc>
              <a:spcBef>
                <a:spcPct val="0"/>
              </a:spcBef>
            </a:pPr>
            <a:r>
              <a:rPr lang="en-US" sz="3200" dirty="0" err="1">
                <a:latin typeface="Century Gothic" panose="020B0502020202020204" pitchFamily="34" charset="0"/>
                <a:ea typeface="Open Sans"/>
                <a:cs typeface="Open Sans"/>
                <a:sym typeface="Open Sans"/>
              </a:rPr>
              <a:t>Quieres</a:t>
            </a:r>
            <a:r>
              <a:rPr lang="en-US" sz="3200" dirty="0">
                <a:latin typeface="Century Gothic" panose="020B0502020202020204" pitchFamily="34" charset="0"/>
                <a:ea typeface="Open Sans"/>
                <a:cs typeface="Open Sans"/>
                <a:sym typeface="Open Sans"/>
              </a:rPr>
              <a:t> </a:t>
            </a:r>
            <a:r>
              <a:rPr lang="en-US" sz="3200" dirty="0" err="1">
                <a:latin typeface="Century Gothic" panose="020B0502020202020204" pitchFamily="34" charset="0"/>
                <a:ea typeface="Open Sans"/>
                <a:cs typeface="Open Sans"/>
                <a:sym typeface="Open Sans"/>
              </a:rPr>
              <a:t>exportar</a:t>
            </a:r>
            <a:r>
              <a:rPr lang="en-US" sz="3200" dirty="0">
                <a:latin typeface="Century Gothic" panose="020B0502020202020204" pitchFamily="34" charset="0"/>
                <a:ea typeface="Open Sans"/>
                <a:cs typeface="Open Sans"/>
                <a:sym typeface="Open Sans"/>
              </a:rPr>
              <a:t> snacks </a:t>
            </a:r>
            <a:r>
              <a:rPr lang="en-US" sz="3200" dirty="0" err="1">
                <a:latin typeface="Century Gothic" panose="020B0502020202020204" pitchFamily="34" charset="0"/>
                <a:ea typeface="Open Sans"/>
                <a:cs typeface="Open Sans"/>
                <a:sym typeface="Open Sans"/>
              </a:rPr>
              <a:t>colombianos</a:t>
            </a:r>
            <a:r>
              <a:rPr lang="en-US" sz="3200" dirty="0">
                <a:latin typeface="Century Gothic" panose="020B0502020202020204" pitchFamily="34" charset="0"/>
                <a:ea typeface="Open Sans"/>
                <a:cs typeface="Open Sans"/>
                <a:sym typeface="Open Sans"/>
              </a:rPr>
              <a:t> a Chile. Antes de </a:t>
            </a:r>
            <a:r>
              <a:rPr lang="en-US" sz="3200" dirty="0" err="1">
                <a:latin typeface="Century Gothic" panose="020B0502020202020204" pitchFamily="34" charset="0"/>
                <a:ea typeface="Open Sans"/>
                <a:cs typeface="Open Sans"/>
                <a:sym typeface="Open Sans"/>
              </a:rPr>
              <a:t>gastar</a:t>
            </a:r>
            <a:r>
              <a:rPr lang="en-US" sz="3200" dirty="0">
                <a:latin typeface="Century Gothic" panose="020B0502020202020204" pitchFamily="34" charset="0"/>
                <a:ea typeface="Open Sans"/>
                <a:cs typeface="Open Sans"/>
                <a:sym typeface="Open Sans"/>
              </a:rPr>
              <a:t> un peso, </a:t>
            </a:r>
            <a:r>
              <a:rPr lang="en-US" sz="3200" dirty="0" err="1">
                <a:latin typeface="Century Gothic" panose="020B0502020202020204" pitchFamily="34" charset="0"/>
                <a:ea typeface="Open Sans"/>
                <a:cs typeface="Open Sans"/>
                <a:sym typeface="Open Sans"/>
              </a:rPr>
              <a:t>diseñás</a:t>
            </a:r>
            <a:r>
              <a:rPr lang="en-US" sz="3200" dirty="0">
                <a:latin typeface="Century Gothic" panose="020B0502020202020204" pitchFamily="34" charset="0"/>
                <a:ea typeface="Open Sans"/>
                <a:cs typeface="Open Sans"/>
                <a:sym typeface="Open Sans"/>
              </a:rPr>
              <a:t> </a:t>
            </a:r>
            <a:r>
              <a:rPr lang="en-US" sz="3200" dirty="0" err="1">
                <a:latin typeface="Century Gothic" panose="020B0502020202020204" pitchFamily="34" charset="0"/>
                <a:ea typeface="Open Sans"/>
                <a:cs typeface="Open Sans"/>
                <a:sym typeface="Open Sans"/>
              </a:rPr>
              <a:t>tu</a:t>
            </a:r>
            <a:r>
              <a:rPr lang="en-US" sz="3200" dirty="0">
                <a:latin typeface="Century Gothic" panose="020B0502020202020204" pitchFamily="34" charset="0"/>
                <a:ea typeface="Open Sans"/>
                <a:cs typeface="Open Sans"/>
                <a:sym typeface="Open Sans"/>
              </a:rPr>
              <a:t> </a:t>
            </a:r>
            <a:r>
              <a:rPr lang="en-US" sz="3200" dirty="0" err="1">
                <a:latin typeface="Century Gothic" panose="020B0502020202020204" pitchFamily="34" charset="0"/>
                <a:ea typeface="Open Sans"/>
                <a:cs typeface="Open Sans"/>
                <a:sym typeface="Open Sans"/>
              </a:rPr>
              <a:t>investigación</a:t>
            </a:r>
            <a:r>
              <a:rPr lang="en-US" sz="3200" dirty="0">
                <a:latin typeface="Century Gothic" panose="020B0502020202020204" pitchFamily="34" charset="0"/>
                <a:ea typeface="Open Sans"/>
                <a:cs typeface="Open Sans"/>
                <a:sym typeface="Open Sans"/>
              </a:rPr>
              <a:t> </a:t>
            </a:r>
            <a:r>
              <a:rPr lang="en-US" sz="3200" dirty="0" err="1">
                <a:latin typeface="Century Gothic" panose="020B0502020202020204" pitchFamily="34" charset="0"/>
                <a:ea typeface="Open Sans"/>
                <a:cs typeface="Open Sans"/>
                <a:sym typeface="Open Sans"/>
              </a:rPr>
              <a:t>así</a:t>
            </a:r>
            <a:r>
              <a:rPr lang="en-US" sz="3200" dirty="0">
                <a:latin typeface="Century Gothic" panose="020B0502020202020204" pitchFamily="34" charset="0"/>
                <a:ea typeface="Open Sans"/>
                <a:cs typeface="Open Sans"/>
                <a:sym typeface="Open Sans"/>
              </a:rPr>
              <a:t>: </a:t>
            </a:r>
          </a:p>
          <a:p>
            <a:pPr>
              <a:lnSpc>
                <a:spcPts val="5786"/>
              </a:lnSpc>
              <a:spcBef>
                <a:spcPct val="0"/>
              </a:spcBef>
            </a:pPr>
            <a:r>
              <a:rPr lang="en-US" sz="3200" b="1" dirty="0" err="1">
                <a:latin typeface="Century Gothic" panose="020B0502020202020204" pitchFamily="34" charset="0"/>
                <a:ea typeface="Open Sans Bold"/>
                <a:cs typeface="Open Sans Bold"/>
                <a:sym typeface="Open Sans Bold"/>
              </a:rPr>
              <a:t>Población</a:t>
            </a:r>
            <a:r>
              <a:rPr lang="en-US" sz="3200" b="1" dirty="0">
                <a:latin typeface="Century Gothic" panose="020B0502020202020204" pitchFamily="34" charset="0"/>
                <a:ea typeface="Open Sans Bold"/>
                <a:cs typeface="Open Sans Bold"/>
                <a:sym typeface="Open Sans Bold"/>
              </a:rPr>
              <a:t>:</a:t>
            </a:r>
            <a:r>
              <a:rPr lang="en-US" sz="3200" dirty="0">
                <a:latin typeface="Century Gothic" panose="020B0502020202020204" pitchFamily="34" charset="0"/>
                <a:ea typeface="Open Sans"/>
                <a:cs typeface="Open Sans"/>
                <a:sym typeface="Open Sans"/>
              </a:rPr>
              <a:t> </a:t>
            </a:r>
            <a:r>
              <a:rPr lang="en-US" sz="3200" dirty="0" err="1">
                <a:latin typeface="Century Gothic" panose="020B0502020202020204" pitchFamily="34" charset="0"/>
                <a:ea typeface="Open Sans"/>
                <a:cs typeface="Open Sans"/>
                <a:sym typeface="Open Sans"/>
              </a:rPr>
              <a:t>compradores</a:t>
            </a:r>
            <a:r>
              <a:rPr lang="en-US" sz="3200" dirty="0">
                <a:latin typeface="Century Gothic" panose="020B0502020202020204" pitchFamily="34" charset="0"/>
                <a:ea typeface="Open Sans"/>
                <a:cs typeface="Open Sans"/>
                <a:sym typeface="Open Sans"/>
              </a:rPr>
              <a:t> de snacks entre 18–45 </a:t>
            </a:r>
            <a:r>
              <a:rPr lang="en-US" sz="3200" dirty="0" err="1">
                <a:latin typeface="Century Gothic" panose="020B0502020202020204" pitchFamily="34" charset="0"/>
                <a:ea typeface="Open Sans"/>
                <a:cs typeface="Open Sans"/>
                <a:sym typeface="Open Sans"/>
              </a:rPr>
              <a:t>años</a:t>
            </a:r>
            <a:r>
              <a:rPr lang="en-US" sz="3200" dirty="0">
                <a:latin typeface="Century Gothic" panose="020B0502020202020204" pitchFamily="34" charset="0"/>
                <a:ea typeface="Open Sans"/>
                <a:cs typeface="Open Sans"/>
                <a:sym typeface="Open Sans"/>
              </a:rPr>
              <a:t> </a:t>
            </a:r>
            <a:r>
              <a:rPr lang="en-US" sz="3200" dirty="0" err="1">
                <a:latin typeface="Century Gothic" panose="020B0502020202020204" pitchFamily="34" charset="0"/>
                <a:ea typeface="Open Sans"/>
                <a:cs typeface="Open Sans"/>
                <a:sym typeface="Open Sans"/>
              </a:rPr>
              <a:t>en</a:t>
            </a:r>
            <a:r>
              <a:rPr lang="en-US" sz="3200" dirty="0">
                <a:latin typeface="Century Gothic" panose="020B0502020202020204" pitchFamily="34" charset="0"/>
                <a:ea typeface="Open Sans"/>
                <a:cs typeface="Open Sans"/>
                <a:sym typeface="Open Sans"/>
              </a:rPr>
              <a:t> Santiago de Chile. </a:t>
            </a:r>
          </a:p>
          <a:p>
            <a:pPr>
              <a:lnSpc>
                <a:spcPts val="5786"/>
              </a:lnSpc>
              <a:spcBef>
                <a:spcPct val="0"/>
              </a:spcBef>
            </a:pPr>
            <a:r>
              <a:rPr lang="en-US" sz="3200" b="1" dirty="0" err="1">
                <a:latin typeface="Century Gothic" panose="020B0502020202020204" pitchFamily="34" charset="0"/>
                <a:ea typeface="Open Sans Bold"/>
                <a:cs typeface="Open Sans Bold"/>
                <a:sym typeface="Open Sans Bold"/>
              </a:rPr>
              <a:t>Muestra</a:t>
            </a:r>
            <a:r>
              <a:rPr lang="en-US" sz="3200" b="1" dirty="0">
                <a:latin typeface="Century Gothic" panose="020B0502020202020204" pitchFamily="34" charset="0"/>
                <a:ea typeface="Open Sans Bold"/>
                <a:cs typeface="Open Sans Bold"/>
                <a:sym typeface="Open Sans Bold"/>
              </a:rPr>
              <a:t>:</a:t>
            </a:r>
            <a:r>
              <a:rPr lang="en-US" sz="3200" dirty="0">
                <a:latin typeface="Century Gothic" panose="020B0502020202020204" pitchFamily="34" charset="0"/>
                <a:ea typeface="Open Sans"/>
                <a:cs typeface="Open Sans"/>
                <a:sym typeface="Open Sans"/>
              </a:rPr>
              <a:t> 384 personas (</a:t>
            </a:r>
            <a:r>
              <a:rPr lang="en-US" sz="3200" dirty="0" err="1">
                <a:latin typeface="Century Gothic" panose="020B0502020202020204" pitchFamily="34" charset="0"/>
                <a:ea typeface="Open Sans"/>
                <a:cs typeface="Open Sans"/>
                <a:sym typeface="Open Sans"/>
              </a:rPr>
              <a:t>tamaño</a:t>
            </a:r>
            <a:r>
              <a:rPr lang="en-US" sz="3200" dirty="0">
                <a:latin typeface="Century Gothic" panose="020B0502020202020204" pitchFamily="34" charset="0"/>
                <a:ea typeface="Open Sans"/>
                <a:cs typeface="Open Sans"/>
                <a:sym typeface="Open Sans"/>
              </a:rPr>
              <a:t> </a:t>
            </a:r>
            <a:r>
              <a:rPr lang="en-US" sz="3200" dirty="0" err="1">
                <a:latin typeface="Century Gothic" panose="020B0502020202020204" pitchFamily="34" charset="0"/>
                <a:ea typeface="Open Sans"/>
                <a:cs typeface="Open Sans"/>
                <a:sym typeface="Open Sans"/>
              </a:rPr>
              <a:t>estándar</a:t>
            </a:r>
            <a:r>
              <a:rPr lang="en-US" sz="3200" dirty="0">
                <a:latin typeface="Century Gothic" panose="020B0502020202020204" pitchFamily="34" charset="0"/>
                <a:ea typeface="Open Sans"/>
                <a:cs typeface="Open Sans"/>
                <a:sym typeface="Open Sans"/>
              </a:rPr>
              <a:t> para </a:t>
            </a:r>
            <a:r>
              <a:rPr lang="en-US" sz="3200" dirty="0" err="1">
                <a:latin typeface="Century Gothic" panose="020B0502020202020204" pitchFamily="34" charset="0"/>
                <a:ea typeface="Open Sans"/>
                <a:cs typeface="Open Sans"/>
                <a:sym typeface="Open Sans"/>
              </a:rPr>
              <a:t>margen</a:t>
            </a:r>
            <a:r>
              <a:rPr lang="en-US" sz="3200" dirty="0">
                <a:latin typeface="Century Gothic" panose="020B0502020202020204" pitchFamily="34" charset="0"/>
                <a:ea typeface="Open Sans"/>
                <a:cs typeface="Open Sans"/>
                <a:sym typeface="Open Sans"/>
              </a:rPr>
              <a:t> de error del 5% con 95% de </a:t>
            </a:r>
            <a:r>
              <a:rPr lang="en-US" sz="3200" dirty="0" err="1">
                <a:latin typeface="Century Gothic" panose="020B0502020202020204" pitchFamily="34" charset="0"/>
                <a:ea typeface="Open Sans"/>
                <a:cs typeface="Open Sans"/>
                <a:sym typeface="Open Sans"/>
              </a:rPr>
              <a:t>confianza</a:t>
            </a:r>
            <a:r>
              <a:rPr lang="en-US" sz="3200" dirty="0">
                <a:latin typeface="Century Gothic" panose="020B0502020202020204" pitchFamily="34" charset="0"/>
                <a:ea typeface="Open Sans"/>
                <a:cs typeface="Open Sans"/>
                <a:sym typeface="Open Sans"/>
              </a:rPr>
              <a:t>). </a:t>
            </a:r>
          </a:p>
        </p:txBody>
      </p:sp>
    </p:spTree>
    <p:extLst>
      <p:ext uri="{BB962C8B-B14F-4D97-AF65-F5344CB8AC3E}">
        <p14:creationId xmlns:p14="http://schemas.microsoft.com/office/powerpoint/2010/main" val="4269614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7329267" y="4501626"/>
            <a:ext cx="3515751" cy="1515618"/>
          </a:xfrm>
          <a:custGeom>
            <a:avLst/>
            <a:gdLst/>
            <a:ahLst/>
            <a:cxnLst/>
            <a:rect l="l" t="t" r="r" b="b"/>
            <a:pathLst>
              <a:path w="6772881" h="2607740">
                <a:moveTo>
                  <a:pt x="0" y="0"/>
                </a:moveTo>
                <a:lnTo>
                  <a:pt x="6772881" y="0"/>
                </a:lnTo>
                <a:lnTo>
                  <a:pt x="6772881" y="2607740"/>
                </a:lnTo>
                <a:lnTo>
                  <a:pt x="0" y="260774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7462753" y="3197800"/>
            <a:ext cx="3571640" cy="1085385"/>
          </a:xfrm>
          <a:custGeom>
            <a:avLst/>
            <a:gdLst/>
            <a:ahLst/>
            <a:cxnLst/>
            <a:rect l="l" t="t" r="r" b="b"/>
            <a:pathLst>
              <a:path w="6766470" h="2108621">
                <a:moveTo>
                  <a:pt x="0" y="0"/>
                </a:moveTo>
                <a:lnTo>
                  <a:pt x="6766470" y="0"/>
                </a:lnTo>
                <a:lnTo>
                  <a:pt x="6766470" y="2108621"/>
                </a:lnTo>
                <a:lnTo>
                  <a:pt x="0" y="2108621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3953023" y="696267"/>
            <a:ext cx="3481120" cy="59298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133"/>
              </a:lnSpc>
              <a:spcBef>
                <a:spcPct val="0"/>
              </a:spcBef>
            </a:pPr>
            <a:r>
              <a:rPr lang="en-US" sz="3666" b="1" dirty="0">
                <a:solidFill>
                  <a:srgbClr val="002060"/>
                </a:solidFill>
                <a:latin typeface="Century Gothic" panose="020B0502020202020204" pitchFamily="34" charset="0"/>
                <a:ea typeface="Titillium Web Bold"/>
                <a:cs typeface="Titillium Web Bold"/>
                <a:sym typeface="Titillium Web Bold"/>
              </a:rPr>
              <a:t>La </a:t>
            </a:r>
            <a:r>
              <a:rPr lang="en-US" sz="3666" b="1" dirty="0" err="1">
                <a:solidFill>
                  <a:srgbClr val="002060"/>
                </a:solidFill>
                <a:latin typeface="Century Gothic" panose="020B0502020202020204" pitchFamily="34" charset="0"/>
                <a:ea typeface="Titillium Web Bold"/>
                <a:cs typeface="Titillium Web Bold"/>
                <a:sym typeface="Titillium Web Bold"/>
              </a:rPr>
              <a:t>muestra</a:t>
            </a:r>
            <a:r>
              <a:rPr lang="en-US" sz="3666" b="1" dirty="0">
                <a:solidFill>
                  <a:srgbClr val="002060"/>
                </a:solidFill>
                <a:latin typeface="Century Gothic" panose="020B0502020202020204" pitchFamily="34" charset="0"/>
                <a:ea typeface="Titillium Web Bold"/>
                <a:cs typeface="Titillium Web Bold"/>
                <a:sym typeface="Titillium Web Bold"/>
              </a:rPr>
              <a:t>  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2275831" y="1272539"/>
            <a:ext cx="11100991" cy="6540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5133"/>
              </a:lnSpc>
              <a:spcBef>
                <a:spcPct val="0"/>
              </a:spcBef>
            </a:pPr>
            <a:r>
              <a:rPr lang="en-US" sz="3200" dirty="0" err="1">
                <a:latin typeface="Titillium Web"/>
                <a:ea typeface="Titillium Web"/>
                <a:cs typeface="Titillium Web"/>
                <a:sym typeface="Titillium Web"/>
              </a:rPr>
              <a:t>C</a:t>
            </a:r>
            <a:r>
              <a:rPr lang="en-US" sz="3200" dirty="0" err="1" smtClean="0">
                <a:latin typeface="Titillium Web"/>
                <a:ea typeface="Titillium Web"/>
                <a:cs typeface="Titillium Web"/>
                <a:sym typeface="Titillium Web"/>
              </a:rPr>
              <a:t>alculas</a:t>
            </a:r>
            <a:r>
              <a:rPr lang="en-US" sz="3200" dirty="0" smtClean="0">
                <a:latin typeface="Titillium Web"/>
                <a:ea typeface="Titillium Web"/>
                <a:cs typeface="Titillium Web"/>
                <a:sym typeface="Titillium Web"/>
              </a:rPr>
              <a:t> </a:t>
            </a:r>
            <a:r>
              <a:rPr lang="en-US" sz="3200" dirty="0">
                <a:latin typeface="Titillium Web"/>
                <a:ea typeface="Titillium Web"/>
                <a:cs typeface="Titillium Web"/>
                <a:sym typeface="Titillium Web"/>
              </a:rPr>
              <a:t>el </a:t>
            </a:r>
            <a:r>
              <a:rPr lang="en-US" sz="3200" dirty="0" err="1">
                <a:latin typeface="Titillium Web"/>
                <a:ea typeface="Titillium Web"/>
                <a:cs typeface="Titillium Web"/>
                <a:sym typeface="Titillium Web"/>
              </a:rPr>
              <a:t>tamaño</a:t>
            </a:r>
            <a:r>
              <a:rPr lang="en-US" sz="3200" dirty="0">
                <a:latin typeface="Titillium Web"/>
                <a:ea typeface="Titillium Web"/>
                <a:cs typeface="Titillium Web"/>
                <a:sym typeface="Titillium Web"/>
              </a:rPr>
              <a:t> de la </a:t>
            </a:r>
            <a:r>
              <a:rPr lang="en-US" sz="3200" dirty="0" err="1">
                <a:latin typeface="Titillium Web"/>
                <a:ea typeface="Titillium Web"/>
                <a:cs typeface="Titillium Web"/>
                <a:sym typeface="Titillium Web"/>
              </a:rPr>
              <a:t>muestra</a:t>
            </a:r>
            <a:r>
              <a:rPr lang="en-US" sz="3666" dirty="0">
                <a:latin typeface="Titillium Web"/>
                <a:ea typeface="Titillium Web"/>
                <a:cs typeface="Titillium Web"/>
                <a:sym typeface="Titillium Web"/>
              </a:rPr>
              <a:t>.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1502108" y="1898943"/>
            <a:ext cx="7443921" cy="47684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666"/>
              </a:lnSpc>
              <a:spcBef>
                <a:spcPct val="0"/>
              </a:spcBef>
            </a:pPr>
            <a:r>
              <a:rPr lang="en-US" sz="2800" dirty="0">
                <a:latin typeface="Titillium Web"/>
                <a:ea typeface="Titillium Web"/>
                <a:cs typeface="Titillium Web"/>
                <a:sym typeface="Titillium Web"/>
              </a:rPr>
              <a:t>n → </a:t>
            </a:r>
            <a:r>
              <a:rPr lang="en-US" sz="2800" dirty="0" err="1">
                <a:latin typeface="Titillium Web"/>
                <a:ea typeface="Titillium Web"/>
                <a:cs typeface="Titillium Web"/>
                <a:sym typeface="Titillium Web"/>
              </a:rPr>
              <a:t>tamaño</a:t>
            </a:r>
            <a:r>
              <a:rPr lang="en-US" sz="2800" dirty="0">
                <a:latin typeface="Titillium Web"/>
                <a:ea typeface="Titillium Web"/>
                <a:cs typeface="Titillium Web"/>
                <a:sym typeface="Titillium Web"/>
              </a:rPr>
              <a:t> de la </a:t>
            </a:r>
            <a:r>
              <a:rPr lang="en-US" sz="2800" dirty="0" err="1">
                <a:latin typeface="Titillium Web"/>
                <a:ea typeface="Titillium Web"/>
                <a:cs typeface="Titillium Web"/>
                <a:sym typeface="Titillium Web"/>
              </a:rPr>
              <a:t>muestra</a:t>
            </a:r>
            <a:r>
              <a:rPr lang="en-US" sz="2800" dirty="0">
                <a:latin typeface="Titillium Web"/>
                <a:ea typeface="Titillium Web"/>
                <a:cs typeface="Titillium Web"/>
                <a:sym typeface="Titillium Web"/>
              </a:rPr>
              <a:t> </a:t>
            </a:r>
          </a:p>
          <a:p>
            <a:pPr>
              <a:lnSpc>
                <a:spcPts val="4666"/>
              </a:lnSpc>
              <a:spcBef>
                <a:spcPct val="0"/>
              </a:spcBef>
            </a:pPr>
            <a:r>
              <a:rPr lang="en-US" sz="2800" dirty="0">
                <a:latin typeface="Titillium Web"/>
                <a:ea typeface="Titillium Web"/>
                <a:cs typeface="Titillium Web"/>
                <a:sym typeface="Titillium Web"/>
              </a:rPr>
              <a:t>Z → </a:t>
            </a:r>
            <a:r>
              <a:rPr lang="en-US" sz="2800" dirty="0" err="1">
                <a:latin typeface="Titillium Web"/>
                <a:ea typeface="Titillium Web"/>
                <a:cs typeface="Titillium Web"/>
                <a:sym typeface="Titillium Web"/>
              </a:rPr>
              <a:t>nivel</a:t>
            </a:r>
            <a:r>
              <a:rPr lang="en-US" sz="2800" dirty="0">
                <a:latin typeface="Titillium Web"/>
                <a:ea typeface="Titillium Web"/>
                <a:cs typeface="Titillium Web"/>
                <a:sym typeface="Titillium Web"/>
              </a:rPr>
              <a:t> de </a:t>
            </a:r>
            <a:r>
              <a:rPr lang="en-US" sz="2800" dirty="0" err="1">
                <a:latin typeface="Titillium Web"/>
                <a:ea typeface="Titillium Web"/>
                <a:cs typeface="Titillium Web"/>
                <a:sym typeface="Titillium Web"/>
              </a:rPr>
              <a:t>confianza</a:t>
            </a:r>
            <a:r>
              <a:rPr lang="en-US" sz="2800" dirty="0">
                <a:latin typeface="Titillium Web"/>
                <a:ea typeface="Titillium Web"/>
                <a:cs typeface="Titillium Web"/>
                <a:sym typeface="Titillium Web"/>
              </a:rPr>
              <a:t> (</a:t>
            </a:r>
            <a:r>
              <a:rPr lang="en-US" sz="2800" dirty="0" err="1">
                <a:latin typeface="Titillium Web"/>
                <a:ea typeface="Titillium Web"/>
                <a:cs typeface="Titillium Web"/>
                <a:sym typeface="Titillium Web"/>
              </a:rPr>
              <a:t>ej</a:t>
            </a:r>
            <a:r>
              <a:rPr lang="en-US" sz="2800" dirty="0">
                <a:latin typeface="Titillium Web"/>
                <a:ea typeface="Titillium Web"/>
                <a:cs typeface="Titillium Web"/>
                <a:sym typeface="Titillium Web"/>
              </a:rPr>
              <a:t>: 1.96 para 95%)</a:t>
            </a:r>
          </a:p>
          <a:p>
            <a:pPr>
              <a:lnSpc>
                <a:spcPts val="4666"/>
              </a:lnSpc>
              <a:spcBef>
                <a:spcPct val="0"/>
              </a:spcBef>
            </a:pPr>
            <a:r>
              <a:rPr lang="en-US" sz="2800" dirty="0">
                <a:latin typeface="Titillium Web"/>
                <a:ea typeface="Titillium Web"/>
                <a:cs typeface="Titillium Web"/>
                <a:sym typeface="Titillium Web"/>
              </a:rPr>
              <a:t>p → </a:t>
            </a:r>
            <a:r>
              <a:rPr lang="en-US" sz="2800" dirty="0" err="1">
                <a:latin typeface="Titillium Web"/>
                <a:ea typeface="Titillium Web"/>
                <a:cs typeface="Titillium Web"/>
                <a:sym typeface="Titillium Web"/>
              </a:rPr>
              <a:t>probabilidad</a:t>
            </a:r>
            <a:r>
              <a:rPr lang="en-US" sz="2800" dirty="0">
                <a:latin typeface="Titillium Web"/>
                <a:ea typeface="Titillium Web"/>
                <a:cs typeface="Titillium Web"/>
                <a:sym typeface="Titillium Web"/>
              </a:rPr>
              <a:t> de </a:t>
            </a:r>
            <a:r>
              <a:rPr lang="en-US" sz="2800" dirty="0" err="1">
                <a:latin typeface="Titillium Web"/>
                <a:ea typeface="Titillium Web"/>
                <a:cs typeface="Titillium Web"/>
                <a:sym typeface="Titillium Web"/>
              </a:rPr>
              <a:t>éxito</a:t>
            </a:r>
            <a:r>
              <a:rPr lang="en-US" sz="2800" dirty="0">
                <a:latin typeface="Titillium Web"/>
                <a:ea typeface="Titillium Web"/>
                <a:cs typeface="Titillium Web"/>
                <a:sym typeface="Titillium Web"/>
              </a:rPr>
              <a:t> (0.5)</a:t>
            </a:r>
          </a:p>
          <a:p>
            <a:pPr>
              <a:lnSpc>
                <a:spcPts val="4666"/>
              </a:lnSpc>
              <a:spcBef>
                <a:spcPct val="0"/>
              </a:spcBef>
            </a:pPr>
            <a:r>
              <a:rPr lang="en-US" sz="2800" dirty="0">
                <a:latin typeface="Titillium Web"/>
                <a:ea typeface="Titillium Web"/>
                <a:cs typeface="Titillium Web"/>
                <a:sym typeface="Titillium Web"/>
              </a:rPr>
              <a:t>q → 1 - p</a:t>
            </a:r>
          </a:p>
          <a:p>
            <a:pPr>
              <a:lnSpc>
                <a:spcPts val="4666"/>
              </a:lnSpc>
              <a:spcBef>
                <a:spcPct val="0"/>
              </a:spcBef>
            </a:pPr>
            <a:r>
              <a:rPr lang="en-US" sz="2800" dirty="0">
                <a:latin typeface="Titillium Web"/>
                <a:ea typeface="Titillium Web"/>
                <a:cs typeface="Titillium Web"/>
                <a:sym typeface="Titillium Web"/>
              </a:rPr>
              <a:t>e → </a:t>
            </a:r>
            <a:r>
              <a:rPr lang="en-US" sz="2800" dirty="0" err="1">
                <a:latin typeface="Titillium Web"/>
                <a:ea typeface="Titillium Web"/>
                <a:cs typeface="Titillium Web"/>
                <a:sym typeface="Titillium Web"/>
              </a:rPr>
              <a:t>margen</a:t>
            </a:r>
            <a:r>
              <a:rPr lang="en-US" sz="2800" dirty="0">
                <a:latin typeface="Titillium Web"/>
                <a:ea typeface="Titillium Web"/>
                <a:cs typeface="Titillium Web"/>
                <a:sym typeface="Titillium Web"/>
              </a:rPr>
              <a:t> de error (</a:t>
            </a:r>
            <a:r>
              <a:rPr lang="en-US" sz="2800" dirty="0" err="1">
                <a:latin typeface="Titillium Web"/>
                <a:ea typeface="Titillium Web"/>
                <a:cs typeface="Titillium Web"/>
                <a:sym typeface="Titillium Web"/>
              </a:rPr>
              <a:t>ej</a:t>
            </a:r>
            <a:r>
              <a:rPr lang="en-US" sz="2800" dirty="0">
                <a:latin typeface="Titillium Web"/>
                <a:ea typeface="Titillium Web"/>
                <a:cs typeface="Titillium Web"/>
                <a:sym typeface="Titillium Web"/>
              </a:rPr>
              <a:t>: 0.05 = 5%)</a:t>
            </a:r>
          </a:p>
          <a:p>
            <a:pPr>
              <a:lnSpc>
                <a:spcPts val="4666"/>
              </a:lnSpc>
              <a:spcBef>
                <a:spcPct val="0"/>
              </a:spcBef>
            </a:pPr>
            <a:r>
              <a:rPr lang="en-US" sz="2800" dirty="0">
                <a:latin typeface="Titillium Web"/>
                <a:ea typeface="Titillium Web"/>
                <a:cs typeface="Titillium Web"/>
                <a:sym typeface="Titillium Web"/>
              </a:rPr>
              <a:t>N → </a:t>
            </a:r>
            <a:r>
              <a:rPr lang="en-US" sz="2800" dirty="0" err="1">
                <a:latin typeface="Titillium Web"/>
                <a:ea typeface="Titillium Web"/>
                <a:cs typeface="Titillium Web"/>
                <a:sym typeface="Titillium Web"/>
              </a:rPr>
              <a:t>tamaño</a:t>
            </a:r>
            <a:r>
              <a:rPr lang="en-US" sz="2800" dirty="0">
                <a:latin typeface="Titillium Web"/>
                <a:ea typeface="Titillium Web"/>
                <a:cs typeface="Titillium Web"/>
                <a:sym typeface="Titillium Web"/>
              </a:rPr>
              <a:t> de la </a:t>
            </a:r>
            <a:r>
              <a:rPr lang="en-US" sz="2800" dirty="0" err="1">
                <a:latin typeface="Titillium Web"/>
                <a:ea typeface="Titillium Web"/>
                <a:cs typeface="Titillium Web"/>
                <a:sym typeface="Titillium Web"/>
              </a:rPr>
              <a:t>población</a:t>
            </a:r>
            <a:endParaRPr lang="en-US" sz="2800" dirty="0">
              <a:latin typeface="Titillium Web"/>
              <a:ea typeface="Titillium Web"/>
              <a:cs typeface="Titillium Web"/>
              <a:sym typeface="Titillium Web"/>
            </a:endParaRPr>
          </a:p>
          <a:p>
            <a:pPr>
              <a:lnSpc>
                <a:spcPts val="4666"/>
              </a:lnSpc>
              <a:spcBef>
                <a:spcPct val="0"/>
              </a:spcBef>
            </a:pPr>
            <a:r>
              <a:rPr lang="en-US" sz="2800" dirty="0">
                <a:latin typeface="Titillium Web"/>
                <a:ea typeface="Titillium Web"/>
                <a:cs typeface="Titillium Web"/>
                <a:sym typeface="Titillium Web"/>
              </a:rPr>
              <a:t>n₀ → </a:t>
            </a:r>
            <a:r>
              <a:rPr lang="en-US" sz="2800" dirty="0" err="1">
                <a:latin typeface="Titillium Web"/>
                <a:ea typeface="Titillium Web"/>
                <a:cs typeface="Titillium Web"/>
                <a:sym typeface="Titillium Web"/>
              </a:rPr>
              <a:t>muestra</a:t>
            </a:r>
            <a:r>
              <a:rPr lang="en-US" sz="2800" dirty="0">
                <a:latin typeface="Titillium Web"/>
                <a:ea typeface="Titillium Web"/>
                <a:cs typeface="Titillium Web"/>
                <a:sym typeface="Titillium Web"/>
              </a:rPr>
              <a:t> </a:t>
            </a:r>
            <a:r>
              <a:rPr lang="en-US" sz="2800" dirty="0" err="1">
                <a:latin typeface="Titillium Web"/>
                <a:ea typeface="Titillium Web"/>
                <a:cs typeface="Titillium Web"/>
                <a:sym typeface="Titillium Web"/>
              </a:rPr>
              <a:t>inicial</a:t>
            </a:r>
            <a:endParaRPr lang="en-US" sz="2800" dirty="0">
              <a:latin typeface="Titillium Web"/>
              <a:ea typeface="Titillium Web"/>
              <a:cs typeface="Titillium Web"/>
              <a:sym typeface="Titillium Web"/>
            </a:endParaRPr>
          </a:p>
          <a:p>
            <a:pPr>
              <a:lnSpc>
                <a:spcPts val="4666"/>
              </a:lnSpc>
              <a:spcBef>
                <a:spcPct val="0"/>
              </a:spcBef>
            </a:pPr>
            <a:endParaRPr lang="en-US" sz="3333" dirty="0">
              <a:latin typeface="Titillium Web"/>
              <a:ea typeface="Titillium Web"/>
              <a:cs typeface="Titillium Web"/>
              <a:sym typeface="Titillium Web"/>
            </a:endParaRPr>
          </a:p>
        </p:txBody>
      </p:sp>
    </p:spTree>
    <p:extLst>
      <p:ext uri="{BB962C8B-B14F-4D97-AF65-F5344CB8AC3E}">
        <p14:creationId xmlns:p14="http://schemas.microsoft.com/office/powerpoint/2010/main" val="3329038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7333611" y="2434258"/>
            <a:ext cx="3568851" cy="1164176"/>
          </a:xfrm>
          <a:custGeom>
            <a:avLst/>
            <a:gdLst/>
            <a:ahLst/>
            <a:cxnLst/>
            <a:rect l="l" t="t" r="r" b="b"/>
            <a:pathLst>
              <a:path w="6011148" h="1859952">
                <a:moveTo>
                  <a:pt x="0" y="0"/>
                </a:moveTo>
                <a:lnTo>
                  <a:pt x="6011148" y="0"/>
                </a:lnTo>
                <a:lnTo>
                  <a:pt x="6011148" y="1859952"/>
                </a:lnTo>
                <a:lnTo>
                  <a:pt x="0" y="185995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7333611" y="1252025"/>
            <a:ext cx="3006143" cy="988329"/>
          </a:xfrm>
          <a:custGeom>
            <a:avLst/>
            <a:gdLst/>
            <a:ahLst/>
            <a:cxnLst/>
            <a:rect l="l" t="t" r="r" b="b"/>
            <a:pathLst>
              <a:path w="4671966" h="1798832">
                <a:moveTo>
                  <a:pt x="0" y="0"/>
                </a:moveTo>
                <a:lnTo>
                  <a:pt x="4671966" y="0"/>
                </a:lnTo>
                <a:lnTo>
                  <a:pt x="4671966" y="1798832"/>
                </a:lnTo>
                <a:lnTo>
                  <a:pt x="0" y="1798832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1223888" y="847229"/>
            <a:ext cx="6240746" cy="523220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5133"/>
              </a:lnSpc>
              <a:spcBef>
                <a:spcPct val="0"/>
              </a:spcBef>
            </a:pPr>
            <a:r>
              <a:rPr lang="en-US" sz="2800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Una</a:t>
            </a:r>
            <a:r>
              <a:rPr lang="en-US" sz="28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</a:t>
            </a:r>
            <a:r>
              <a:rPr lang="en-US" sz="2800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empresa</a:t>
            </a:r>
            <a:r>
              <a:rPr lang="en-US" sz="28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</a:t>
            </a:r>
            <a:r>
              <a:rPr lang="en-US" sz="2800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quiere</a:t>
            </a:r>
            <a:r>
              <a:rPr lang="en-US" sz="28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</a:t>
            </a:r>
            <a:r>
              <a:rPr lang="en-US" sz="2800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analizar</a:t>
            </a:r>
            <a:r>
              <a:rPr lang="en-US" sz="28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la </a:t>
            </a:r>
            <a:r>
              <a:rPr lang="en-US" sz="2800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demanda</a:t>
            </a:r>
            <a:r>
              <a:rPr lang="en-US" sz="28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de </a:t>
            </a:r>
            <a:r>
              <a:rPr lang="en-US" sz="2800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su</a:t>
            </a:r>
            <a:r>
              <a:rPr lang="en-US" sz="28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</a:t>
            </a:r>
            <a:r>
              <a:rPr lang="en-US" sz="2800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producto</a:t>
            </a:r>
            <a:r>
              <a:rPr lang="en-US" sz="28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</a:t>
            </a:r>
            <a:r>
              <a:rPr lang="en-US" sz="2800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en</a:t>
            </a:r>
            <a:r>
              <a:rPr lang="en-US" sz="28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un </a:t>
            </a:r>
            <a:r>
              <a:rPr lang="en-US" sz="2800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mercado</a:t>
            </a:r>
            <a:r>
              <a:rPr lang="en-US" sz="28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</a:t>
            </a:r>
            <a:r>
              <a:rPr lang="en-US" sz="2800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internacional</a:t>
            </a:r>
            <a:r>
              <a:rPr lang="en-US" sz="28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con </a:t>
            </a:r>
            <a:r>
              <a:rPr lang="en-US" sz="2800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más</a:t>
            </a:r>
            <a:r>
              <a:rPr lang="en-US" sz="28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de </a:t>
            </a:r>
            <a:r>
              <a:rPr lang="en-US" sz="2800" dirty="0" smtClean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50.000 </a:t>
            </a:r>
            <a:r>
              <a:rPr lang="en-US" sz="2800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consumidores</a:t>
            </a:r>
            <a:r>
              <a:rPr lang="en-US" sz="2800" dirty="0" smtClean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.</a:t>
            </a:r>
            <a:endParaRPr lang="en-US" sz="2800" dirty="0">
              <a:latin typeface="Century Gothic" panose="020B0502020202020204" pitchFamily="34" charset="0"/>
              <a:ea typeface="Titillium Web"/>
              <a:cs typeface="Titillium Web"/>
              <a:sym typeface="Titillium Web"/>
            </a:endParaRPr>
          </a:p>
          <a:p>
            <a:pPr>
              <a:lnSpc>
                <a:spcPts val="5133"/>
              </a:lnSpc>
              <a:spcBef>
                <a:spcPct val="0"/>
              </a:spcBef>
            </a:pPr>
            <a:r>
              <a:rPr lang="en-US" sz="2800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Nivel</a:t>
            </a:r>
            <a:r>
              <a:rPr lang="en-US" sz="28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de </a:t>
            </a:r>
            <a:r>
              <a:rPr lang="en-US" sz="2800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confianza</a:t>
            </a:r>
            <a:r>
              <a:rPr lang="en-US" sz="28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: 95% → Z = 1.96</a:t>
            </a:r>
          </a:p>
          <a:p>
            <a:pPr>
              <a:lnSpc>
                <a:spcPts val="5133"/>
              </a:lnSpc>
              <a:spcBef>
                <a:spcPct val="0"/>
              </a:spcBef>
            </a:pPr>
            <a:r>
              <a:rPr lang="en-US" sz="2800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Margen</a:t>
            </a:r>
            <a:r>
              <a:rPr lang="en-US" sz="28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de error: 5% → e = 0.05</a:t>
            </a:r>
          </a:p>
          <a:p>
            <a:pPr>
              <a:lnSpc>
                <a:spcPts val="5133"/>
              </a:lnSpc>
              <a:spcBef>
                <a:spcPct val="0"/>
              </a:spcBef>
            </a:pPr>
            <a:r>
              <a:rPr lang="en-US" sz="2800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probabilidad</a:t>
            </a:r>
            <a:r>
              <a:rPr lang="en-US" sz="28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de </a:t>
            </a:r>
            <a:r>
              <a:rPr lang="en-US" sz="2800" dirty="0" err="1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exito</a:t>
            </a:r>
            <a:r>
              <a:rPr lang="en-US" sz="28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 = 0.5</a:t>
            </a:r>
          </a:p>
          <a:p>
            <a:pPr>
              <a:lnSpc>
                <a:spcPts val="5133"/>
              </a:lnSpc>
              <a:spcBef>
                <a:spcPct val="0"/>
              </a:spcBef>
            </a:pPr>
            <a:r>
              <a:rPr lang="en-US" sz="2800" dirty="0">
                <a:latin typeface="Century Gothic" panose="020B0502020202020204" pitchFamily="34" charset="0"/>
                <a:ea typeface="Titillium Web"/>
                <a:cs typeface="Titillium Web"/>
                <a:sym typeface="Titillium Web"/>
              </a:rPr>
              <a:t>q = 0.5</a:t>
            </a:r>
          </a:p>
        </p:txBody>
      </p:sp>
      <p:sp>
        <p:nvSpPr>
          <p:cNvPr id="9" name="Freeform 2"/>
          <p:cNvSpPr/>
          <p:nvPr/>
        </p:nvSpPr>
        <p:spPr>
          <a:xfrm>
            <a:off x="7464634" y="3792338"/>
            <a:ext cx="3860603" cy="1103540"/>
          </a:xfrm>
          <a:custGeom>
            <a:avLst/>
            <a:gdLst/>
            <a:ahLst/>
            <a:cxnLst/>
            <a:rect l="l" t="t" r="r" b="b"/>
            <a:pathLst>
              <a:path w="8729293" h="2487379">
                <a:moveTo>
                  <a:pt x="0" y="0"/>
                </a:moveTo>
                <a:lnTo>
                  <a:pt x="8729293" y="0"/>
                </a:lnTo>
                <a:lnTo>
                  <a:pt x="8729293" y="2487379"/>
                </a:lnTo>
                <a:lnTo>
                  <a:pt x="0" y="2487379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</p:spTree>
    <p:extLst>
      <p:ext uri="{BB962C8B-B14F-4D97-AF65-F5344CB8AC3E}">
        <p14:creationId xmlns:p14="http://schemas.microsoft.com/office/powerpoint/2010/main" val="4080908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2"/>
          <p:cNvSpPr txBox="1"/>
          <p:nvPr/>
        </p:nvSpPr>
        <p:spPr>
          <a:xfrm>
            <a:off x="3463650" y="4222277"/>
            <a:ext cx="5264700" cy="8739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2050" rIns="0" bIns="0" anchor="ctr" anchorCtr="0">
            <a:spAutoFit/>
          </a:bodyPr>
          <a:lstStyle/>
          <a:p>
            <a:pPr marL="1270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55ADFF"/>
              </a:buClr>
              <a:buSzPts val="2800"/>
              <a:buFont typeface="Century Gothic"/>
              <a:buNone/>
            </a:pPr>
            <a:r>
              <a:rPr lang="es-CO" sz="2800" dirty="0" smtClean="0">
                <a:solidFill>
                  <a:srgbClr val="55ADF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Medidas de tendencia central y de dispersión </a:t>
            </a:r>
            <a:endParaRPr sz="2800" b="0" i="0" u="none" strike="noStrike" cap="none" dirty="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4" name="Google Shape;88;p2"/>
          <p:cNvSpPr txBox="1">
            <a:spLocks/>
          </p:cNvSpPr>
          <p:nvPr/>
        </p:nvSpPr>
        <p:spPr>
          <a:xfrm>
            <a:off x="1084384" y="2142773"/>
            <a:ext cx="10269416" cy="18588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2050" rIns="0" bIns="0" anchor="ctr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12700" algn="ctr">
              <a:lnSpc>
                <a:spcPct val="100000"/>
              </a:lnSpc>
              <a:buClr>
                <a:srgbClr val="FFFAFA"/>
              </a:buClr>
              <a:buSzPts val="6000"/>
              <a:buFont typeface="Century Gothic"/>
              <a:buNone/>
            </a:pPr>
            <a:r>
              <a:rPr lang="es-MX" sz="6000" dirty="0" smtClean="0">
                <a:solidFill>
                  <a:srgbClr val="FFFAFA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Estadística Descriptiva para los Negocios</a:t>
            </a:r>
            <a:endParaRPr lang="es-MX" sz="6000" dirty="0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9929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264</TotalTime>
  <Words>1638</Words>
  <Application>Microsoft Office PowerPoint</Application>
  <PresentationFormat>Panorámica</PresentationFormat>
  <Paragraphs>223</Paragraphs>
  <Slides>38</Slides>
  <Notes>14</Notes>
  <HiddenSlides>0</HiddenSlides>
  <MMClips>0</MMClips>
  <ScaleCrop>false</ScaleCrop>
  <HeadingPairs>
    <vt:vector size="6" baseType="variant">
      <vt:variant>
        <vt:lpstr>Fuentes usadas</vt:lpstr>
      </vt:variant>
      <vt:variant>
        <vt:i4>8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38</vt:i4>
      </vt:variant>
    </vt:vector>
  </HeadingPairs>
  <TitlesOfParts>
    <vt:vector size="47" baseType="lpstr">
      <vt:lpstr>Calibri</vt:lpstr>
      <vt:lpstr>Wingdings</vt:lpstr>
      <vt:lpstr>Open Sans</vt:lpstr>
      <vt:lpstr>Open Sans Bold</vt:lpstr>
      <vt:lpstr>Century Gothic</vt:lpstr>
      <vt:lpstr>Titillium Web</vt:lpstr>
      <vt:lpstr>Titillium Web Bold</vt:lpstr>
      <vt:lpstr>Arial</vt:lpstr>
      <vt:lpstr>Tema de Office</vt:lpstr>
      <vt:lpstr>Presentación de PowerPoint</vt:lpstr>
      <vt:lpstr>Estadística Descriptiva para los Negocios</vt:lpstr>
      <vt:lpstr>Presentación de PowerPoint</vt:lpstr>
      <vt:lpstr>Escalas de medición en las variables 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Estadística descriptiva 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Estadística Descriptiva para los Negocios  </vt:lpstr>
      <vt:lpstr>Presentación de PowerPoint</vt:lpstr>
      <vt:lpstr>Presentación de PowerPoint</vt:lpstr>
      <vt:lpstr>Presentación de PowerPoint</vt:lpstr>
      <vt:lpstr>Presentación de PowerPoint</vt:lpstr>
      <vt:lpstr>Diagrama de barras-columnas </vt:lpstr>
      <vt:lpstr>Histograma de Frecuencias </vt:lpstr>
      <vt:lpstr>Polígono de frecuencias </vt:lpstr>
      <vt:lpstr>Circular-sectores-pastel-torta</vt:lpstr>
      <vt:lpstr>Gráfica de líneas </vt:lpstr>
      <vt:lpstr>Diagramas de dispersión </vt:lpstr>
      <vt:lpstr>Presentación de PowerPoint</vt:lpstr>
      <vt:lpstr>Estadística Descriptiva para los Negocios 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Sebas</dc:creator>
  <cp:lastModifiedBy>VOSTRO</cp:lastModifiedBy>
  <cp:revision>41</cp:revision>
  <dcterms:created xsi:type="dcterms:W3CDTF">2025-12-08T23:42:15Z</dcterms:created>
  <dcterms:modified xsi:type="dcterms:W3CDTF">2026-05-07T20:35:22Z</dcterms:modified>
</cp:coreProperties>
</file>