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75" r:id="rId5"/>
    <p:sldId id="269" r:id="rId6"/>
    <p:sldId id="270" r:id="rId7"/>
    <p:sldId id="259" r:id="rId8"/>
    <p:sldId id="263" r:id="rId9"/>
    <p:sldId id="276" r:id="rId10"/>
    <p:sldId id="277" r:id="rId11"/>
    <p:sldId id="278" r:id="rId12"/>
    <p:sldId id="279" r:id="rId13"/>
    <p:sldId id="280" r:id="rId14"/>
    <p:sldId id="264" r:id="rId15"/>
    <p:sldId id="281" r:id="rId16"/>
    <p:sldId id="282" r:id="rId17"/>
    <p:sldId id="283" r:id="rId18"/>
    <p:sldId id="265" r:id="rId19"/>
    <p:sldId id="284" r:id="rId20"/>
    <p:sldId id="285" r:id="rId21"/>
    <p:sldId id="286" r:id="rId22"/>
    <p:sldId id="287" r:id="rId23"/>
    <p:sldId id="266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67" r:id="rId32"/>
    <p:sldId id="295" r:id="rId33"/>
    <p:sldId id="296" r:id="rId34"/>
    <p:sldId id="297" r:id="rId35"/>
    <p:sldId id="298" r:id="rId36"/>
    <p:sldId id="262" r:id="rId37"/>
  </p:sldIdLst>
  <p:sldSz cx="12192000" cy="6858000"/>
  <p:notesSz cx="6858000" cy="9144000"/>
  <p:embeddedFontLst>
    <p:embeddedFont>
      <p:font typeface="HK Grotesk Bold" panose="020B0604020202020204" charset="0"/>
      <p:regular r:id="rId39"/>
    </p:embeddedFont>
    <p:embeddedFont>
      <p:font typeface="Titillium Web" panose="020B0604020202020204" charset="0"/>
      <p:regular r:id="rId40"/>
      <p:bold r:id="rId41"/>
      <p:italic r:id="rId42"/>
      <p:boldItalic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HK Grotesk" panose="020B0604020202020204" charset="0"/>
      <p:regular r:id="rId48"/>
    </p:embeddedFont>
    <p:embeddedFont>
      <p:font typeface="Century Gothic" panose="020B0502020202020204" pitchFamily="34" charset="0"/>
      <p:regular r:id="rId49"/>
      <p:bold r:id="rId50"/>
      <p:italic r:id="rId51"/>
      <p:boldItalic r:id="rId52"/>
    </p:embeddedFont>
    <p:embeddedFont>
      <p:font typeface="HK Grotesk Bold Italics" panose="020B0604020202020204" charset="0"/>
      <p:regular r:id="rId53"/>
    </p:embeddedFont>
    <p:embeddedFont>
      <p:font typeface="Titillium Web Bold" panose="020B0604020202020204" charset="0"/>
      <p:regular r:id="rId54"/>
      <p:bold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6" roundtripDataSignature="AMtx7mjTfZhNsHDid0ZoC0E2GB9ICUsdg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A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font" Target="fonts/font1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customschemas.google.com/relationships/presentationmetadata" Target="metadata"/><Relationship Id="rId8" Type="http://schemas.openxmlformats.org/officeDocument/2006/relationships/slide" Target="slides/slide7.xml"/><Relationship Id="rId51" Type="http://schemas.openxmlformats.org/officeDocument/2006/relationships/font" Target="fonts/font1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1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013907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075741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9877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58566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68306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vestopedia.com/terms/n/nyse.asp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25083" y="-283308"/>
            <a:ext cx="11835513" cy="7890342"/>
          </a:xfrm>
          <a:custGeom>
            <a:avLst/>
            <a:gdLst/>
            <a:ahLst/>
            <a:cxnLst/>
            <a:rect l="l" t="t" r="r" b="b"/>
            <a:pathLst>
              <a:path w="17753269" h="11835513">
                <a:moveTo>
                  <a:pt x="0" y="0"/>
                </a:moveTo>
                <a:lnTo>
                  <a:pt x="17753269" y="0"/>
                </a:lnTo>
                <a:lnTo>
                  <a:pt x="17753269" y="11835513"/>
                </a:lnTo>
                <a:lnTo>
                  <a:pt x="0" y="118355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999"/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898569" y="1678516"/>
            <a:ext cx="9714584" cy="42191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666"/>
              </a:lnSpc>
            </a:pPr>
            <a:r>
              <a:rPr lang="en-US" sz="3333">
                <a:latin typeface="Titillium Web"/>
                <a:ea typeface="Titillium Web"/>
                <a:cs typeface="Titillium Web"/>
                <a:sym typeface="Titillium Web"/>
              </a:rPr>
              <a:t>Cuando la </a:t>
            </a:r>
            <a:r>
              <a:rPr lang="en-US" sz="3333" u="sng">
                <a:latin typeface="Titillium Web"/>
                <a:ea typeface="Titillium Web"/>
                <a:cs typeface="Titillium Web"/>
                <a:sym typeface="Titillium Web"/>
                <a:hlinkClick r:id="rId3" tooltip="https://www.investopedia.com/terms/n/nyse.asp"/>
              </a:rPr>
              <a:t>Bolsa de Nueva York (NYSE)</a:t>
            </a:r>
            <a:r>
              <a:rPr lang="en-US" sz="3333">
                <a:latin typeface="Titillium Web"/>
                <a:ea typeface="Titillium Web"/>
                <a:cs typeface="Titillium Web"/>
                <a:sym typeface="Titillium Web"/>
              </a:rPr>
              <a:t> comenzó a operar hace más de 200 años, se basaba en el sistema de negociación español.</a:t>
            </a:r>
          </a:p>
          <a:p>
            <a:pPr algn="just">
              <a:lnSpc>
                <a:spcPts val="4666"/>
              </a:lnSpc>
            </a:pPr>
            <a:endParaRPr lang="en-US" sz="3333">
              <a:latin typeface="Titillium Web"/>
              <a:ea typeface="Titillium Web"/>
              <a:cs typeface="Titillium Web"/>
              <a:sym typeface="Titillium Web"/>
            </a:endParaRPr>
          </a:p>
          <a:p>
            <a:pPr algn="just">
              <a:lnSpc>
                <a:spcPts val="4666"/>
              </a:lnSpc>
            </a:pPr>
            <a:r>
              <a:rPr lang="en-US" sz="3333">
                <a:latin typeface="Titillium Web"/>
                <a:ea typeface="Titillium Web"/>
                <a:cs typeface="Titillium Web"/>
                <a:sym typeface="Titillium Web"/>
              </a:rPr>
              <a:t>Hasta antes del 2001 en los mercados bursátiles de EE. UU. los precios y las acciones se informaban en fracciones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57732" y="789161"/>
            <a:ext cx="10396257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3"/>
              </a:lnSpc>
            </a:pPr>
            <a:r>
              <a:rPr lang="en-US" sz="4066" b="1">
                <a:latin typeface="HK Grotesk Bold"/>
                <a:ea typeface="HK Grotesk Bold"/>
                <a:cs typeface="HK Grotesk Bold"/>
                <a:sym typeface="HK Grotesk Bold"/>
              </a:rPr>
              <a:t>Un poco de historia </a:t>
            </a:r>
          </a:p>
        </p:txBody>
      </p:sp>
    </p:spTree>
    <p:extLst>
      <p:ext uri="{BB962C8B-B14F-4D97-AF65-F5344CB8AC3E}">
        <p14:creationId xmlns:p14="http://schemas.microsoft.com/office/powerpoint/2010/main" val="274696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-234530" y="554422"/>
            <a:ext cx="6574758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3"/>
              </a:lnSpc>
            </a:pPr>
            <a:r>
              <a:rPr lang="en-US" sz="4066" b="1" dirty="0">
                <a:latin typeface="HK Grotesk Bold"/>
                <a:ea typeface="HK Grotesk Bold"/>
                <a:cs typeface="HK Grotesk Bold"/>
                <a:sym typeface="HK Grotesk Bold"/>
              </a:rPr>
              <a:t>FRACCIÓN → DECIMAL</a:t>
            </a:r>
          </a:p>
        </p:txBody>
      </p:sp>
      <p:sp>
        <p:nvSpPr>
          <p:cNvPr id="3" name="AutoShape 3"/>
          <p:cNvSpPr/>
          <p:nvPr/>
        </p:nvSpPr>
        <p:spPr>
          <a:xfrm>
            <a:off x="5931141" y="-530058"/>
            <a:ext cx="0" cy="9864271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Freeform 4"/>
          <p:cNvSpPr/>
          <p:nvPr/>
        </p:nvSpPr>
        <p:spPr>
          <a:xfrm>
            <a:off x="904379" y="4055122"/>
            <a:ext cx="4166955" cy="2272885"/>
          </a:xfrm>
          <a:custGeom>
            <a:avLst/>
            <a:gdLst/>
            <a:ahLst/>
            <a:cxnLst/>
            <a:rect l="l" t="t" r="r" b="b"/>
            <a:pathLst>
              <a:path w="6250432" h="3409327">
                <a:moveTo>
                  <a:pt x="0" y="0"/>
                </a:moveTo>
                <a:lnTo>
                  <a:pt x="6250432" y="0"/>
                </a:lnTo>
                <a:lnTo>
                  <a:pt x="6250432" y="3409326"/>
                </a:lnTo>
                <a:lnTo>
                  <a:pt x="0" y="34093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-264725" y="1193334"/>
            <a:ext cx="5851772" cy="6027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3333">
                <a:solidFill>
                  <a:srgbClr val="FF0000"/>
                </a:solidFill>
                <a:latin typeface="Titillium Web"/>
                <a:ea typeface="Titillium Web"/>
                <a:cs typeface="Titillium Web"/>
                <a:sym typeface="Titillium Web"/>
              </a:rPr>
              <a:t>Dividir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14288" y="1186984"/>
            <a:ext cx="3693746" cy="35650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88"/>
              </a:lnSpc>
            </a:pPr>
            <a:endParaRPr sz="933"/>
          </a:p>
          <a:p>
            <a:pPr marL="784631" lvl="1" indent="-392316">
              <a:lnSpc>
                <a:spcPts val="5088"/>
              </a:lnSpc>
              <a:buFont typeface="Arial"/>
              <a:buChar char="•"/>
            </a:pPr>
            <a:r>
              <a:rPr lang="en-US" sz="3634" b="1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1/2</a:t>
            </a:r>
            <a:r>
              <a:rPr lang="en-US" sz="3634" b="1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634">
                <a:latin typeface="Titillium Web"/>
                <a:ea typeface="Titillium Web"/>
                <a:cs typeface="Titillium Web"/>
                <a:sym typeface="Titillium Web"/>
              </a:rPr>
              <a:t>=</a:t>
            </a:r>
            <a:r>
              <a:rPr lang="en-US" sz="3634" b="1">
                <a:solidFill>
                  <a:srgbClr val="FF0000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0.50</a:t>
            </a:r>
          </a:p>
          <a:p>
            <a:pPr marL="784631" lvl="1" indent="-392316">
              <a:lnSpc>
                <a:spcPts val="5088"/>
              </a:lnSpc>
              <a:buFont typeface="Arial"/>
              <a:buChar char="•"/>
            </a:pPr>
            <a:r>
              <a:rPr lang="en-US" sz="3634" b="1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1/4</a:t>
            </a:r>
            <a:r>
              <a:rPr lang="en-US" sz="3634" b="1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634">
                <a:latin typeface="Titillium Web"/>
                <a:ea typeface="Titillium Web"/>
                <a:cs typeface="Titillium Web"/>
                <a:sym typeface="Titillium Web"/>
              </a:rPr>
              <a:t>= </a:t>
            </a:r>
            <a:r>
              <a:rPr lang="en-US" sz="3634" b="1">
                <a:solidFill>
                  <a:srgbClr val="FF0000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0.25</a:t>
            </a:r>
          </a:p>
          <a:p>
            <a:pPr marL="784631" lvl="1" indent="-392316">
              <a:lnSpc>
                <a:spcPts val="5088"/>
              </a:lnSpc>
              <a:buFont typeface="Arial"/>
              <a:buChar char="•"/>
            </a:pPr>
            <a:r>
              <a:rPr lang="en-US" sz="3634" b="1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3/8</a:t>
            </a:r>
            <a:r>
              <a:rPr lang="en-US" sz="3634" b="1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634">
                <a:latin typeface="Titillium Web"/>
                <a:ea typeface="Titillium Web"/>
                <a:cs typeface="Titillium Web"/>
                <a:sym typeface="Titillium Web"/>
              </a:rPr>
              <a:t>= </a:t>
            </a:r>
            <a:r>
              <a:rPr lang="en-US" sz="3634" b="1">
                <a:solidFill>
                  <a:srgbClr val="FF0000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0.375</a:t>
            </a:r>
          </a:p>
          <a:p>
            <a:pPr>
              <a:lnSpc>
                <a:spcPts val="3690"/>
              </a:lnSpc>
            </a:pPr>
            <a:endParaRPr lang="en-US" sz="3634" b="1">
              <a:solidFill>
                <a:srgbClr val="FF0000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3690"/>
              </a:lnSpc>
            </a:pPr>
            <a:endParaRPr lang="en-US" sz="3634" b="1">
              <a:solidFill>
                <a:srgbClr val="FF0000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044358" y="554422"/>
            <a:ext cx="5955056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3"/>
              </a:lnSpc>
            </a:pPr>
            <a:r>
              <a:rPr lang="en-US" sz="4066" b="1" dirty="0" smtClean="0">
                <a:latin typeface="HK Grotesk Bold"/>
                <a:ea typeface="HK Grotesk Bold"/>
                <a:cs typeface="HK Grotesk Bold"/>
                <a:sym typeface="HK Grotesk Bold"/>
              </a:rPr>
              <a:t>DECIMAL </a:t>
            </a:r>
            <a:r>
              <a:rPr lang="en-US" sz="4066" b="1" dirty="0">
                <a:latin typeface="HK Grotesk Bold"/>
                <a:ea typeface="HK Grotesk Bold"/>
                <a:cs typeface="HK Grotesk Bold"/>
                <a:sym typeface="HK Grotesk Bold"/>
              </a:rPr>
              <a:t>→ FRACCIÓN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40228" y="1199684"/>
            <a:ext cx="5851772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06"/>
              </a:lnSpc>
            </a:pPr>
            <a:r>
              <a:rPr lang="en-US" sz="2933">
                <a:solidFill>
                  <a:srgbClr val="FF0000"/>
                </a:solidFill>
                <a:latin typeface="Titillium Web"/>
                <a:ea typeface="Titillium Web"/>
                <a:cs typeface="Titillium Web"/>
                <a:sym typeface="Titillium Web"/>
              </a:rPr>
              <a:t>Se escribe como fracción con base 10 y se simplifica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275236" y="1882654"/>
            <a:ext cx="4953587" cy="5091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58"/>
              </a:lnSpc>
            </a:pPr>
            <a:endParaRPr sz="933"/>
          </a:p>
          <a:p>
            <a:pPr marL="718409" lvl="1" indent="-359205">
              <a:lnSpc>
                <a:spcPts val="4658"/>
              </a:lnSpc>
              <a:buFont typeface="Arial"/>
              <a:buChar char="•"/>
            </a:pPr>
            <a:r>
              <a:rPr lang="en-US" sz="3327" b="1">
                <a:solidFill>
                  <a:srgbClr val="FF0000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0.75</a:t>
            </a:r>
          </a:p>
          <a:p>
            <a:pPr>
              <a:lnSpc>
                <a:spcPts val="4658"/>
              </a:lnSpc>
            </a:pPr>
            <a:r>
              <a:rPr lang="en-US" sz="3327" b="1">
                <a:latin typeface="Titillium Web Bold"/>
                <a:ea typeface="Titillium Web Bold"/>
                <a:cs typeface="Titillium Web Bold"/>
                <a:sym typeface="Titillium Web Bold"/>
              </a:rPr>
              <a:t>       </a:t>
            </a:r>
            <a:r>
              <a:rPr lang="en-US" sz="3327" b="1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75 / 100</a:t>
            </a:r>
          </a:p>
          <a:p>
            <a:pPr>
              <a:lnSpc>
                <a:spcPts val="4658"/>
              </a:lnSpc>
            </a:pPr>
            <a:r>
              <a:rPr lang="en-US" sz="3327" b="1">
                <a:latin typeface="Titillium Web Bold"/>
                <a:ea typeface="Titillium Web Bold"/>
                <a:cs typeface="Titillium Web Bold"/>
                <a:sym typeface="Titillium Web Bold"/>
              </a:rPr>
              <a:t>       </a:t>
            </a:r>
            <a:r>
              <a:rPr lang="en-US" sz="3327" b="1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3 / 4</a:t>
            </a:r>
          </a:p>
          <a:p>
            <a:pPr marL="718409" lvl="1" indent="-359205">
              <a:lnSpc>
                <a:spcPts val="4658"/>
              </a:lnSpc>
              <a:buFont typeface="Arial"/>
              <a:buChar char="•"/>
            </a:pPr>
            <a:r>
              <a:rPr lang="en-US" sz="3327" b="1">
                <a:solidFill>
                  <a:srgbClr val="FF0000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0.0025</a:t>
            </a:r>
          </a:p>
          <a:p>
            <a:pPr>
              <a:lnSpc>
                <a:spcPts val="4658"/>
              </a:lnSpc>
            </a:pPr>
            <a:r>
              <a:rPr lang="en-US" sz="3327" b="1">
                <a:latin typeface="Titillium Web Bold"/>
                <a:ea typeface="Titillium Web Bold"/>
                <a:cs typeface="Titillium Web Bold"/>
                <a:sym typeface="Titillium Web Bold"/>
              </a:rPr>
              <a:t>       </a:t>
            </a:r>
            <a:r>
              <a:rPr lang="en-US" sz="3327" b="1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25 / 10000</a:t>
            </a:r>
          </a:p>
          <a:p>
            <a:pPr>
              <a:lnSpc>
                <a:spcPts val="4658"/>
              </a:lnSpc>
            </a:pPr>
            <a:r>
              <a:rPr lang="en-US" sz="3327" b="1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      1 / 400</a:t>
            </a:r>
          </a:p>
          <a:p>
            <a:pPr>
              <a:lnSpc>
                <a:spcPts val="3378"/>
              </a:lnSpc>
            </a:pPr>
            <a:endParaRPr lang="en-US" sz="3327" b="1">
              <a:solidFill>
                <a:srgbClr val="00D10F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3378"/>
              </a:lnSpc>
            </a:pPr>
            <a:endParaRPr lang="en-US" sz="3327" b="1">
              <a:solidFill>
                <a:srgbClr val="00D10F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021886" y="2531031"/>
            <a:ext cx="3693746" cy="2077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83875" lvl="1" indent="-341937">
              <a:lnSpc>
                <a:spcPts val="4434"/>
              </a:lnSpc>
              <a:buFont typeface="Arial"/>
              <a:buChar char="•"/>
            </a:pPr>
            <a:r>
              <a:rPr lang="en-US" sz="3167" b="1">
                <a:solidFill>
                  <a:srgbClr val="FF0000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0.125</a:t>
            </a:r>
          </a:p>
          <a:p>
            <a:pPr>
              <a:lnSpc>
                <a:spcPts val="4434"/>
              </a:lnSpc>
            </a:pPr>
            <a:r>
              <a:rPr lang="en-US" sz="3167" b="1">
                <a:latin typeface="Titillium Web Bold"/>
                <a:ea typeface="Titillium Web Bold"/>
                <a:cs typeface="Titillium Web Bold"/>
                <a:sym typeface="Titillium Web Bold"/>
              </a:rPr>
              <a:t>      </a:t>
            </a:r>
            <a:r>
              <a:rPr lang="en-US" sz="3167" b="1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125 / 1000</a:t>
            </a:r>
          </a:p>
          <a:p>
            <a:pPr>
              <a:lnSpc>
                <a:spcPts val="4434"/>
              </a:lnSpc>
            </a:pPr>
            <a:r>
              <a:rPr lang="en-US" sz="3167" b="1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     1 / 8</a:t>
            </a:r>
          </a:p>
          <a:p>
            <a:pPr>
              <a:lnSpc>
                <a:spcPts val="3036"/>
              </a:lnSpc>
            </a:pPr>
            <a:endParaRPr lang="en-US" sz="3167" b="1">
              <a:solidFill>
                <a:srgbClr val="00D10F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509161" y="4357627"/>
            <a:ext cx="2244920" cy="2180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12"/>
              </a:lnSpc>
            </a:pPr>
            <a:r>
              <a:rPr lang="en-US" sz="2437">
                <a:latin typeface="Titillium Web"/>
                <a:ea typeface="Titillium Web"/>
                <a:cs typeface="Titillium Web"/>
                <a:sym typeface="Titillium Web"/>
              </a:rPr>
              <a:t>Se divide dependiendo de cuántos decimales tenga el número.</a:t>
            </a:r>
          </a:p>
        </p:txBody>
      </p:sp>
    </p:spTree>
    <p:extLst>
      <p:ext uri="{BB962C8B-B14F-4D97-AF65-F5344CB8AC3E}">
        <p14:creationId xmlns:p14="http://schemas.microsoft.com/office/powerpoint/2010/main" val="83713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417791" y="2346136"/>
            <a:ext cx="4254848" cy="4254848"/>
          </a:xfrm>
          <a:custGeom>
            <a:avLst/>
            <a:gdLst/>
            <a:ahLst/>
            <a:cxnLst/>
            <a:rect l="l" t="t" r="r" b="b"/>
            <a:pathLst>
              <a:path w="6382272" h="6382272">
                <a:moveTo>
                  <a:pt x="0" y="0"/>
                </a:moveTo>
                <a:lnTo>
                  <a:pt x="6382272" y="0"/>
                </a:lnTo>
                <a:lnTo>
                  <a:pt x="6382272" y="6382272"/>
                </a:lnTo>
                <a:lnTo>
                  <a:pt x="0" y="63822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6000"/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85800" y="103341"/>
            <a:ext cx="10396257" cy="7909338"/>
            <a:chOff x="0" y="-123825"/>
            <a:chExt cx="20792513" cy="15818678"/>
          </a:xfrm>
        </p:grpSpPr>
        <p:sp>
          <p:nvSpPr>
            <p:cNvPr id="4" name="TextBox 4"/>
            <p:cNvSpPr txBox="1"/>
            <p:nvPr/>
          </p:nvSpPr>
          <p:spPr>
            <a:xfrm>
              <a:off x="0" y="-123825"/>
              <a:ext cx="20792513" cy="14619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693"/>
                </a:lnSpc>
              </a:pPr>
              <a:r>
                <a:rPr lang="en-US" sz="4066" b="1">
                  <a:latin typeface="Century Gothic" panose="020B0502020202020204" pitchFamily="34" charset="0"/>
                  <a:ea typeface="HK Grotesk Bold"/>
                  <a:cs typeface="HK Grotesk Bold"/>
                  <a:sym typeface="HK Grotesk Bold"/>
                </a:rPr>
                <a:t>EJEMPLO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8256" y="1558887"/>
              <a:ext cx="18231075" cy="12054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6"/>
                </a:lnSpc>
              </a:pPr>
              <a:r>
                <a:rPr lang="en-US" sz="3333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Hoy inviertes desde tu celular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8256" y="2570657"/>
              <a:ext cx="17487433" cy="12054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6"/>
                </a:lnSpc>
              </a:pPr>
              <a:r>
                <a:rPr lang="en-US" sz="3333" b="1"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Acción: Apple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3553853"/>
              <a:ext cx="17487433" cy="32316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346"/>
                </a:lnSpc>
              </a:pPr>
              <a:r>
                <a:rPr lang="en-US" sz="4533" b="1"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Precio: $195,</a:t>
              </a:r>
              <a:r>
                <a:rPr lang="en-US" sz="4533" b="1">
                  <a:solidFill>
                    <a:srgbClr val="FF0000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375</a:t>
              </a:r>
              <a:r>
                <a:rPr lang="en-US" sz="4533" b="1"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 USD por acción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5161060"/>
              <a:ext cx="7448256" cy="36163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6"/>
                </a:lnSpc>
              </a:pPr>
              <a:r>
                <a:rPr lang="en-US" sz="3333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0.375 = 375 / 1000                </a:t>
              </a:r>
            </a:p>
            <a:p>
              <a:pPr>
                <a:lnSpc>
                  <a:spcPts val="4666"/>
                </a:lnSpc>
              </a:pPr>
              <a:r>
                <a:rPr lang="en-US" sz="3333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simplificando = 3/8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8011452" y="5161060"/>
              <a:ext cx="12323245" cy="36163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6"/>
                </a:lnSpc>
              </a:pPr>
              <a:r>
                <a:rPr lang="en-US" sz="3333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“El precio realmente es:</a:t>
              </a:r>
            </a:p>
            <a:p>
              <a:pPr>
                <a:lnSpc>
                  <a:spcPts val="4666"/>
                </a:lnSpc>
              </a:pPr>
              <a:r>
                <a:rPr lang="en-US" sz="3333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195 dólares con tres octavos”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7795254"/>
              <a:ext cx="19429167" cy="78995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106"/>
                </a:lnSpc>
              </a:pPr>
              <a:r>
                <a:rPr lang="en-US" sz="2933" dirty="0" err="1">
                  <a:solidFill>
                    <a:srgbClr val="4E82E8"/>
                  </a:solidFill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Quieres</a:t>
              </a:r>
              <a:r>
                <a:rPr lang="en-US" sz="2933" dirty="0">
                  <a:solidFill>
                    <a:srgbClr val="4E82E8"/>
                  </a:solidFill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</a:t>
              </a:r>
              <a:r>
                <a:rPr lang="en-US" sz="2933" dirty="0" err="1">
                  <a:solidFill>
                    <a:srgbClr val="4E82E8"/>
                  </a:solidFill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comprar</a:t>
              </a:r>
              <a:r>
                <a:rPr lang="en-US" sz="2933" dirty="0">
                  <a:solidFill>
                    <a:srgbClr val="4E82E8"/>
                  </a:solidFill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10 </a:t>
              </a:r>
              <a:r>
                <a:rPr lang="en-US" sz="2933" dirty="0" err="1">
                  <a:solidFill>
                    <a:srgbClr val="4E82E8"/>
                  </a:solidFill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acciones</a:t>
              </a:r>
              <a:r>
                <a:rPr lang="en-US" sz="2933" dirty="0">
                  <a:solidFill>
                    <a:srgbClr val="4E82E8"/>
                  </a:solidFill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:</a:t>
              </a:r>
              <a:r>
                <a:rPr lang="en-US" sz="2933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195.375 × 10 = 1.953,75 USD</a:t>
              </a:r>
            </a:p>
            <a:p>
              <a:pPr>
                <a:lnSpc>
                  <a:spcPts val="4386"/>
                </a:lnSpc>
              </a:pPr>
              <a:r>
                <a:rPr lang="en-US" sz="3133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Si </a:t>
              </a:r>
              <a:r>
                <a:rPr lang="en-US" sz="3133" dirty="0" err="1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aproximas</a:t>
              </a:r>
              <a:r>
                <a:rPr lang="en-US" sz="3133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a 195 → </a:t>
              </a:r>
              <a:r>
                <a:rPr lang="en-US" sz="3133" dirty="0" err="1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pierdes</a:t>
              </a:r>
              <a:r>
                <a:rPr lang="en-US" sz="3133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</a:t>
              </a:r>
              <a:r>
                <a:rPr lang="en-US" sz="3133" dirty="0" err="1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precisión</a:t>
              </a:r>
              <a:endParaRPr lang="en-US" sz="31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endParaRPr>
            </a:p>
            <a:p>
              <a:pPr>
                <a:lnSpc>
                  <a:spcPts val="4386"/>
                </a:lnSpc>
              </a:pPr>
              <a:r>
                <a:rPr lang="en-US" sz="3133" b="1" dirty="0" err="1">
                  <a:solidFill>
                    <a:srgbClr val="FF0000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Diferencia</a:t>
              </a:r>
              <a:r>
                <a:rPr lang="en-US" sz="3133" b="1" dirty="0">
                  <a:solidFill>
                    <a:srgbClr val="FF0000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 total </a:t>
              </a:r>
              <a:r>
                <a:rPr lang="en-US" sz="3133" b="1" dirty="0" err="1">
                  <a:solidFill>
                    <a:srgbClr val="FF0000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puede</a:t>
              </a:r>
              <a:r>
                <a:rPr lang="en-US" sz="3133" b="1" dirty="0">
                  <a:solidFill>
                    <a:srgbClr val="FF0000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 </a:t>
              </a:r>
              <a:r>
                <a:rPr lang="en-US" sz="3133" b="1" dirty="0" err="1">
                  <a:solidFill>
                    <a:srgbClr val="FF0000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ser</a:t>
              </a:r>
              <a:r>
                <a:rPr lang="en-US" sz="3133" b="1" dirty="0">
                  <a:solidFill>
                    <a:srgbClr val="FF0000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 </a:t>
              </a:r>
              <a:r>
                <a:rPr lang="en-US" sz="3133" b="1" dirty="0" err="1">
                  <a:solidFill>
                    <a:srgbClr val="FF0000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significativa</a:t>
              </a:r>
              <a:r>
                <a:rPr lang="en-US" sz="3133" b="1" dirty="0">
                  <a:solidFill>
                    <a:srgbClr val="FF0000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 </a:t>
              </a:r>
              <a:r>
                <a:rPr lang="en-US" sz="3133" b="1" dirty="0" err="1">
                  <a:solidFill>
                    <a:srgbClr val="FF0000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en</a:t>
              </a:r>
              <a:r>
                <a:rPr lang="en-US" sz="3133" b="1" dirty="0">
                  <a:solidFill>
                    <a:srgbClr val="FF0000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 </a:t>
              </a:r>
              <a:r>
                <a:rPr lang="en-US" sz="3133" b="1" dirty="0" err="1">
                  <a:solidFill>
                    <a:srgbClr val="FF0000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grandes</a:t>
              </a:r>
              <a:r>
                <a:rPr lang="en-US" sz="3133" b="1" dirty="0">
                  <a:solidFill>
                    <a:srgbClr val="FF0000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 </a:t>
              </a:r>
              <a:r>
                <a:rPr lang="en-US" sz="3133" b="1" dirty="0" err="1">
                  <a:solidFill>
                    <a:srgbClr val="FF0000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volúmenes</a:t>
              </a:r>
              <a:endParaRPr lang="en-US" sz="3133" b="1" dirty="0">
                <a:solidFill>
                  <a:srgbClr val="FF000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endParaRPr>
            </a:p>
            <a:p>
              <a:pPr>
                <a:lnSpc>
                  <a:spcPts val="4666"/>
                </a:lnSpc>
              </a:pPr>
              <a:endParaRPr lang="en-US" sz="3133" b="1" dirty="0">
                <a:solidFill>
                  <a:srgbClr val="FF000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endParaRPr>
            </a:p>
            <a:p>
              <a:pPr>
                <a:lnSpc>
                  <a:spcPts val="4666"/>
                </a:lnSpc>
              </a:pPr>
              <a:endParaRPr lang="en-US" sz="3133" b="1" dirty="0">
                <a:solidFill>
                  <a:srgbClr val="FF000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endParaRPr>
            </a:p>
          </p:txBody>
        </p:sp>
      </p:grpSp>
      <p:sp>
        <p:nvSpPr>
          <p:cNvPr id="11" name="Freeform 11"/>
          <p:cNvSpPr/>
          <p:nvPr/>
        </p:nvSpPr>
        <p:spPr>
          <a:xfrm>
            <a:off x="6096000" y="867583"/>
            <a:ext cx="1011739" cy="1011739"/>
          </a:xfrm>
          <a:custGeom>
            <a:avLst/>
            <a:gdLst/>
            <a:ahLst/>
            <a:cxnLst/>
            <a:rect l="l" t="t" r="r" b="b"/>
            <a:pathLst>
              <a:path w="1517608" h="1517608">
                <a:moveTo>
                  <a:pt x="0" y="0"/>
                </a:moveTo>
                <a:lnTo>
                  <a:pt x="1517608" y="0"/>
                </a:lnTo>
                <a:lnTo>
                  <a:pt x="1517608" y="1517608"/>
                </a:lnTo>
                <a:lnTo>
                  <a:pt x="0" y="15176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46848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37493" y="928467"/>
            <a:ext cx="9714584" cy="10983153"/>
            <a:chOff x="0" y="-95251"/>
            <a:chExt cx="19429168" cy="22803859"/>
          </a:xfrm>
        </p:grpSpPr>
        <p:sp>
          <p:nvSpPr>
            <p:cNvPr id="3" name="TextBox 3"/>
            <p:cNvSpPr txBox="1"/>
            <p:nvPr/>
          </p:nvSpPr>
          <p:spPr>
            <a:xfrm>
              <a:off x="8256" y="-95251"/>
              <a:ext cx="18231076" cy="50056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6"/>
                </a:lnSpc>
              </a:pP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La </a:t>
              </a:r>
              <a:r>
                <a:rPr lang="en-US" sz="2400" dirty="0" err="1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acción</a:t>
              </a: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</a:t>
              </a:r>
              <a:r>
                <a:rPr lang="en-US" sz="2400" dirty="0" err="1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sube</a:t>
              </a: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:</a:t>
              </a:r>
            </a:p>
            <a:p>
              <a:pPr>
                <a:lnSpc>
                  <a:spcPts val="4666"/>
                </a:lnSpc>
              </a:pP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</a:t>
              </a:r>
              <a:r>
                <a:rPr lang="en-US" sz="2400" b="1" dirty="0">
                  <a:solidFill>
                    <a:srgbClr val="00D10F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+0.125 USD </a:t>
              </a:r>
            </a:p>
            <a:p>
              <a:pPr>
                <a:lnSpc>
                  <a:spcPts val="4666"/>
                </a:lnSpc>
              </a:pPr>
              <a:r>
                <a:rPr lang="en-US" sz="2400" b="1" dirty="0">
                  <a:solidFill>
                    <a:srgbClr val="00D10F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125/1000</a:t>
              </a:r>
            </a:p>
            <a:p>
              <a:pPr>
                <a:lnSpc>
                  <a:spcPts val="4666"/>
                </a:lnSpc>
              </a:pPr>
              <a:r>
                <a:rPr lang="en-US" sz="2400" b="1" dirty="0" smtClean="0">
                  <a:solidFill>
                    <a:srgbClr val="00D10F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1/8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4948193"/>
              <a:ext cx="17156928" cy="6257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6"/>
                </a:lnSpc>
              </a:pP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Si </a:t>
              </a:r>
              <a:r>
                <a:rPr lang="en-US" sz="2400" dirty="0" err="1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tienes</a:t>
              </a: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1.000 </a:t>
              </a:r>
              <a:r>
                <a:rPr lang="en-US" sz="2400" dirty="0" err="1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acciones</a:t>
              </a: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:</a:t>
              </a:r>
            </a:p>
            <a:p>
              <a:pPr>
                <a:lnSpc>
                  <a:spcPts val="4666"/>
                </a:lnSpc>
              </a:pP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0.125 × 1000 = 125 USD de </a:t>
              </a:r>
              <a:r>
                <a:rPr lang="en-US" sz="2400" dirty="0" err="1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ganancia</a:t>
              </a:r>
              <a:endPara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endParaRPr>
            </a:p>
            <a:p>
              <a:pPr>
                <a:lnSpc>
                  <a:spcPts val="4666"/>
                </a:lnSpc>
              </a:pPr>
              <a:endPara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endParaRPr>
            </a:p>
            <a:p>
              <a:pPr>
                <a:lnSpc>
                  <a:spcPts val="4666"/>
                </a:lnSpc>
              </a:pP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Un octavo </a:t>
              </a:r>
              <a:r>
                <a:rPr lang="en-US" sz="2400" dirty="0" err="1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parece</a:t>
              </a: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</a:t>
              </a:r>
              <a:r>
                <a:rPr lang="en-US" sz="2400" dirty="0" err="1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poco</a:t>
              </a: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… Pero </a:t>
              </a:r>
              <a:r>
                <a:rPr lang="en-US" sz="2400" b="1" dirty="0" err="1">
                  <a:solidFill>
                    <a:srgbClr val="00D10F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multiplica</a:t>
              </a: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</a:t>
              </a:r>
              <a:r>
                <a:rPr lang="en-US" sz="2400" dirty="0" err="1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tu</a:t>
              </a: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</a:t>
              </a:r>
              <a:r>
                <a:rPr lang="en-US" sz="2400" dirty="0" err="1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dinero</a:t>
              </a:r>
              <a:endPara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endParaRPr>
            </a:p>
            <a:p>
              <a:pPr>
                <a:lnSpc>
                  <a:spcPts val="4666"/>
                </a:lnSpc>
              </a:pPr>
              <a:endPara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949990" y="3413604"/>
              <a:ext cx="12323248" cy="12514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6"/>
                </a:lnSpc>
              </a:pP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La </a:t>
              </a:r>
              <a:r>
                <a:rPr lang="en-US" sz="2400" dirty="0" err="1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acción</a:t>
              </a: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</a:t>
              </a:r>
              <a:r>
                <a:rPr lang="en-US" sz="2400" dirty="0" err="1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subió</a:t>
              </a: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un octavo de </a:t>
              </a:r>
              <a:r>
                <a:rPr lang="en-US" sz="2400" dirty="0" err="1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dólar</a:t>
              </a:r>
              <a:r>
                <a:rPr lang="en-US" sz="2400" dirty="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.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6771015"/>
              <a:ext cx="19429168" cy="59375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106"/>
                </a:lnSpc>
              </a:pPr>
              <a:r>
                <a:rPr lang="en-US" sz="2400">
                  <a:solidFill>
                    <a:srgbClr val="4E82E8"/>
                  </a:solidFill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Quieres comprar 10 acciones:</a:t>
              </a:r>
              <a:r>
                <a:rPr lang="en-US" sz="240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195.375 × 10 = 1.953,75 USD</a:t>
              </a:r>
            </a:p>
            <a:p>
              <a:pPr>
                <a:lnSpc>
                  <a:spcPts val="4386"/>
                </a:lnSpc>
              </a:pPr>
              <a:r>
                <a:rPr lang="en-US" sz="2400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Si aproximas a 195 → pierdes precisión</a:t>
              </a:r>
            </a:p>
            <a:p>
              <a:pPr>
                <a:lnSpc>
                  <a:spcPts val="4386"/>
                </a:lnSpc>
              </a:pPr>
              <a:r>
                <a:rPr lang="en-US" sz="2400" b="1">
                  <a:solidFill>
                    <a:srgbClr val="FF0000"/>
                  </a:solidFill>
                  <a:latin typeface="Century Gothic" panose="020B0502020202020204" pitchFamily="34" charset="0"/>
                  <a:ea typeface="Titillium Web Bold"/>
                  <a:cs typeface="Titillium Web Bold"/>
                  <a:sym typeface="Titillium Web Bold"/>
                </a:rPr>
                <a:t>Diferencia total puede ser significativa en grandes volúmenes</a:t>
              </a:r>
            </a:p>
            <a:p>
              <a:pPr>
                <a:lnSpc>
                  <a:spcPts val="4666"/>
                </a:lnSpc>
              </a:pPr>
              <a:endParaRPr lang="en-US" sz="2400" b="1">
                <a:solidFill>
                  <a:srgbClr val="FF000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endParaRPr>
            </a:p>
            <a:p>
              <a:pPr>
                <a:lnSpc>
                  <a:spcPts val="4666"/>
                </a:lnSpc>
              </a:pPr>
              <a:endParaRPr lang="en-US" sz="2400" b="1">
                <a:solidFill>
                  <a:srgbClr val="FF000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endParaRPr>
            </a:p>
          </p:txBody>
        </p:sp>
      </p:grpSp>
      <p:sp>
        <p:nvSpPr>
          <p:cNvPr id="7" name="Freeform 7"/>
          <p:cNvSpPr/>
          <p:nvPr/>
        </p:nvSpPr>
        <p:spPr>
          <a:xfrm>
            <a:off x="7578486" y="2077654"/>
            <a:ext cx="3849858" cy="2754172"/>
          </a:xfrm>
          <a:custGeom>
            <a:avLst/>
            <a:gdLst/>
            <a:ahLst/>
            <a:cxnLst/>
            <a:rect l="l" t="t" r="r" b="b"/>
            <a:pathLst>
              <a:path w="6950814" h="4639668">
                <a:moveTo>
                  <a:pt x="0" y="0"/>
                </a:moveTo>
                <a:lnTo>
                  <a:pt x="6950814" y="0"/>
                </a:lnTo>
                <a:lnTo>
                  <a:pt x="6950814" y="4639668"/>
                </a:lnTo>
                <a:lnTo>
                  <a:pt x="0" y="4639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95225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1091681" y="2262806"/>
            <a:ext cx="10226351" cy="1858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Aritmética de los Negocios </a:t>
            </a:r>
            <a:r>
              <a:rPr lang="es-CO" sz="4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Fundamentos</a:t>
            </a:r>
            <a:r>
              <a:rPr lang="es-CO" sz="6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572506" y="4324496"/>
            <a:ext cx="5264700" cy="443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b="0" i="0" u="none" strike="noStrike" cap="none" dirty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Potenciación y Radicación</a:t>
            </a:r>
          </a:p>
        </p:txBody>
      </p:sp>
    </p:spTree>
    <p:extLst>
      <p:ext uri="{BB962C8B-B14F-4D97-AF65-F5344CB8AC3E}">
        <p14:creationId xmlns:p14="http://schemas.microsoft.com/office/powerpoint/2010/main" val="37007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34793" y="904892"/>
            <a:ext cx="1039625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73"/>
              </a:lnSpc>
            </a:pPr>
            <a:r>
              <a:rPr lang="en-US" sz="4266" b="1" dirty="0">
                <a:latin typeface="HK Grotesk Bold"/>
                <a:ea typeface="HK Grotesk Bold"/>
                <a:cs typeface="HK Grotesk Bold"/>
                <a:sym typeface="HK Grotesk Bold"/>
              </a:rPr>
              <a:t>¿</a:t>
            </a:r>
            <a:r>
              <a:rPr lang="en-US" sz="4266" b="1" dirty="0" err="1">
                <a:latin typeface="HK Grotesk Bold"/>
                <a:ea typeface="HK Grotesk Bold"/>
                <a:cs typeface="HK Grotesk Bold"/>
                <a:sym typeface="HK Grotesk Bold"/>
              </a:rPr>
              <a:t>Tu</a:t>
            </a:r>
            <a:r>
              <a:rPr lang="en-US" sz="4266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266" b="1" dirty="0" err="1">
                <a:latin typeface="HK Grotesk Bold"/>
                <a:ea typeface="HK Grotesk Bold"/>
                <a:cs typeface="HK Grotesk Bold"/>
                <a:sym typeface="HK Grotesk Bold"/>
              </a:rPr>
              <a:t>dinero</a:t>
            </a:r>
            <a:r>
              <a:rPr lang="en-US" sz="4266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266" b="1" dirty="0" err="1">
                <a:latin typeface="HK Grotesk Bold"/>
                <a:ea typeface="HK Grotesk Bold"/>
                <a:cs typeface="HK Grotesk Bold"/>
                <a:sym typeface="HK Grotesk Bold"/>
              </a:rPr>
              <a:t>suma</a:t>
            </a:r>
            <a:r>
              <a:rPr lang="en-US" sz="4266" b="1" dirty="0">
                <a:latin typeface="HK Grotesk Bold"/>
                <a:ea typeface="HK Grotesk Bold"/>
                <a:cs typeface="HK Grotesk Bold"/>
                <a:sym typeface="HK Grotesk Bold"/>
              </a:rPr>
              <a:t>… o se </a:t>
            </a:r>
            <a:r>
              <a:rPr lang="en-US" sz="4266" b="1" dirty="0" err="1">
                <a:latin typeface="HK Grotesk Bold"/>
                <a:ea typeface="HK Grotesk Bold"/>
                <a:cs typeface="HK Grotesk Bold"/>
                <a:sym typeface="HK Grotesk Bold"/>
              </a:rPr>
              <a:t>multiplica</a:t>
            </a:r>
            <a:r>
              <a:rPr lang="en-US" sz="4266" b="1" dirty="0">
                <a:latin typeface="HK Grotesk Bold"/>
                <a:ea typeface="HK Grotesk Bold"/>
                <a:cs typeface="HK Grotesk Bold"/>
                <a:sym typeface="HK Grotesk Bold"/>
              </a:rPr>
              <a:t>?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007036" y="1517107"/>
            <a:ext cx="5851772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Aprende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crecimiento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exponencial</a:t>
            </a:r>
            <a:endParaRPr lang="en-US" sz="3333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127646" y="3352800"/>
            <a:ext cx="1968303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3"/>
              </a:lnSpc>
            </a:pPr>
            <a:r>
              <a:rPr lang="en-US" sz="4066">
                <a:latin typeface="Titillium Web"/>
                <a:ea typeface="Titillium Web"/>
                <a:cs typeface="Titillium Web"/>
                <a:sym typeface="Titillium Web"/>
              </a:rPr>
              <a:t>2³ = 8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16308" y="2361633"/>
            <a:ext cx="9631957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</a:pPr>
            <a:r>
              <a:rPr lang="en-US" sz="5200" b="1" dirty="0" err="1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Potenciación</a:t>
            </a:r>
            <a:r>
              <a:rPr lang="en-US" sz="5200" b="1" dirty="0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               </a:t>
            </a:r>
            <a:r>
              <a:rPr lang="en-US" sz="5200" dirty="0">
                <a:solidFill>
                  <a:srgbClr val="4E82E8"/>
                </a:solidFill>
                <a:latin typeface="Titillium Web"/>
                <a:ea typeface="Titillium Web"/>
                <a:cs typeface="Titillium Web"/>
                <a:sym typeface="Titillium Web"/>
              </a:rPr>
              <a:t>  </a:t>
            </a:r>
            <a:r>
              <a:rPr lang="en-US" sz="5200" b="1" dirty="0" err="1">
                <a:solidFill>
                  <a:srgbClr val="FF0000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Radicación</a:t>
            </a:r>
            <a:endParaRPr lang="en-US" sz="5200" b="1" dirty="0">
              <a:solidFill>
                <a:srgbClr val="FF0000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806568" y="3352800"/>
            <a:ext cx="1968303" cy="1461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3"/>
              </a:lnSpc>
            </a:pPr>
            <a:r>
              <a:rPr lang="en-US" sz="4066">
                <a:latin typeface="Titillium Web"/>
                <a:ea typeface="Titillium Web"/>
                <a:cs typeface="Titillium Web"/>
                <a:sym typeface="Titillium Web"/>
              </a:rPr>
              <a:t>√9 = 3</a:t>
            </a:r>
          </a:p>
          <a:p>
            <a:pPr algn="ctr">
              <a:lnSpc>
                <a:spcPts val="5693"/>
              </a:lnSpc>
            </a:pPr>
            <a:endParaRPr lang="en-US" sz="4066"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85800" y="5012265"/>
            <a:ext cx="9962465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los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negocios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, la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potenciación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aparece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crecimiento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exponencial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,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como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3333" dirty="0" err="1">
                <a:solidFill>
                  <a:srgbClr val="00D10F"/>
                </a:solidFill>
                <a:latin typeface="Titillium Web"/>
                <a:ea typeface="Titillium Web"/>
                <a:cs typeface="Titillium Web"/>
                <a:sym typeface="Titillium Web"/>
              </a:rPr>
              <a:t>interés</a:t>
            </a:r>
            <a:r>
              <a:rPr lang="en-US" sz="3333" dirty="0">
                <a:solidFill>
                  <a:srgbClr val="00D10F"/>
                </a:solidFill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333" dirty="0" err="1">
                <a:solidFill>
                  <a:srgbClr val="00D10F"/>
                </a:solidFill>
                <a:latin typeface="Titillium Web"/>
                <a:ea typeface="Titillium Web"/>
                <a:cs typeface="Titillium Web"/>
                <a:sym typeface="Titillium Web"/>
              </a:rPr>
              <a:t>compuesto</a:t>
            </a:r>
            <a:r>
              <a:rPr lang="en-US" sz="3333" dirty="0">
                <a:solidFill>
                  <a:srgbClr val="00D10F"/>
                </a:solidFill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414988" y="4018704"/>
            <a:ext cx="3393619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3"/>
              </a:lnSpc>
            </a:pPr>
            <a:r>
              <a:rPr lang="en-US" sz="4066">
                <a:latin typeface="Titillium Web"/>
                <a:ea typeface="Titillium Web"/>
                <a:cs typeface="Titillium Web"/>
                <a:sym typeface="Titillium Web"/>
              </a:rPr>
              <a:t>2 x 2 x 2 = 8</a:t>
            </a:r>
          </a:p>
        </p:txBody>
      </p:sp>
    </p:spTree>
    <p:extLst>
      <p:ext uri="{BB962C8B-B14F-4D97-AF65-F5344CB8AC3E}">
        <p14:creationId xmlns:p14="http://schemas.microsoft.com/office/powerpoint/2010/main" val="43073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41415" y="2940148"/>
            <a:ext cx="3852041" cy="3328774"/>
          </a:xfrm>
          <a:custGeom>
            <a:avLst/>
            <a:gdLst/>
            <a:ahLst/>
            <a:cxnLst/>
            <a:rect l="l" t="t" r="r" b="b"/>
            <a:pathLst>
              <a:path w="5778062" h="5778062">
                <a:moveTo>
                  <a:pt x="0" y="0"/>
                </a:moveTo>
                <a:lnTo>
                  <a:pt x="5778062" y="0"/>
                </a:lnTo>
                <a:lnTo>
                  <a:pt x="5778062" y="5778062"/>
                </a:lnTo>
                <a:lnTo>
                  <a:pt x="0" y="57780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596212" y="2030950"/>
            <a:ext cx="4237972" cy="4237972"/>
          </a:xfrm>
          <a:custGeom>
            <a:avLst/>
            <a:gdLst/>
            <a:ahLst/>
            <a:cxnLst/>
            <a:rect l="l" t="t" r="r" b="b"/>
            <a:pathLst>
              <a:path w="6356958" h="6356958">
                <a:moveTo>
                  <a:pt x="0" y="0"/>
                </a:moveTo>
                <a:lnTo>
                  <a:pt x="6356958" y="0"/>
                </a:lnTo>
                <a:lnTo>
                  <a:pt x="6356958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-86507" y="825073"/>
            <a:ext cx="1315874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73"/>
              </a:lnSpc>
            </a:pPr>
            <a:r>
              <a:rPr lang="en-US" sz="4266" b="1" dirty="0" err="1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Crecimiento</a:t>
            </a:r>
            <a:r>
              <a:rPr lang="en-US" sz="4266" b="1" dirty="0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lineal </a:t>
            </a:r>
            <a:r>
              <a:rPr lang="en-US" sz="42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Vs</a:t>
            </a:r>
            <a:r>
              <a:rPr lang="en-US" sz="4266" b="1" dirty="0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266" b="1" dirty="0" err="1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Crecimiento</a:t>
            </a:r>
            <a:r>
              <a:rPr lang="en-US" sz="4266" b="1" dirty="0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266" b="1" dirty="0" err="1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exponencial</a:t>
            </a:r>
            <a:endParaRPr lang="en-US" sz="4266" b="1" dirty="0">
              <a:solidFill>
                <a:srgbClr val="4E82E8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90036" y="1594514"/>
            <a:ext cx="5554797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Sumas lo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mismo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</a:p>
          <a:p>
            <a:pPr algn="ctr">
              <a:lnSpc>
                <a:spcPts val="4666"/>
              </a:lnSpc>
            </a:pP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cada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periodo</a:t>
            </a:r>
            <a:endParaRPr lang="en-US" sz="3333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937799" y="1895878"/>
            <a:ext cx="5554797" cy="6027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Creces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sobre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lo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acumulado</a:t>
            </a:r>
            <a:endParaRPr lang="en-US" sz="3333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127553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96158" y="-154946"/>
            <a:ext cx="7683869" cy="7683869"/>
          </a:xfrm>
          <a:custGeom>
            <a:avLst/>
            <a:gdLst/>
            <a:ahLst/>
            <a:cxnLst/>
            <a:rect l="l" t="t" r="r" b="b"/>
            <a:pathLst>
              <a:path w="11525803" h="11525803">
                <a:moveTo>
                  <a:pt x="0" y="0"/>
                </a:moveTo>
                <a:lnTo>
                  <a:pt x="11525802" y="0"/>
                </a:lnTo>
                <a:lnTo>
                  <a:pt x="11525802" y="11525803"/>
                </a:lnTo>
                <a:lnTo>
                  <a:pt x="0" y="1152580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85801" y="1045633"/>
            <a:ext cx="4839591" cy="48218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6"/>
              </a:lnSpc>
            </a:pPr>
            <a:r>
              <a:rPr lang="en-US" sz="3333">
                <a:solidFill>
                  <a:srgbClr val="FF0000"/>
                </a:solidFill>
                <a:latin typeface="Titillium Web"/>
                <a:ea typeface="Titillium Web"/>
                <a:cs typeface="Titillium Web"/>
                <a:sym typeface="Titillium Web"/>
              </a:rPr>
              <a:t>Crecimiento lineal </a:t>
            </a:r>
          </a:p>
          <a:p>
            <a:pPr>
              <a:lnSpc>
                <a:spcPts val="4666"/>
              </a:lnSpc>
            </a:pPr>
            <a:r>
              <a:rPr lang="en-US" sz="3333">
                <a:latin typeface="Titillium Web"/>
                <a:ea typeface="Titillium Web"/>
                <a:cs typeface="Titillium Web"/>
                <a:sym typeface="Titillium Web"/>
              </a:rPr>
              <a:t>Inviertes: $1.000.000 COP</a:t>
            </a:r>
          </a:p>
          <a:p>
            <a:pPr>
              <a:lnSpc>
                <a:spcPts val="4666"/>
              </a:lnSpc>
            </a:pPr>
            <a:r>
              <a:rPr lang="en-US" sz="3333">
                <a:latin typeface="Titillium Web"/>
                <a:ea typeface="Titillium Web"/>
                <a:cs typeface="Titillium Web"/>
                <a:sym typeface="Titillium Web"/>
              </a:rPr>
              <a:t>Tasa: 10% anual</a:t>
            </a:r>
          </a:p>
          <a:p>
            <a:pPr>
              <a:lnSpc>
                <a:spcPts val="4666"/>
              </a:lnSpc>
            </a:pPr>
            <a:r>
              <a:rPr lang="en-US" sz="3333">
                <a:latin typeface="Titillium Web"/>
                <a:ea typeface="Titillium Web"/>
                <a:cs typeface="Titillium Web"/>
                <a:sym typeface="Titillium Web"/>
              </a:rPr>
              <a:t>Ganas cada año: 100.000</a:t>
            </a:r>
          </a:p>
          <a:p>
            <a:pPr>
              <a:lnSpc>
                <a:spcPts val="4666"/>
              </a:lnSpc>
            </a:pPr>
            <a:r>
              <a:rPr lang="en-US" sz="3333">
                <a:latin typeface="Titillium Web"/>
                <a:ea typeface="Titillium Web"/>
                <a:cs typeface="Titillium Web"/>
                <a:sym typeface="Titillium Web"/>
              </a:rPr>
              <a:t>Después de 3 años:</a:t>
            </a:r>
          </a:p>
          <a:p>
            <a:pPr>
              <a:lnSpc>
                <a:spcPts val="4666"/>
              </a:lnSpc>
            </a:pPr>
            <a:r>
              <a:rPr lang="en-US" sz="3333">
                <a:solidFill>
                  <a:srgbClr val="FF0000"/>
                </a:solidFill>
                <a:latin typeface="Titillium Web"/>
                <a:ea typeface="Titillium Web"/>
                <a:cs typeface="Titillium Web"/>
                <a:sym typeface="Titillium Web"/>
              </a:rPr>
              <a:t>1.300.000</a:t>
            </a:r>
          </a:p>
          <a:p>
            <a:pPr>
              <a:lnSpc>
                <a:spcPts val="4666"/>
              </a:lnSpc>
            </a:pPr>
            <a:endParaRPr lang="en-US" sz="3333">
              <a:solidFill>
                <a:srgbClr val="FF0000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666"/>
              </a:lnSpc>
            </a:pPr>
            <a:endParaRPr lang="en-US" sz="3333">
              <a:solidFill>
                <a:srgbClr val="FF0000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" name="AutoShape 4"/>
          <p:cNvSpPr/>
          <p:nvPr/>
        </p:nvSpPr>
        <p:spPr>
          <a:xfrm flipV="1">
            <a:off x="5525391" y="1109133"/>
            <a:ext cx="12700" cy="629058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TextBox 5"/>
          <p:cNvSpPr txBox="1"/>
          <p:nvPr/>
        </p:nvSpPr>
        <p:spPr>
          <a:xfrm>
            <a:off x="488852" y="550943"/>
            <a:ext cx="10396257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3"/>
              </a:lnSpc>
            </a:pPr>
            <a:r>
              <a:rPr lang="en-US" sz="4066" b="1" dirty="0">
                <a:latin typeface="HK Grotesk Bold"/>
                <a:ea typeface="HK Grotesk Bold"/>
                <a:cs typeface="HK Grotesk Bold"/>
                <a:sym typeface="HK Grotesk Bold"/>
              </a:rPr>
              <a:t>EJEMPLO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242465" y="1045633"/>
            <a:ext cx="5417980" cy="6924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6"/>
              </a:lnSpc>
            </a:pPr>
            <a:r>
              <a:rPr lang="en-US" sz="3333">
                <a:solidFill>
                  <a:srgbClr val="FF0000"/>
                </a:solidFill>
                <a:latin typeface="Titillium Web"/>
                <a:ea typeface="Titillium Web"/>
                <a:cs typeface="Titillium Web"/>
                <a:sym typeface="Titillium Web"/>
              </a:rPr>
              <a:t>Crecimiento exponencial</a:t>
            </a:r>
          </a:p>
          <a:p>
            <a:pPr>
              <a:lnSpc>
                <a:spcPts val="4666"/>
              </a:lnSpc>
            </a:pPr>
            <a:r>
              <a:rPr lang="en-US" sz="3333">
                <a:latin typeface="Titillium Web"/>
                <a:ea typeface="Titillium Web"/>
                <a:cs typeface="Titillium Web"/>
                <a:sym typeface="Titillium Web"/>
              </a:rPr>
              <a:t>Ganas cada año: 100.000</a:t>
            </a:r>
          </a:p>
          <a:p>
            <a:pPr>
              <a:lnSpc>
                <a:spcPts val="4666"/>
              </a:lnSpc>
            </a:pPr>
            <a:r>
              <a:rPr lang="en-US" sz="3333">
                <a:latin typeface="Titillium Web"/>
                <a:ea typeface="Titillium Web"/>
                <a:cs typeface="Titillium Web"/>
                <a:sym typeface="Titillium Web"/>
              </a:rPr>
              <a:t>Año 1 = 1.100.000</a:t>
            </a:r>
          </a:p>
          <a:p>
            <a:pPr>
              <a:lnSpc>
                <a:spcPts val="4666"/>
              </a:lnSpc>
            </a:pPr>
            <a:r>
              <a:rPr lang="en-US" sz="3333">
                <a:latin typeface="Titillium Web"/>
                <a:ea typeface="Titillium Web"/>
                <a:cs typeface="Titillium Web"/>
                <a:sym typeface="Titillium Web"/>
              </a:rPr>
              <a:t>Año 2 = 1.100.000 x 10% </a:t>
            </a:r>
          </a:p>
          <a:p>
            <a:pPr>
              <a:lnSpc>
                <a:spcPts val="4666"/>
              </a:lnSpc>
            </a:pPr>
            <a:r>
              <a:rPr lang="en-US" sz="3333">
                <a:latin typeface="Titillium Web"/>
                <a:ea typeface="Titillium Web"/>
                <a:cs typeface="Titillium Web"/>
                <a:sym typeface="Titillium Web"/>
              </a:rPr>
              <a:t>            = 110.000</a:t>
            </a:r>
          </a:p>
          <a:p>
            <a:pPr>
              <a:lnSpc>
                <a:spcPts val="4666"/>
              </a:lnSpc>
            </a:pPr>
            <a:r>
              <a:rPr lang="en-US" sz="3333">
                <a:latin typeface="Titillium Web"/>
                <a:ea typeface="Titillium Web"/>
                <a:cs typeface="Titillium Web"/>
                <a:sym typeface="Titillium Web"/>
              </a:rPr>
              <a:t>Año 3 = 1.210.000 x 10%</a:t>
            </a:r>
          </a:p>
          <a:p>
            <a:pPr>
              <a:lnSpc>
                <a:spcPts val="4666"/>
              </a:lnSpc>
            </a:pPr>
            <a:r>
              <a:rPr lang="en-US" sz="3333">
                <a:latin typeface="Titillium Web"/>
                <a:ea typeface="Titillium Web"/>
                <a:cs typeface="Titillium Web"/>
                <a:sym typeface="Titillium Web"/>
              </a:rPr>
              <a:t>            = 121.000</a:t>
            </a:r>
          </a:p>
          <a:p>
            <a:pPr>
              <a:lnSpc>
                <a:spcPts val="4666"/>
              </a:lnSpc>
            </a:pPr>
            <a:r>
              <a:rPr lang="en-US" sz="3333">
                <a:solidFill>
                  <a:srgbClr val="FF0000"/>
                </a:solidFill>
                <a:latin typeface="Titillium Web"/>
                <a:ea typeface="Titillium Web"/>
                <a:cs typeface="Titillium Web"/>
                <a:sym typeface="Titillium Web"/>
              </a:rPr>
              <a:t>1.331.000</a:t>
            </a:r>
          </a:p>
          <a:p>
            <a:pPr>
              <a:lnSpc>
                <a:spcPts val="3546"/>
              </a:lnSpc>
            </a:pPr>
            <a:r>
              <a:rPr lang="en-US" sz="2533" b="1">
                <a:latin typeface="Titillium Web Bold"/>
                <a:ea typeface="Titillium Web Bold"/>
                <a:cs typeface="Titillium Web Bold"/>
                <a:sym typeface="Titillium Web Bold"/>
              </a:rPr>
              <a:t>En el crecimiento exponencial ganas sobre lo que ya ganaste.</a:t>
            </a:r>
          </a:p>
          <a:p>
            <a:pPr>
              <a:lnSpc>
                <a:spcPts val="4666"/>
              </a:lnSpc>
            </a:pPr>
            <a:endParaRPr lang="en-US" sz="2533" b="1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4666"/>
              </a:lnSpc>
            </a:pPr>
            <a:endParaRPr lang="en-US" sz="2533" b="1"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</p:spTree>
    <p:extLst>
      <p:ext uri="{BB962C8B-B14F-4D97-AF65-F5344CB8AC3E}">
        <p14:creationId xmlns:p14="http://schemas.microsoft.com/office/powerpoint/2010/main" val="179350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1091681" y="2262806"/>
            <a:ext cx="10226351" cy="1858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Aritmética de los Negocios </a:t>
            </a:r>
            <a:r>
              <a:rPr lang="es-CO" sz="4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Fundamentos</a:t>
            </a:r>
            <a:r>
              <a:rPr lang="es-CO" sz="6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572506" y="4109053"/>
            <a:ext cx="5264700" cy="873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b="0" i="0" u="none" strike="noStrike" cap="none" dirty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Porcentajes y Tasas de Variación</a:t>
            </a:r>
          </a:p>
        </p:txBody>
      </p:sp>
    </p:spTree>
    <p:extLst>
      <p:ext uri="{BB962C8B-B14F-4D97-AF65-F5344CB8AC3E}">
        <p14:creationId xmlns:p14="http://schemas.microsoft.com/office/powerpoint/2010/main" val="420817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251502" y="3361970"/>
            <a:ext cx="4309747" cy="2947182"/>
          </a:xfrm>
          <a:custGeom>
            <a:avLst/>
            <a:gdLst/>
            <a:ahLst/>
            <a:cxnLst/>
            <a:rect l="l" t="t" r="r" b="b"/>
            <a:pathLst>
              <a:path w="8209014" h="5722855">
                <a:moveTo>
                  <a:pt x="0" y="0"/>
                </a:moveTo>
                <a:lnTo>
                  <a:pt x="8209014" y="0"/>
                </a:lnTo>
                <a:lnTo>
                  <a:pt x="8209014" y="5722855"/>
                </a:lnTo>
                <a:lnTo>
                  <a:pt x="0" y="57228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85800" y="611536"/>
            <a:ext cx="10396257" cy="772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26"/>
              </a:lnSpc>
            </a:pPr>
            <a:r>
              <a:rPr lang="en-US" sz="4733" b="1" dirty="0">
                <a:latin typeface="HK Grotesk Bold"/>
                <a:ea typeface="HK Grotesk Bold"/>
                <a:cs typeface="HK Grotesk Bold"/>
                <a:sym typeface="HK Grotesk Bold"/>
              </a:rPr>
              <a:t>Tus </a:t>
            </a:r>
            <a:r>
              <a:rPr lang="en-US" sz="4733" b="1" dirty="0" err="1">
                <a:latin typeface="HK Grotesk Bold"/>
                <a:ea typeface="HK Grotesk Bold"/>
                <a:cs typeface="HK Grotesk Bold"/>
                <a:sym typeface="HK Grotesk Bold"/>
              </a:rPr>
              <a:t>ventas</a:t>
            </a:r>
            <a:r>
              <a:rPr lang="en-US" sz="4733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s-CO" sz="4733" b="1" dirty="0" smtClean="0">
                <a:latin typeface="HK Grotesk Bold"/>
                <a:ea typeface="HK Grotesk Bold"/>
                <a:cs typeface="HK Grotesk Bold"/>
                <a:sym typeface="HK Grotesk Bold"/>
              </a:rPr>
              <a:t>subieron</a:t>
            </a:r>
            <a:r>
              <a:rPr lang="en-US" sz="4733" b="1" dirty="0" smtClean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733" b="1" dirty="0">
                <a:latin typeface="HK Grotesk Bold"/>
                <a:ea typeface="HK Grotesk Bold"/>
                <a:cs typeface="HK Grotesk Bold"/>
                <a:sym typeface="HK Grotesk Bold"/>
              </a:rPr>
              <a:t>un</a:t>
            </a:r>
            <a:r>
              <a:rPr lang="en-US" sz="4733" b="1" dirty="0">
                <a:solidFill>
                  <a:srgbClr val="00D10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20%</a:t>
            </a:r>
            <a:r>
              <a:rPr lang="en-US" sz="4733" b="1" dirty="0">
                <a:latin typeface="HK Grotesk Bold"/>
                <a:ea typeface="HK Grotesk Bold"/>
                <a:cs typeface="HK Grotesk Bold"/>
                <a:sym typeface="HK Grotesk Bold"/>
              </a:rPr>
              <a:t>…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396136" y="1517239"/>
            <a:ext cx="3600187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</a:pPr>
            <a:r>
              <a:rPr lang="en-US" sz="5200" b="1" dirty="0" err="1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Porcentaje</a:t>
            </a:r>
            <a:endParaRPr lang="en-US" sz="5200" b="1" dirty="0">
              <a:solidFill>
                <a:srgbClr val="00D10F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16308" y="2400907"/>
            <a:ext cx="5108129" cy="3616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6"/>
              </a:lnSpc>
            </a:pP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Es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una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forma de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expresar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una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parte de 100.”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Ejemplo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:</a:t>
            </a:r>
          </a:p>
          <a:p>
            <a:pPr>
              <a:lnSpc>
                <a:spcPts val="4666"/>
              </a:lnSpc>
            </a:pPr>
            <a:endParaRPr lang="en-US" sz="3333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 marL="719690" lvl="1" indent="-359845">
              <a:lnSpc>
                <a:spcPts val="4666"/>
              </a:lnSpc>
              <a:buFont typeface="Arial"/>
              <a:buChar char="•"/>
            </a:pP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10% = 10 de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cada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100</a:t>
            </a:r>
          </a:p>
          <a:p>
            <a:pPr marL="719690" lvl="1" indent="-359845">
              <a:lnSpc>
                <a:spcPts val="4666"/>
              </a:lnSpc>
              <a:buFont typeface="Arial"/>
              <a:buChar char="•"/>
            </a:pP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25% = 25 de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cada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100</a:t>
            </a:r>
          </a:p>
          <a:p>
            <a:pPr>
              <a:lnSpc>
                <a:spcPts val="4666"/>
              </a:lnSpc>
            </a:pPr>
            <a:endParaRPr lang="en-US" sz="3333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020969" y="1611810"/>
            <a:ext cx="5211597" cy="807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46"/>
              </a:lnSpc>
            </a:pPr>
            <a:r>
              <a:rPr lang="en-US" sz="45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En</a:t>
            </a:r>
            <a:r>
              <a:rPr lang="en-US" sz="45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5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los</a:t>
            </a:r>
            <a:r>
              <a:rPr lang="en-US" sz="45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5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negocios</a:t>
            </a:r>
            <a:r>
              <a:rPr lang="en-US" sz="45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:</a:t>
            </a:r>
            <a:r>
              <a:rPr lang="en-US" sz="4533" b="1" dirty="0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124437" y="2326752"/>
            <a:ext cx="5108129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Incremementos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 y </a:t>
            </a:r>
            <a:r>
              <a:rPr lang="en-US" sz="3333" dirty="0" err="1">
                <a:latin typeface="Titillium Web"/>
                <a:ea typeface="Titillium Web"/>
                <a:cs typeface="Titillium Web"/>
                <a:sym typeface="Titillium Web"/>
              </a:rPr>
              <a:t>descuentos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1518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858416" y="2287549"/>
            <a:ext cx="10226351" cy="1858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Aritmética de los Negocios </a:t>
            </a:r>
            <a:r>
              <a:rPr lang="es-CO" sz="4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Fundamentos</a:t>
            </a:r>
            <a:r>
              <a:rPr lang="es-CO" sz="6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221054" y="4146376"/>
            <a:ext cx="5264700" cy="873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Los Números Reales en la Empresa</a:t>
            </a:r>
            <a:endParaRPr lang="es-CO"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99046" y="1850451"/>
            <a:ext cx="10011351" cy="1032478"/>
          </a:xfrm>
          <a:custGeom>
            <a:avLst/>
            <a:gdLst/>
            <a:ahLst/>
            <a:cxnLst/>
            <a:rect l="l" t="t" r="r" b="b"/>
            <a:pathLst>
              <a:path w="15017026" h="1548717">
                <a:moveTo>
                  <a:pt x="0" y="0"/>
                </a:moveTo>
                <a:lnTo>
                  <a:pt x="15017025" y="0"/>
                </a:lnTo>
                <a:lnTo>
                  <a:pt x="15017025" y="1548718"/>
                </a:lnTo>
                <a:lnTo>
                  <a:pt x="0" y="15487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69779" y="3567885"/>
            <a:ext cx="9680843" cy="891901"/>
          </a:xfrm>
          <a:custGeom>
            <a:avLst/>
            <a:gdLst/>
            <a:ahLst/>
            <a:cxnLst/>
            <a:rect l="l" t="t" r="r" b="b"/>
            <a:pathLst>
              <a:path w="14521264" h="1337852">
                <a:moveTo>
                  <a:pt x="0" y="0"/>
                </a:moveTo>
                <a:lnTo>
                  <a:pt x="14521264" y="0"/>
                </a:lnTo>
                <a:lnTo>
                  <a:pt x="14521264" y="1337852"/>
                </a:lnTo>
                <a:lnTo>
                  <a:pt x="0" y="13378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5167241"/>
            <a:ext cx="8851413" cy="1422181"/>
          </a:xfrm>
          <a:custGeom>
            <a:avLst/>
            <a:gdLst/>
            <a:ahLst/>
            <a:cxnLst/>
            <a:rect l="l" t="t" r="r" b="b"/>
            <a:pathLst>
              <a:path w="13277120" h="2133272">
                <a:moveTo>
                  <a:pt x="0" y="0"/>
                </a:moveTo>
                <a:lnTo>
                  <a:pt x="13277120" y="0"/>
                </a:lnTo>
                <a:lnTo>
                  <a:pt x="13277120" y="2133273"/>
                </a:lnTo>
                <a:lnTo>
                  <a:pt x="0" y="213327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6434" b="-16434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-483370" y="642958"/>
            <a:ext cx="1315874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73"/>
              </a:lnSpc>
            </a:pPr>
            <a:r>
              <a:rPr lang="en-US" sz="42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FORMULAS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30509" y="1120622"/>
            <a:ext cx="4178575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73"/>
              </a:lnSpc>
            </a:pPr>
            <a:r>
              <a:rPr lang="en-US" sz="4266" b="1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INCREMENTO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30509" y="2800380"/>
            <a:ext cx="4178575" cy="807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46"/>
              </a:lnSpc>
            </a:pPr>
            <a:r>
              <a:rPr lang="en-US" sz="4533" b="1">
                <a:solidFill>
                  <a:srgbClr val="FF0000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DESCUENTO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08639" y="4266385"/>
            <a:ext cx="4901561" cy="807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46"/>
              </a:lnSpc>
            </a:pPr>
            <a:r>
              <a:rPr lang="en-US" sz="4533" b="1">
                <a:solidFill>
                  <a:srgbClr val="FF0000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4533" b="1">
                <a:solidFill>
                  <a:srgbClr val="4E82E8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Tasa de variación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641604" y="5240836"/>
            <a:ext cx="4095949" cy="1025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13"/>
              </a:lnSpc>
            </a:pPr>
            <a:r>
              <a:rPr lang="en-US" sz="2866">
                <a:solidFill>
                  <a:srgbClr val="4E82E8"/>
                </a:solidFill>
                <a:latin typeface="Titillium Web"/>
                <a:ea typeface="Titillium Web"/>
                <a:cs typeface="Titillium Web"/>
                <a:sym typeface="Titillium Web"/>
              </a:rPr>
              <a:t>Mide cuánto cambió un valor respecto a otro.</a:t>
            </a:r>
          </a:p>
        </p:txBody>
      </p:sp>
    </p:spTree>
    <p:extLst>
      <p:ext uri="{BB962C8B-B14F-4D97-AF65-F5344CB8AC3E}">
        <p14:creationId xmlns:p14="http://schemas.microsoft.com/office/powerpoint/2010/main" val="243276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98673" y="1192652"/>
            <a:ext cx="4839591" cy="42191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6"/>
              </a:lnSpc>
            </a:pPr>
            <a:r>
              <a:rPr lang="en-US" sz="2400" dirty="0">
                <a:solidFill>
                  <a:srgbClr val="FF0000"/>
                </a:solidFill>
                <a:latin typeface="Titillium Web"/>
                <a:ea typeface="Titillium Web"/>
                <a:cs typeface="Titillium Web"/>
                <a:sym typeface="Titillium Web"/>
              </a:rPr>
              <a:t>IVA </a:t>
            </a:r>
            <a:r>
              <a:rPr lang="en-US" sz="2400" dirty="0" err="1">
                <a:solidFill>
                  <a:srgbClr val="FF0000"/>
                </a:solidFill>
                <a:latin typeface="Titillium Web"/>
                <a:ea typeface="Titillium Web"/>
                <a:cs typeface="Titillium Web"/>
                <a:sym typeface="Titillium Web"/>
              </a:rPr>
              <a:t>en</a:t>
            </a:r>
            <a:r>
              <a:rPr lang="en-US" sz="2400" dirty="0">
                <a:solidFill>
                  <a:srgbClr val="FF0000"/>
                </a:solidFill>
                <a:latin typeface="Titillium Web"/>
                <a:ea typeface="Titillium Web"/>
                <a:cs typeface="Titillium Web"/>
                <a:sym typeface="Titillium Web"/>
              </a:rPr>
              <a:t> Colombia</a:t>
            </a:r>
          </a:p>
          <a:p>
            <a:pPr>
              <a:lnSpc>
                <a:spcPts val="4666"/>
              </a:lnSpc>
            </a:pPr>
            <a:r>
              <a:rPr lang="en-US" sz="2400" dirty="0" err="1">
                <a:latin typeface="Titillium Web"/>
                <a:ea typeface="Titillium Web"/>
                <a:cs typeface="Titillium Web"/>
                <a:sym typeface="Titillium Web"/>
              </a:rPr>
              <a:t>Producto</a:t>
            </a:r>
            <a:r>
              <a:rPr lang="en-US" sz="2400" dirty="0">
                <a:latin typeface="Titillium Web"/>
                <a:ea typeface="Titillium Web"/>
                <a:cs typeface="Titillium Web"/>
                <a:sym typeface="Titillium Web"/>
              </a:rPr>
              <a:t>: $100.000</a:t>
            </a:r>
          </a:p>
          <a:p>
            <a:pPr>
              <a:lnSpc>
                <a:spcPts val="4666"/>
              </a:lnSpc>
            </a:pPr>
            <a:r>
              <a:rPr lang="en-US" sz="2400" dirty="0">
                <a:latin typeface="Titillium Web"/>
                <a:ea typeface="Titillium Web"/>
                <a:cs typeface="Titillium Web"/>
                <a:sym typeface="Titillium Web"/>
              </a:rPr>
              <a:t> IVA (19%)</a:t>
            </a:r>
          </a:p>
          <a:p>
            <a:pPr>
              <a:lnSpc>
                <a:spcPts val="4666"/>
              </a:lnSpc>
            </a:pPr>
            <a:r>
              <a:rPr lang="en-US" sz="2400" dirty="0">
                <a:latin typeface="Titillium Web"/>
                <a:ea typeface="Titillium Web"/>
                <a:cs typeface="Titillium Web"/>
                <a:sym typeface="Titillium Web"/>
              </a:rPr>
              <a:t>100.000 × 1.19 = 119.000</a:t>
            </a:r>
          </a:p>
          <a:p>
            <a:pPr>
              <a:lnSpc>
                <a:spcPts val="4666"/>
              </a:lnSpc>
            </a:pPr>
            <a:endParaRPr lang="en-US" sz="24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666"/>
              </a:lnSpc>
            </a:pPr>
            <a:endParaRPr lang="en-US" sz="24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666"/>
              </a:lnSpc>
            </a:pPr>
            <a:endParaRPr lang="en-US" sz="2400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" name="AutoShape 3"/>
          <p:cNvSpPr/>
          <p:nvPr/>
        </p:nvSpPr>
        <p:spPr>
          <a:xfrm flipH="1" flipV="1">
            <a:off x="5368102" y="813673"/>
            <a:ext cx="5755" cy="2719129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685800" y="82704"/>
            <a:ext cx="10396257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3"/>
              </a:lnSpc>
            </a:pPr>
            <a:r>
              <a:rPr lang="en-US" sz="4066" b="1">
                <a:latin typeface="HK Grotesk Bold"/>
                <a:ea typeface="HK Grotesk Bold"/>
                <a:cs typeface="HK Grotesk Bold"/>
                <a:sym typeface="HK Grotesk Bold"/>
              </a:rPr>
              <a:t>EJEMPLO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148470" y="985480"/>
            <a:ext cx="5445847" cy="2564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99"/>
              </a:lnSpc>
            </a:pPr>
            <a:r>
              <a:rPr lang="en-US" sz="2856" dirty="0" err="1">
                <a:solidFill>
                  <a:srgbClr val="FF0000"/>
                </a:solidFill>
                <a:latin typeface="Titillium Web"/>
                <a:ea typeface="Titillium Web"/>
                <a:cs typeface="Titillium Web"/>
                <a:sym typeface="Titillium Web"/>
              </a:rPr>
              <a:t>Descuento</a:t>
            </a:r>
            <a:endParaRPr lang="en-US" sz="2856" dirty="0">
              <a:solidFill>
                <a:srgbClr val="FF0000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3999"/>
              </a:lnSpc>
            </a:pPr>
            <a:r>
              <a:rPr lang="en-US" sz="2856" dirty="0" err="1">
                <a:latin typeface="Titillium Web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2856" dirty="0">
                <a:latin typeface="Titillium Web"/>
                <a:ea typeface="Titillium Web"/>
                <a:cs typeface="Titillium Web"/>
                <a:sym typeface="Titillium Web"/>
              </a:rPr>
              <a:t>: $200.000</a:t>
            </a:r>
          </a:p>
          <a:p>
            <a:pPr>
              <a:lnSpc>
                <a:spcPts val="3999"/>
              </a:lnSpc>
            </a:pPr>
            <a:r>
              <a:rPr lang="en-US" sz="2856" dirty="0" err="1">
                <a:latin typeface="Titillium Web"/>
                <a:ea typeface="Titillium Web"/>
                <a:cs typeface="Titillium Web"/>
                <a:sym typeface="Titillium Web"/>
              </a:rPr>
              <a:t>Descuento</a:t>
            </a:r>
            <a:r>
              <a:rPr lang="en-US" sz="2856" dirty="0">
                <a:latin typeface="Titillium Web"/>
                <a:ea typeface="Titillium Web"/>
                <a:cs typeface="Titillium Web"/>
                <a:sym typeface="Titillium Web"/>
              </a:rPr>
              <a:t>: 25%</a:t>
            </a:r>
          </a:p>
          <a:p>
            <a:pPr>
              <a:lnSpc>
                <a:spcPts val="3999"/>
              </a:lnSpc>
            </a:pPr>
            <a:r>
              <a:rPr lang="en-US" sz="2856" dirty="0">
                <a:latin typeface="Titillium Web"/>
                <a:ea typeface="Titillium Web"/>
                <a:cs typeface="Titillium Web"/>
                <a:sym typeface="Titillium Web"/>
              </a:rPr>
              <a:t>200.000 × 0.25 = 50.000</a:t>
            </a:r>
          </a:p>
          <a:p>
            <a:pPr>
              <a:lnSpc>
                <a:spcPts val="3999"/>
              </a:lnSpc>
            </a:pPr>
            <a:r>
              <a:rPr lang="en-US" sz="2856" dirty="0">
                <a:latin typeface="Titillium Web"/>
                <a:ea typeface="Titillium Web"/>
                <a:cs typeface="Titillium Web"/>
                <a:sym typeface="Titillium Web"/>
              </a:rPr>
              <a:t>Total = 150.000</a:t>
            </a:r>
          </a:p>
        </p:txBody>
      </p:sp>
      <p:sp>
        <p:nvSpPr>
          <p:cNvPr id="6" name="AutoShape 6"/>
          <p:cNvSpPr/>
          <p:nvPr/>
        </p:nvSpPr>
        <p:spPr>
          <a:xfrm flipH="1" flipV="1">
            <a:off x="112541" y="3541543"/>
            <a:ext cx="12079458" cy="1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1389767" y="3692345"/>
            <a:ext cx="4839591" cy="4950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6"/>
              </a:lnSpc>
            </a:pPr>
            <a:r>
              <a:rPr lang="en-US" sz="3333" dirty="0" err="1">
                <a:solidFill>
                  <a:srgbClr val="FF0000"/>
                </a:solidFill>
                <a:latin typeface="Titillium Web"/>
                <a:ea typeface="Titillium Web"/>
                <a:cs typeface="Titillium Web"/>
                <a:sym typeface="Titillium Web"/>
              </a:rPr>
              <a:t>Tasa</a:t>
            </a:r>
            <a:r>
              <a:rPr lang="en-US" sz="3333" dirty="0">
                <a:solidFill>
                  <a:srgbClr val="FF0000"/>
                </a:solidFill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3333" dirty="0" err="1" smtClean="0">
                <a:solidFill>
                  <a:srgbClr val="FF0000"/>
                </a:solidFill>
                <a:latin typeface="Titillium Web"/>
                <a:ea typeface="Titillium Web"/>
                <a:cs typeface="Titillium Web"/>
                <a:sym typeface="Titillium Web"/>
              </a:rPr>
              <a:t>variación</a:t>
            </a:r>
            <a:endParaRPr lang="en-US" sz="3333" dirty="0">
              <a:solidFill>
                <a:srgbClr val="FF0000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666"/>
              </a:lnSpc>
            </a:pPr>
            <a:r>
              <a:rPr lang="en-US" sz="33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Ventas:</a:t>
            </a:r>
          </a:p>
          <a:p>
            <a:pPr>
              <a:lnSpc>
                <a:spcPts val="4573"/>
              </a:lnSpc>
            </a:pPr>
            <a:r>
              <a:rPr lang="en-US" sz="3266" dirty="0" err="1">
                <a:latin typeface="Titillium Web"/>
                <a:ea typeface="Titillium Web"/>
                <a:cs typeface="Titillium Web"/>
                <a:sym typeface="Titillium Web"/>
              </a:rPr>
              <a:t>Mes</a:t>
            </a:r>
            <a:r>
              <a:rPr lang="en-US" sz="3266" dirty="0">
                <a:latin typeface="Titillium Web"/>
                <a:ea typeface="Titillium Web"/>
                <a:cs typeface="Titillium Web"/>
                <a:sym typeface="Titillium Web"/>
              </a:rPr>
              <a:t> anterior: 1.000.000</a:t>
            </a:r>
          </a:p>
          <a:p>
            <a:pPr>
              <a:lnSpc>
                <a:spcPts val="4573"/>
              </a:lnSpc>
            </a:pPr>
            <a:r>
              <a:rPr lang="en-US" sz="3266" dirty="0" err="1">
                <a:latin typeface="Titillium Web"/>
                <a:ea typeface="Titillium Web"/>
                <a:cs typeface="Titillium Web"/>
                <a:sym typeface="Titillium Web"/>
              </a:rPr>
              <a:t>Mes</a:t>
            </a:r>
            <a:r>
              <a:rPr lang="en-US" sz="3266" dirty="0">
                <a:latin typeface="Titillium Web"/>
                <a:ea typeface="Titillium Web"/>
                <a:cs typeface="Titillium Web"/>
                <a:sym typeface="Titillium Web"/>
              </a:rPr>
              <a:t> actual: 1.200.000</a:t>
            </a:r>
          </a:p>
          <a:p>
            <a:pPr>
              <a:lnSpc>
                <a:spcPts val="5040"/>
              </a:lnSpc>
            </a:pPr>
            <a:endParaRPr lang="en-US" sz="3266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5040"/>
              </a:lnSpc>
            </a:pPr>
            <a:endParaRPr lang="en-US" sz="3266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5040"/>
              </a:lnSpc>
            </a:pPr>
            <a:endParaRPr lang="en-US" sz="3266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5040"/>
              </a:lnSpc>
            </a:pPr>
            <a:endParaRPr lang="en-US" sz="3266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6148470" y="3968059"/>
            <a:ext cx="4820497" cy="1025922"/>
            <a:chOff x="0" y="-85725"/>
            <a:chExt cx="9640993" cy="2051844"/>
          </a:xfrm>
        </p:grpSpPr>
        <p:sp>
          <p:nvSpPr>
            <p:cNvPr id="9" name="TextBox 9"/>
            <p:cNvSpPr txBox="1"/>
            <p:nvPr/>
          </p:nvSpPr>
          <p:spPr>
            <a:xfrm>
              <a:off x="0" y="-85725"/>
              <a:ext cx="9640993" cy="20518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001"/>
                </a:lnSpc>
              </a:pPr>
              <a:r>
                <a:rPr lang="en-US" sz="2400">
                  <a:latin typeface="Titillium Web"/>
                  <a:ea typeface="Titillium Web"/>
                  <a:cs typeface="Titillium Web"/>
                  <a:sym typeface="Titillium Web"/>
                </a:rPr>
                <a:t>(1.200.000−1.000.000) = 0,20</a:t>
              </a:r>
            </a:p>
            <a:p>
              <a:pPr>
                <a:lnSpc>
                  <a:spcPts val="4001"/>
                </a:lnSpc>
              </a:pPr>
              <a:r>
                <a:rPr lang="en-US" sz="2400">
                  <a:latin typeface="Titillium Web"/>
                  <a:ea typeface="Titillium Web"/>
                  <a:cs typeface="Titillium Web"/>
                  <a:sym typeface="Titillium Web"/>
                </a:rPr>
                <a:t>           1.000.000</a:t>
              </a:r>
            </a:p>
          </p:txBody>
        </p:sp>
        <p:sp>
          <p:nvSpPr>
            <p:cNvPr id="10" name="AutoShape 10"/>
            <p:cNvSpPr/>
            <p:nvPr/>
          </p:nvSpPr>
          <p:spPr>
            <a:xfrm flipH="1">
              <a:off x="0" y="940076"/>
              <a:ext cx="6988541" cy="0"/>
            </a:xfrm>
            <a:prstGeom prst="line">
              <a:avLst/>
            </a:prstGeom>
            <a:ln w="43556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1" name="TextBox 11"/>
          <p:cNvSpPr txBox="1"/>
          <p:nvPr/>
        </p:nvSpPr>
        <p:spPr>
          <a:xfrm>
            <a:off x="6229358" y="5208315"/>
            <a:ext cx="4839591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2400" dirty="0">
                <a:solidFill>
                  <a:srgbClr val="FF0000"/>
                </a:solidFill>
                <a:latin typeface="Titillium Web"/>
                <a:ea typeface="Titillium Web"/>
                <a:cs typeface="Titillium Web"/>
                <a:sym typeface="Titillium Web"/>
              </a:rPr>
              <a:t>20% de </a:t>
            </a:r>
            <a:r>
              <a:rPr lang="en-US" sz="2400" dirty="0" err="1">
                <a:solidFill>
                  <a:srgbClr val="FF0000"/>
                </a:solidFill>
                <a:latin typeface="Titillium Web"/>
                <a:ea typeface="Titillium Web"/>
                <a:cs typeface="Titillium Web"/>
                <a:sym typeface="Titillium Web"/>
              </a:rPr>
              <a:t>crecimiento</a:t>
            </a:r>
            <a:endParaRPr lang="en-US" sz="2400" dirty="0">
              <a:solidFill>
                <a:srgbClr val="FF0000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27367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064369" y="2039816"/>
            <a:ext cx="6211979" cy="3194983"/>
          </a:xfrm>
          <a:custGeom>
            <a:avLst/>
            <a:gdLst/>
            <a:ahLst/>
            <a:cxnLst/>
            <a:rect l="l" t="t" r="r" b="b"/>
            <a:pathLst>
              <a:path w="10112042" h="5523703">
                <a:moveTo>
                  <a:pt x="0" y="0"/>
                </a:moveTo>
                <a:lnTo>
                  <a:pt x="10112042" y="0"/>
                </a:lnTo>
                <a:lnTo>
                  <a:pt x="10112042" y="5523703"/>
                </a:lnTo>
                <a:lnTo>
                  <a:pt x="0" y="55237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68537" y="645942"/>
            <a:ext cx="11654925" cy="1544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53"/>
              </a:lnSpc>
            </a:pPr>
            <a:r>
              <a:rPr lang="es-CO" sz="4466" b="1" dirty="0" smtClean="0">
                <a:solidFill>
                  <a:srgbClr val="FF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NO es correcto</a:t>
            </a:r>
            <a:r>
              <a:rPr lang="es-CO" sz="4466" dirty="0" smtClean="0">
                <a:latin typeface="HK Grotesk"/>
                <a:ea typeface="HK Grotesk"/>
                <a:cs typeface="HK Grotesk"/>
                <a:sym typeface="HK Grotesk"/>
              </a:rPr>
              <a:t> decir que  “Aumentar 20% y luego bajar 20% te deja igual.”</a:t>
            </a:r>
            <a:endParaRPr lang="es-CO" sz="4466" dirty="0">
              <a:latin typeface="HK Grotesk"/>
              <a:ea typeface="HK Grotesk"/>
              <a:cs typeface="HK Grotesk"/>
              <a:sym typeface="HK Grotesk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348038" y="2594107"/>
            <a:ext cx="10396257" cy="3616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6"/>
              </a:lnSpc>
            </a:pPr>
            <a:r>
              <a:rPr lang="es-CO" sz="3333" b="1" dirty="0" smtClean="0">
                <a:solidFill>
                  <a:srgbClr val="00D10F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1.200 </a:t>
            </a:r>
            <a:r>
              <a:rPr lang="es-CO" sz="3333" dirty="0" smtClean="0">
                <a:latin typeface="Titillium Web"/>
                <a:ea typeface="Titillium Web"/>
                <a:cs typeface="Titillium Web"/>
                <a:sym typeface="Titillium Web"/>
              </a:rPr>
              <a:t>→ +20% = 1.144</a:t>
            </a:r>
          </a:p>
          <a:p>
            <a:pPr>
              <a:lnSpc>
                <a:spcPts val="4666"/>
              </a:lnSpc>
            </a:pPr>
            <a:r>
              <a:rPr lang="es-CO" sz="3333" dirty="0" smtClean="0">
                <a:latin typeface="Titillium Web"/>
                <a:ea typeface="Titillium Web"/>
                <a:cs typeface="Titillium Web"/>
                <a:sym typeface="Titillium Web"/>
              </a:rPr>
              <a:t> 1.144 → −20% = 915,8</a:t>
            </a:r>
          </a:p>
          <a:p>
            <a:pPr>
              <a:lnSpc>
                <a:spcPts val="4666"/>
              </a:lnSpc>
            </a:pPr>
            <a:r>
              <a:rPr lang="es-CO" sz="3333" dirty="0" smtClean="0">
                <a:latin typeface="Titillium Web"/>
                <a:ea typeface="Titillium Web"/>
                <a:cs typeface="Titillium Web"/>
                <a:sym typeface="Titillium Web"/>
              </a:rPr>
              <a:t>Perdiste dinero</a:t>
            </a:r>
          </a:p>
          <a:p>
            <a:pPr>
              <a:lnSpc>
                <a:spcPts val="4666"/>
              </a:lnSpc>
            </a:pPr>
            <a:endParaRPr lang="es-CO" sz="3333" dirty="0" smtClean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666"/>
              </a:lnSpc>
            </a:pPr>
            <a:r>
              <a:rPr lang="es-CO" sz="3333" dirty="0" smtClean="0">
                <a:latin typeface="Titillium Web"/>
                <a:ea typeface="Titillium Web"/>
                <a:cs typeface="Titillium Web"/>
                <a:sym typeface="Titillium Web"/>
              </a:rPr>
              <a:t>“El porcentaje depende del punto de referencia.”</a:t>
            </a:r>
          </a:p>
          <a:p>
            <a:pPr>
              <a:lnSpc>
                <a:spcPts val="4666"/>
              </a:lnSpc>
            </a:pPr>
            <a:endParaRPr lang="es-CO" sz="3333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209222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1091681" y="2262806"/>
            <a:ext cx="10226351" cy="1858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Aritmética de los Negocios </a:t>
            </a:r>
            <a:r>
              <a:rPr lang="es-CO" sz="4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Fundamentos</a:t>
            </a:r>
            <a:r>
              <a:rPr lang="es-CO" sz="6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572506" y="4109053"/>
            <a:ext cx="5264700" cy="873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b="0" i="0" u="none" strike="noStrike" cap="none" dirty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Regla de Tres Simple y Compuesta</a:t>
            </a:r>
          </a:p>
        </p:txBody>
      </p:sp>
    </p:spTree>
    <p:extLst>
      <p:ext uri="{BB962C8B-B14F-4D97-AF65-F5344CB8AC3E}">
        <p14:creationId xmlns:p14="http://schemas.microsoft.com/office/powerpoint/2010/main" val="76908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28552" y="1289456"/>
            <a:ext cx="10722673" cy="12818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3"/>
              </a:lnSpc>
            </a:pPr>
            <a:r>
              <a:rPr lang="en-US" sz="24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Si </a:t>
            </a:r>
            <a:r>
              <a:rPr lang="en-US" sz="2400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duplicas</a:t>
            </a:r>
            <a:r>
              <a:rPr lang="en-US" sz="24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el </a:t>
            </a:r>
            <a:r>
              <a:rPr lang="en-US" sz="24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número</a:t>
            </a:r>
            <a:r>
              <a:rPr lang="en-US" sz="24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de </a:t>
            </a:r>
            <a:r>
              <a:rPr lang="en-US" sz="24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empleados</a:t>
            </a:r>
            <a:r>
              <a:rPr lang="en-US" sz="24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…</a:t>
            </a:r>
          </a:p>
          <a:p>
            <a:pPr algn="ctr">
              <a:lnSpc>
                <a:spcPts val="5040"/>
              </a:lnSpc>
            </a:pP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¿</a:t>
            </a:r>
            <a:r>
              <a:rPr lang="en-US" sz="2400" dirty="0" err="1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terminas</a:t>
            </a:r>
            <a:r>
              <a:rPr lang="en-US" sz="2400" dirty="0" smtClean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el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trabajo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la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mitad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del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tiempo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?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707235" y="2763370"/>
            <a:ext cx="10722673" cy="5859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¿QUÉ ES PROPORCIONALIDAD REALMENTE</a:t>
            </a:r>
            <a:r>
              <a:rPr lang="en-US" sz="3600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07236" y="3733413"/>
            <a:ext cx="10722673" cy="31507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Si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cambias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recursos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→ cambia el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resultado</a:t>
            </a:r>
            <a:endParaRPr lang="en-US" sz="36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5040"/>
              </a:lnSpc>
            </a:pP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Si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cambias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tiempo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→ cambia la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producción</a:t>
            </a:r>
            <a:endParaRPr lang="en-US" sz="36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5040"/>
              </a:lnSpc>
            </a:pP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Si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cambias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precio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→ cambia la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cantidad</a:t>
            </a:r>
            <a:r>
              <a:rPr lang="en-US" sz="36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demandada</a:t>
            </a:r>
            <a:endParaRPr lang="en-US" sz="3600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algn="ctr">
              <a:lnSpc>
                <a:spcPts val="5040"/>
              </a:lnSpc>
            </a:pPr>
            <a:endParaRPr lang="en-US" sz="3600" dirty="0">
              <a:latin typeface="HK Grotesk"/>
              <a:ea typeface="HK Grotesk"/>
              <a:cs typeface="HK Grotesk"/>
              <a:sym typeface="HK Grotesk"/>
            </a:endParaRPr>
          </a:p>
        </p:txBody>
      </p:sp>
    </p:spTree>
    <p:extLst>
      <p:ext uri="{BB962C8B-B14F-4D97-AF65-F5344CB8AC3E}">
        <p14:creationId xmlns:p14="http://schemas.microsoft.com/office/powerpoint/2010/main" val="6801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53219" y="2557267"/>
            <a:ext cx="3251211" cy="3086695"/>
          </a:xfrm>
          <a:custGeom>
            <a:avLst/>
            <a:gdLst/>
            <a:ahLst/>
            <a:cxnLst/>
            <a:rect l="l" t="t" r="r" b="b"/>
            <a:pathLst>
              <a:path w="8743570" h="5825403">
                <a:moveTo>
                  <a:pt x="0" y="0"/>
                </a:moveTo>
                <a:lnTo>
                  <a:pt x="8743570" y="0"/>
                </a:lnTo>
                <a:lnTo>
                  <a:pt x="8743570" y="5825403"/>
                </a:lnTo>
                <a:lnTo>
                  <a:pt x="0" y="58254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779909" y="788608"/>
            <a:ext cx="10722674" cy="1204930"/>
            <a:chOff x="188218" y="1114475"/>
            <a:chExt cx="21445349" cy="2409860"/>
          </a:xfrm>
        </p:grpSpPr>
        <p:sp>
          <p:nvSpPr>
            <p:cNvPr id="4" name="TextBox 4"/>
            <p:cNvSpPr txBox="1"/>
            <p:nvPr/>
          </p:nvSpPr>
          <p:spPr>
            <a:xfrm>
              <a:off x="188218" y="1114475"/>
              <a:ext cx="21445347" cy="12824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040"/>
                </a:lnSpc>
              </a:pPr>
              <a:r>
                <a:rPr lang="en-US" sz="2800" b="1" dirty="0">
                  <a:solidFill>
                    <a:srgbClr val="4E82E8"/>
                  </a:solidFill>
                  <a:latin typeface="Century Gothic" panose="020B0502020202020204" pitchFamily="34" charset="0"/>
                  <a:ea typeface="HK Grotesk Bold"/>
                  <a:cs typeface="HK Grotesk Bold"/>
                  <a:sym typeface="HK Grotesk Bold"/>
                </a:rPr>
                <a:t>PROPORCIONALIDAD DIRECTA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88220" y="2241933"/>
              <a:ext cx="21445347" cy="12824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040"/>
                </a:lnSpc>
              </a:pPr>
              <a:r>
                <a:rPr lang="en-US" sz="2800" dirty="0">
                  <a:latin typeface="Century Gothic" panose="020B0502020202020204" pitchFamily="34" charset="0"/>
                  <a:ea typeface="HK Grotesk"/>
                  <a:cs typeface="HK Grotesk"/>
                  <a:sym typeface="HK Grotesk"/>
                </a:rPr>
                <a:t>Si </a:t>
              </a:r>
              <a:r>
                <a:rPr lang="en-US" sz="2800" dirty="0" err="1">
                  <a:latin typeface="Century Gothic" panose="020B0502020202020204" pitchFamily="34" charset="0"/>
                  <a:ea typeface="HK Grotesk"/>
                  <a:cs typeface="HK Grotesk"/>
                  <a:sym typeface="HK Grotesk"/>
                </a:rPr>
                <a:t>una</a:t>
              </a:r>
              <a:r>
                <a:rPr lang="en-US" sz="2800" dirty="0">
                  <a:latin typeface="Century Gothic" panose="020B0502020202020204" pitchFamily="34" charset="0"/>
                  <a:ea typeface="HK Grotesk"/>
                  <a:cs typeface="HK Grotesk"/>
                  <a:sym typeface="HK Grotesk"/>
                </a:rPr>
                <a:t> variable </a:t>
              </a:r>
              <a:r>
                <a:rPr lang="en-US" sz="2800" dirty="0" err="1">
                  <a:latin typeface="Century Gothic" panose="020B0502020202020204" pitchFamily="34" charset="0"/>
                  <a:ea typeface="HK Grotesk"/>
                  <a:cs typeface="HK Grotesk"/>
                  <a:sym typeface="HK Grotesk"/>
                </a:rPr>
                <a:t>aumenta</a:t>
              </a:r>
              <a:r>
                <a:rPr lang="en-US" sz="2800" dirty="0">
                  <a:latin typeface="Century Gothic" panose="020B0502020202020204" pitchFamily="34" charset="0"/>
                  <a:ea typeface="HK Grotesk"/>
                  <a:cs typeface="HK Grotesk"/>
                  <a:sym typeface="HK Grotesk"/>
                </a:rPr>
                <a:t>, la </a:t>
              </a:r>
              <a:r>
                <a:rPr lang="en-US" sz="2800" dirty="0" err="1">
                  <a:latin typeface="Century Gothic" panose="020B0502020202020204" pitchFamily="34" charset="0"/>
                  <a:ea typeface="HK Grotesk"/>
                  <a:cs typeface="HK Grotesk"/>
                  <a:sym typeface="HK Grotesk"/>
                </a:rPr>
                <a:t>otra</a:t>
              </a:r>
              <a:r>
                <a:rPr lang="en-US" sz="2800" dirty="0">
                  <a:latin typeface="Century Gothic" panose="020B0502020202020204" pitchFamily="34" charset="0"/>
                  <a:ea typeface="HK Grotesk"/>
                  <a:cs typeface="HK Grotesk"/>
                  <a:sym typeface="HK Grotesk"/>
                </a:rPr>
                <a:t> </a:t>
              </a:r>
              <a:r>
                <a:rPr lang="en-US" sz="2800" dirty="0" err="1">
                  <a:latin typeface="Century Gothic" panose="020B0502020202020204" pitchFamily="34" charset="0"/>
                  <a:ea typeface="HK Grotesk"/>
                  <a:cs typeface="HK Grotesk"/>
                  <a:sym typeface="HK Grotesk"/>
                </a:rPr>
                <a:t>también</a:t>
              </a:r>
              <a:r>
                <a:rPr lang="en-US" sz="2800" dirty="0">
                  <a:latin typeface="Century Gothic" panose="020B0502020202020204" pitchFamily="34" charset="0"/>
                  <a:ea typeface="HK Grotesk"/>
                  <a:cs typeface="HK Grotesk"/>
                  <a:sym typeface="HK Grotesk"/>
                </a:rPr>
                <a:t> </a:t>
              </a:r>
              <a:r>
                <a:rPr lang="en-US" sz="2800" dirty="0" err="1">
                  <a:latin typeface="Century Gothic" panose="020B0502020202020204" pitchFamily="34" charset="0"/>
                  <a:ea typeface="HK Grotesk"/>
                  <a:cs typeface="HK Grotesk"/>
                  <a:sym typeface="HK Grotesk"/>
                </a:rPr>
                <a:t>aumenta</a:t>
              </a:r>
              <a:r>
                <a:rPr lang="en-US" sz="2800" dirty="0">
                  <a:latin typeface="Century Gothic" panose="020B0502020202020204" pitchFamily="34" charset="0"/>
                  <a:ea typeface="HK Grotesk"/>
                  <a:cs typeface="HK Grotesk"/>
                  <a:sym typeface="HK Grotesk"/>
                </a:rPr>
                <a:t>.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3653235" y="3157180"/>
            <a:ext cx="8783162" cy="1204930"/>
            <a:chOff x="-2" y="-145111"/>
            <a:chExt cx="17566323" cy="2409860"/>
          </a:xfrm>
        </p:grpSpPr>
        <p:sp>
          <p:nvSpPr>
            <p:cNvPr id="7" name="TextBox 7"/>
            <p:cNvSpPr txBox="1"/>
            <p:nvPr/>
          </p:nvSpPr>
          <p:spPr>
            <a:xfrm>
              <a:off x="-2" y="-145111"/>
              <a:ext cx="17566321" cy="12824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5040"/>
                </a:lnSpc>
              </a:pPr>
              <a:r>
                <a:rPr lang="en-US" sz="2800" b="1" dirty="0">
                  <a:solidFill>
                    <a:srgbClr val="4E82E8"/>
                  </a:solidFill>
                  <a:latin typeface="Century Gothic" panose="020B0502020202020204" pitchFamily="34" charset="0"/>
                  <a:ea typeface="HK Grotesk Bold"/>
                  <a:cs typeface="HK Grotesk Bold"/>
                  <a:sym typeface="HK Grotesk Bold"/>
                </a:rPr>
                <a:t>PROPORCIONALIDAD INVERSA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982347"/>
              <a:ext cx="17566321" cy="12824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5040"/>
                </a:lnSpc>
              </a:pPr>
              <a:r>
                <a:rPr lang="en-US" sz="2800">
                  <a:latin typeface="Century Gothic" panose="020B0502020202020204" pitchFamily="34" charset="0"/>
                  <a:ea typeface="HK Grotesk"/>
                  <a:cs typeface="HK Grotesk"/>
                  <a:sym typeface="HK Grotesk"/>
                </a:rPr>
                <a:t>Si una variable aumenta, la otra disminuye.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779910" y="1907306"/>
            <a:ext cx="10722673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Ej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 El peso de un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producto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y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su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precio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son dos magnitudes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directamente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proporcionales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817909" y="4438272"/>
            <a:ext cx="8052079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Ej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 Si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duplicamos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el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número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trabajadores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, reduce el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tiempo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producción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785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85800" y="1275541"/>
            <a:ext cx="2357614" cy="1409443"/>
          </a:xfrm>
          <a:custGeom>
            <a:avLst/>
            <a:gdLst/>
            <a:ahLst/>
            <a:cxnLst/>
            <a:rect l="l" t="t" r="r" b="b"/>
            <a:pathLst>
              <a:path w="3536421" h="2114165">
                <a:moveTo>
                  <a:pt x="0" y="0"/>
                </a:moveTo>
                <a:lnTo>
                  <a:pt x="3536421" y="0"/>
                </a:lnTo>
                <a:lnTo>
                  <a:pt x="3536421" y="2114164"/>
                </a:lnTo>
                <a:lnTo>
                  <a:pt x="0" y="21141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904366" y="1397219"/>
            <a:ext cx="2840066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x = b x c</a:t>
            </a:r>
          </a:p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       a</a:t>
            </a:r>
          </a:p>
        </p:txBody>
      </p:sp>
      <p:sp>
        <p:nvSpPr>
          <p:cNvPr id="4" name="AutoShape 4"/>
          <p:cNvSpPr/>
          <p:nvPr/>
        </p:nvSpPr>
        <p:spPr>
          <a:xfrm>
            <a:off x="4324398" y="1967561"/>
            <a:ext cx="919797" cy="1270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5"/>
          <p:cNvSpPr/>
          <p:nvPr/>
        </p:nvSpPr>
        <p:spPr>
          <a:xfrm>
            <a:off x="8577028" y="1852663"/>
            <a:ext cx="3394737" cy="3051159"/>
          </a:xfrm>
          <a:custGeom>
            <a:avLst/>
            <a:gdLst/>
            <a:ahLst/>
            <a:cxnLst/>
            <a:rect l="l" t="t" r="r" b="b"/>
            <a:pathLst>
              <a:path w="5778062" h="5778062">
                <a:moveTo>
                  <a:pt x="0" y="0"/>
                </a:moveTo>
                <a:lnTo>
                  <a:pt x="5778063" y="0"/>
                </a:lnTo>
                <a:lnTo>
                  <a:pt x="5778063" y="5778063"/>
                </a:lnTo>
                <a:lnTo>
                  <a:pt x="0" y="57780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734664" y="344171"/>
            <a:ext cx="10722673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b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REGLA DE TRES SIMPLE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23872" y="2693487"/>
            <a:ext cx="8500015" cy="2051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71"/>
              </a:lnSpc>
            </a:pPr>
            <a:r>
              <a:rPr lang="en-US" sz="2836">
                <a:latin typeface="HK Grotesk"/>
                <a:ea typeface="HK Grotesk"/>
                <a:cs typeface="HK Grotesk"/>
                <a:sym typeface="HK Grotesk"/>
              </a:rPr>
              <a:t>Ej: Proporción directa: una empresa manufacturera produce 100 unidades con 5 máquinas.</a:t>
            </a:r>
          </a:p>
          <a:p>
            <a:pPr>
              <a:lnSpc>
                <a:spcPts val="3971"/>
              </a:lnSpc>
            </a:pPr>
            <a:r>
              <a:rPr lang="en-US" sz="2836">
                <a:latin typeface="HK Grotesk"/>
                <a:ea typeface="HK Grotesk"/>
                <a:cs typeface="HK Grotesk"/>
                <a:sym typeface="HK Grotesk"/>
              </a:rPr>
              <a:t>¿Cuántas produce con 10 máquinas?</a:t>
            </a:r>
          </a:p>
          <a:p>
            <a:pPr>
              <a:lnSpc>
                <a:spcPts val="3971"/>
              </a:lnSpc>
            </a:pPr>
            <a:endParaRPr lang="en-US" sz="2836">
              <a:latin typeface="HK Grotesk"/>
              <a:ea typeface="HK Grotesk"/>
              <a:cs typeface="HK Grotesk"/>
              <a:sym typeface="HK Grotesk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85801" y="4556039"/>
            <a:ext cx="1001615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5</a:t>
            </a:r>
          </a:p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100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123443" y="4581439"/>
            <a:ext cx="1001615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10</a:t>
            </a:r>
          </a:p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x</a:t>
            </a:r>
          </a:p>
        </p:txBody>
      </p:sp>
      <p:sp>
        <p:nvSpPr>
          <p:cNvPr id="10" name="AutoShape 10"/>
          <p:cNvSpPr/>
          <p:nvPr/>
        </p:nvSpPr>
        <p:spPr>
          <a:xfrm>
            <a:off x="767444" y="5113683"/>
            <a:ext cx="919797" cy="1270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2123442" y="5151781"/>
            <a:ext cx="919797" cy="1270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TextBox 12"/>
          <p:cNvSpPr txBox="1"/>
          <p:nvPr/>
        </p:nvSpPr>
        <p:spPr>
          <a:xfrm>
            <a:off x="3563208" y="4581439"/>
            <a:ext cx="2840066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x = 100 x 10</a:t>
            </a:r>
          </a:p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       5</a:t>
            </a:r>
          </a:p>
        </p:txBody>
      </p:sp>
      <p:sp>
        <p:nvSpPr>
          <p:cNvPr id="13" name="AutoShape 13"/>
          <p:cNvSpPr/>
          <p:nvPr/>
        </p:nvSpPr>
        <p:spPr>
          <a:xfrm>
            <a:off x="4523342" y="5164480"/>
            <a:ext cx="1572658" cy="1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4" name="Group 14"/>
          <p:cNvGrpSpPr/>
          <p:nvPr/>
        </p:nvGrpSpPr>
        <p:grpSpPr>
          <a:xfrm>
            <a:off x="5771114" y="4557059"/>
            <a:ext cx="2840066" cy="1128514"/>
            <a:chOff x="0" y="-95249"/>
            <a:chExt cx="5680132" cy="2257028"/>
          </a:xfrm>
        </p:grpSpPr>
        <p:sp>
          <p:nvSpPr>
            <p:cNvPr id="15" name="TextBox 15"/>
            <p:cNvSpPr txBox="1"/>
            <p:nvPr/>
          </p:nvSpPr>
          <p:spPr>
            <a:xfrm>
              <a:off x="0" y="-95249"/>
              <a:ext cx="5680132" cy="22570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38"/>
                </a:lnSpc>
              </a:pPr>
              <a:r>
                <a:rPr lang="en-US" sz="3169">
                  <a:latin typeface="HK Grotesk"/>
                  <a:ea typeface="HK Grotesk"/>
                  <a:cs typeface="HK Grotesk"/>
                  <a:sym typeface="HK Grotesk"/>
                </a:rPr>
                <a:t>= 1.000</a:t>
              </a:r>
            </a:p>
            <a:p>
              <a:pPr algn="ctr">
                <a:lnSpc>
                  <a:spcPts val="4438"/>
                </a:lnSpc>
              </a:pPr>
              <a:r>
                <a:rPr lang="en-US" sz="3169">
                  <a:latin typeface="HK Grotesk"/>
                  <a:ea typeface="HK Grotesk"/>
                  <a:cs typeface="HK Grotesk"/>
                  <a:sym typeface="HK Grotesk"/>
                </a:rPr>
                <a:t>    5</a:t>
              </a:r>
            </a:p>
          </p:txBody>
        </p:sp>
        <p:sp>
          <p:nvSpPr>
            <p:cNvPr id="16" name="AutoShape 16"/>
            <p:cNvSpPr/>
            <p:nvPr/>
          </p:nvSpPr>
          <p:spPr>
            <a:xfrm>
              <a:off x="2140874" y="992599"/>
              <a:ext cx="2519903" cy="25402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7" name="TextBox 17"/>
          <p:cNvSpPr txBox="1"/>
          <p:nvPr/>
        </p:nvSpPr>
        <p:spPr>
          <a:xfrm>
            <a:off x="7345748" y="4621694"/>
            <a:ext cx="2840066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= 200</a:t>
            </a:r>
          </a:p>
        </p:txBody>
      </p:sp>
    </p:spTree>
    <p:extLst>
      <p:ext uri="{BB962C8B-B14F-4D97-AF65-F5344CB8AC3E}">
        <p14:creationId xmlns:p14="http://schemas.microsoft.com/office/powerpoint/2010/main" val="159224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7812" y="628650"/>
            <a:ext cx="10710287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58"/>
              </a:lnSpc>
            </a:pPr>
            <a:r>
              <a:rPr lang="en-US" sz="2969">
                <a:latin typeface="HK Grotesk"/>
                <a:ea typeface="HK Grotesk"/>
                <a:cs typeface="HK Grotesk"/>
                <a:sym typeface="HK Grotesk"/>
              </a:rPr>
              <a:t>Ej: Proporción indirecta: 8 trabajadores hacen un pedido en 20 días. ¿Cuánto tardan 16 trabajadores?</a:t>
            </a:r>
          </a:p>
          <a:p>
            <a:pPr>
              <a:lnSpc>
                <a:spcPts val="4158"/>
              </a:lnSpc>
            </a:pPr>
            <a:endParaRPr lang="en-US" sz="2969">
              <a:latin typeface="HK Grotesk"/>
              <a:ea typeface="HK Grotesk"/>
              <a:cs typeface="HK Grotesk"/>
              <a:sym typeface="HK Grotesk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47813" y="1891319"/>
            <a:ext cx="1001615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8</a:t>
            </a:r>
          </a:p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16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985455" y="1916718"/>
            <a:ext cx="1001615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20</a:t>
            </a:r>
          </a:p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x</a:t>
            </a:r>
          </a:p>
        </p:txBody>
      </p:sp>
      <p:sp>
        <p:nvSpPr>
          <p:cNvPr id="5" name="AutoShape 5"/>
          <p:cNvSpPr/>
          <p:nvPr/>
        </p:nvSpPr>
        <p:spPr>
          <a:xfrm>
            <a:off x="629456" y="2448963"/>
            <a:ext cx="919797" cy="1270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1985454" y="2487061"/>
            <a:ext cx="919797" cy="1270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3425220" y="1916718"/>
            <a:ext cx="2840066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x = 8 x 20</a:t>
            </a:r>
          </a:p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    16</a:t>
            </a:r>
          </a:p>
        </p:txBody>
      </p:sp>
      <p:sp>
        <p:nvSpPr>
          <p:cNvPr id="8" name="AutoShape 8"/>
          <p:cNvSpPr/>
          <p:nvPr/>
        </p:nvSpPr>
        <p:spPr>
          <a:xfrm>
            <a:off x="4385354" y="2499760"/>
            <a:ext cx="1572658" cy="1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9" name="Group 9"/>
          <p:cNvGrpSpPr/>
          <p:nvPr/>
        </p:nvGrpSpPr>
        <p:grpSpPr>
          <a:xfrm>
            <a:off x="5633126" y="1892338"/>
            <a:ext cx="2840066" cy="1128514"/>
            <a:chOff x="0" y="-95249"/>
            <a:chExt cx="5680132" cy="2257028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95249"/>
              <a:ext cx="5680132" cy="22570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38"/>
                </a:lnSpc>
              </a:pPr>
              <a:r>
                <a:rPr lang="en-US" sz="3169">
                  <a:latin typeface="HK Grotesk"/>
                  <a:ea typeface="HK Grotesk"/>
                  <a:cs typeface="HK Grotesk"/>
                  <a:sym typeface="HK Grotesk"/>
                </a:rPr>
                <a:t>= 160</a:t>
              </a:r>
            </a:p>
            <a:p>
              <a:pPr algn="ctr">
                <a:lnSpc>
                  <a:spcPts val="4438"/>
                </a:lnSpc>
              </a:pPr>
              <a:r>
                <a:rPr lang="en-US" sz="3169">
                  <a:latin typeface="HK Grotesk"/>
                  <a:ea typeface="HK Grotesk"/>
                  <a:cs typeface="HK Grotesk"/>
                  <a:sym typeface="HK Grotesk"/>
                </a:rPr>
                <a:t>    16</a:t>
              </a:r>
            </a:p>
          </p:txBody>
        </p:sp>
        <p:sp>
          <p:nvSpPr>
            <p:cNvPr id="11" name="AutoShape 11"/>
            <p:cNvSpPr/>
            <p:nvPr/>
          </p:nvSpPr>
          <p:spPr>
            <a:xfrm>
              <a:off x="2140874" y="992599"/>
              <a:ext cx="2519903" cy="25402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2" name="TextBox 12"/>
          <p:cNvSpPr txBox="1"/>
          <p:nvPr/>
        </p:nvSpPr>
        <p:spPr>
          <a:xfrm>
            <a:off x="8138536" y="1931575"/>
            <a:ext cx="960302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=10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71790" y="3527612"/>
            <a:ext cx="10722673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b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REGLA DE TRES COMPUESTA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02869" y="4331522"/>
            <a:ext cx="10710287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58"/>
              </a:lnSpc>
            </a:pPr>
            <a:r>
              <a:rPr lang="en-US" sz="2969" dirty="0">
                <a:latin typeface="HK Grotesk"/>
                <a:ea typeface="HK Grotesk"/>
                <a:cs typeface="HK Grotesk"/>
                <a:sym typeface="HK Grotesk"/>
              </a:rPr>
              <a:t>Se </a:t>
            </a:r>
            <a:r>
              <a:rPr lang="en-US" sz="2969" dirty="0" err="1">
                <a:latin typeface="HK Grotesk"/>
                <a:ea typeface="HK Grotesk"/>
                <a:cs typeface="HK Grotesk"/>
                <a:sym typeface="HK Grotesk"/>
              </a:rPr>
              <a:t>usa</a:t>
            </a:r>
            <a:r>
              <a:rPr lang="en-US" sz="2969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969" dirty="0" err="1">
                <a:latin typeface="HK Grotesk"/>
                <a:ea typeface="HK Grotesk"/>
                <a:cs typeface="HK Grotesk"/>
                <a:sym typeface="HK Grotesk"/>
              </a:rPr>
              <a:t>cuando</a:t>
            </a:r>
            <a:r>
              <a:rPr lang="en-US" sz="2969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969" dirty="0" err="1">
                <a:latin typeface="HK Grotesk"/>
                <a:ea typeface="HK Grotesk"/>
                <a:cs typeface="HK Grotesk"/>
                <a:sym typeface="HK Grotesk"/>
              </a:rPr>
              <a:t>intervienen</a:t>
            </a:r>
            <a:r>
              <a:rPr lang="en-US" sz="2969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969" dirty="0" err="1">
                <a:latin typeface="HK Grotesk"/>
                <a:ea typeface="HK Grotesk"/>
                <a:cs typeface="HK Grotesk"/>
                <a:sym typeface="HK Grotesk"/>
              </a:rPr>
              <a:t>varias</a:t>
            </a:r>
            <a:r>
              <a:rPr lang="en-US" sz="2969" dirty="0">
                <a:latin typeface="HK Grotesk"/>
                <a:ea typeface="HK Grotesk"/>
                <a:cs typeface="HK Grotesk"/>
                <a:sym typeface="HK Grotesk"/>
              </a:rPr>
              <a:t> variables al </a:t>
            </a:r>
            <a:r>
              <a:rPr lang="en-US" sz="2969" dirty="0" err="1">
                <a:latin typeface="HK Grotesk"/>
                <a:ea typeface="HK Grotesk"/>
                <a:cs typeface="HK Grotesk"/>
                <a:sym typeface="HK Grotesk"/>
              </a:rPr>
              <a:t>mismo</a:t>
            </a:r>
            <a:r>
              <a:rPr lang="en-US" sz="2969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969" dirty="0" err="1">
                <a:latin typeface="HK Grotesk"/>
                <a:ea typeface="HK Grotesk"/>
                <a:cs typeface="HK Grotesk"/>
                <a:sym typeface="HK Grotesk"/>
              </a:rPr>
              <a:t>tiempo</a:t>
            </a:r>
            <a:r>
              <a:rPr lang="en-US" sz="2969" dirty="0">
                <a:latin typeface="HK Grotesk"/>
                <a:ea typeface="HK Grotesk"/>
                <a:cs typeface="HK Grotesk"/>
                <a:sym typeface="HK Grotesk"/>
              </a:rPr>
              <a:t> y </a:t>
            </a:r>
            <a:r>
              <a:rPr lang="en-US" sz="2969" dirty="0" smtClean="0">
                <a:latin typeface="HK Grotesk"/>
                <a:ea typeface="HK Grotesk"/>
                <a:cs typeface="HK Grotesk"/>
                <a:sym typeface="HK Grotesk"/>
              </a:rPr>
              <a:t>se </a:t>
            </a:r>
            <a:r>
              <a:rPr lang="en-US" sz="2969" dirty="0" err="1">
                <a:latin typeface="HK Grotesk"/>
                <a:ea typeface="HK Grotesk"/>
                <a:cs typeface="HK Grotesk"/>
                <a:sym typeface="HK Grotesk"/>
              </a:rPr>
              <a:t>analiza</a:t>
            </a:r>
            <a:r>
              <a:rPr lang="en-US" sz="2969" dirty="0">
                <a:latin typeface="HK Grotesk"/>
                <a:ea typeface="HK Grotesk"/>
                <a:cs typeface="HK Grotesk"/>
                <a:sym typeface="HK Grotesk"/>
              </a:rPr>
              <a:t> variable </a:t>
            </a:r>
            <a:r>
              <a:rPr lang="en-US" sz="2969" dirty="0" err="1">
                <a:latin typeface="HK Grotesk"/>
                <a:ea typeface="HK Grotesk"/>
                <a:cs typeface="HK Grotesk"/>
                <a:sym typeface="HK Grotesk"/>
              </a:rPr>
              <a:t>por</a:t>
            </a:r>
            <a:r>
              <a:rPr lang="en-US" sz="2969" dirty="0">
                <a:latin typeface="HK Grotesk"/>
                <a:ea typeface="HK Grotesk"/>
                <a:cs typeface="HK Grotesk"/>
                <a:sym typeface="HK Grotesk"/>
              </a:rPr>
              <a:t> variable. Nos </a:t>
            </a:r>
            <a:r>
              <a:rPr lang="en-US" sz="2969" dirty="0" err="1">
                <a:latin typeface="HK Grotesk"/>
                <a:ea typeface="HK Grotesk"/>
                <a:cs typeface="HK Grotesk"/>
                <a:sym typeface="HK Grotesk"/>
              </a:rPr>
              <a:t>preguntamos</a:t>
            </a:r>
            <a:r>
              <a:rPr lang="en-US" sz="2969" dirty="0"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2969" b="1" i="1" dirty="0">
                <a:latin typeface="HK Grotesk Bold Italics"/>
                <a:ea typeface="HK Grotesk Bold Italics"/>
                <a:cs typeface="HK Grotesk Bold Italics"/>
                <a:sym typeface="HK Grotesk Bold Italics"/>
              </a:rPr>
              <a:t>¿ </a:t>
            </a:r>
            <a:r>
              <a:rPr lang="en-US" sz="2969" b="1" i="1" dirty="0" err="1">
                <a:latin typeface="HK Grotesk Bold Italics"/>
                <a:ea typeface="HK Grotesk Bold Italics"/>
                <a:cs typeface="HK Grotesk Bold Italics"/>
                <a:sym typeface="HK Grotesk Bold Italics"/>
              </a:rPr>
              <a:t>es</a:t>
            </a:r>
            <a:r>
              <a:rPr lang="en-US" sz="2969" b="1" i="1" dirty="0">
                <a:latin typeface="HK Grotesk Bold Italics"/>
                <a:ea typeface="HK Grotesk Bold Italics"/>
                <a:cs typeface="HK Grotesk Bold Italics"/>
                <a:sym typeface="HK Grotesk Bold Italics"/>
              </a:rPr>
              <a:t> </a:t>
            </a:r>
            <a:r>
              <a:rPr lang="en-US" sz="2969" b="1" i="1" dirty="0" err="1">
                <a:latin typeface="HK Grotesk Bold Italics"/>
                <a:ea typeface="HK Grotesk Bold Italics"/>
                <a:cs typeface="HK Grotesk Bold Italics"/>
                <a:sym typeface="HK Grotesk Bold Italics"/>
              </a:rPr>
              <a:t>inversa</a:t>
            </a:r>
            <a:r>
              <a:rPr lang="en-US" sz="2969" b="1" i="1" dirty="0">
                <a:latin typeface="HK Grotesk Bold Italics"/>
                <a:ea typeface="HK Grotesk Bold Italics"/>
                <a:cs typeface="HK Grotesk Bold Italics"/>
                <a:sym typeface="HK Grotesk Bold Italics"/>
              </a:rPr>
              <a:t> o </a:t>
            </a:r>
            <a:r>
              <a:rPr lang="en-US" sz="2969" b="1" i="1" dirty="0" err="1">
                <a:latin typeface="HK Grotesk Bold Italics"/>
                <a:ea typeface="HK Grotesk Bold Italics"/>
                <a:cs typeface="HK Grotesk Bold Italics"/>
                <a:sym typeface="HK Grotesk Bold Italics"/>
              </a:rPr>
              <a:t>directa</a:t>
            </a:r>
            <a:r>
              <a:rPr lang="en-US" sz="2969" b="1" i="1" dirty="0">
                <a:latin typeface="HK Grotesk Bold Italics"/>
                <a:ea typeface="HK Grotesk Bold Italics"/>
                <a:cs typeface="HK Grotesk Bold Italics"/>
                <a:sym typeface="HK Grotesk Bold Itali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8504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" y="1336294"/>
            <a:ext cx="10710287" cy="4308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58"/>
              </a:lnSpc>
            </a:pPr>
            <a:r>
              <a:rPr lang="en-US" sz="2969">
                <a:latin typeface="HK Grotesk"/>
                <a:ea typeface="HK Grotesk"/>
                <a:cs typeface="HK Grotesk"/>
                <a:sym typeface="HK Grotesk"/>
              </a:rPr>
              <a:t>Una empresa de transporte:</a:t>
            </a:r>
          </a:p>
          <a:p>
            <a:pPr marL="641187" lvl="1" indent="-320593">
              <a:lnSpc>
                <a:spcPts val="4158"/>
              </a:lnSpc>
              <a:buFont typeface="Arial"/>
              <a:buChar char="•"/>
            </a:pPr>
            <a:r>
              <a:rPr lang="en-US" sz="2969">
                <a:latin typeface="HK Grotesk"/>
                <a:ea typeface="HK Grotesk"/>
                <a:cs typeface="HK Grotesk"/>
                <a:sym typeface="HK Grotesk"/>
              </a:rPr>
              <a:t>6 camiones</a:t>
            </a:r>
          </a:p>
          <a:p>
            <a:pPr marL="641187" lvl="1" indent="-320593">
              <a:lnSpc>
                <a:spcPts val="4158"/>
              </a:lnSpc>
              <a:buFont typeface="Arial"/>
              <a:buChar char="•"/>
            </a:pPr>
            <a:r>
              <a:rPr lang="en-US" sz="2969">
                <a:latin typeface="HK Grotesk"/>
                <a:ea typeface="HK Grotesk"/>
                <a:cs typeface="HK Grotesk"/>
                <a:sym typeface="HK Grotesk"/>
              </a:rPr>
              <a:t>trabajan 4 días</a:t>
            </a:r>
          </a:p>
          <a:p>
            <a:pPr marL="641187" lvl="1" indent="-320593">
              <a:lnSpc>
                <a:spcPts val="4158"/>
              </a:lnSpc>
              <a:buFont typeface="Arial"/>
              <a:buChar char="•"/>
            </a:pPr>
            <a:r>
              <a:rPr lang="en-US" sz="2969">
                <a:latin typeface="HK Grotesk"/>
                <a:ea typeface="HK Grotesk"/>
                <a:cs typeface="HK Grotesk"/>
                <a:sym typeface="HK Grotesk"/>
              </a:rPr>
              <a:t>transportan 800 toneladas</a:t>
            </a:r>
          </a:p>
          <a:p>
            <a:pPr>
              <a:lnSpc>
                <a:spcPts val="4158"/>
              </a:lnSpc>
            </a:pPr>
            <a:r>
              <a:rPr lang="en-US" sz="2969">
                <a:latin typeface="HK Grotesk"/>
                <a:ea typeface="HK Grotesk"/>
                <a:cs typeface="HK Grotesk"/>
                <a:sym typeface="HK Grotesk"/>
              </a:rPr>
              <a:t>Cuántas toneladas transportan:</a:t>
            </a:r>
          </a:p>
          <a:p>
            <a:pPr marL="641187" lvl="1" indent="-320593">
              <a:lnSpc>
                <a:spcPts val="4158"/>
              </a:lnSpc>
              <a:buFont typeface="Arial"/>
              <a:buChar char="•"/>
            </a:pPr>
            <a:r>
              <a:rPr lang="en-US" sz="2969">
                <a:latin typeface="HK Grotesk"/>
                <a:ea typeface="HK Grotesk"/>
                <a:cs typeface="HK Grotesk"/>
                <a:sym typeface="HK Grotesk"/>
              </a:rPr>
              <a:t>18 camiones          </a:t>
            </a:r>
          </a:p>
          <a:p>
            <a:pPr marL="641187" lvl="1" indent="-320593">
              <a:lnSpc>
                <a:spcPts val="4158"/>
              </a:lnSpc>
              <a:buFont typeface="Arial"/>
              <a:buChar char="•"/>
            </a:pPr>
            <a:r>
              <a:rPr lang="en-US" sz="2969">
                <a:latin typeface="HK Grotesk"/>
                <a:ea typeface="HK Grotesk"/>
                <a:cs typeface="HK Grotesk"/>
                <a:sym typeface="HK Grotesk"/>
              </a:rPr>
              <a:t>12 días</a:t>
            </a:r>
          </a:p>
          <a:p>
            <a:pPr>
              <a:lnSpc>
                <a:spcPts val="4158"/>
              </a:lnSpc>
            </a:pPr>
            <a:endParaRPr lang="en-US" sz="2969">
              <a:latin typeface="HK Grotesk"/>
              <a:ea typeface="HK Grotesk"/>
              <a:cs typeface="HK Grotesk"/>
              <a:sym typeface="HK Grotesk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6607476" y="685800"/>
            <a:ext cx="3852041" cy="3852041"/>
          </a:xfrm>
          <a:custGeom>
            <a:avLst/>
            <a:gdLst/>
            <a:ahLst/>
            <a:cxnLst/>
            <a:rect l="l" t="t" r="r" b="b"/>
            <a:pathLst>
              <a:path w="5778062" h="5778062">
                <a:moveTo>
                  <a:pt x="0" y="0"/>
                </a:moveTo>
                <a:lnTo>
                  <a:pt x="5778063" y="0"/>
                </a:lnTo>
                <a:lnTo>
                  <a:pt x="5778063" y="5778062"/>
                </a:lnTo>
                <a:lnTo>
                  <a:pt x="0" y="57780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30476" y="615951"/>
            <a:ext cx="10722673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b="1">
                <a:latin typeface="HK Grotesk Bold"/>
                <a:ea typeface="HK Grotesk Bold"/>
                <a:cs typeface="HK Grotesk Bold"/>
                <a:sym typeface="HK Grotesk Bold"/>
              </a:rPr>
              <a:t>Ejemplo</a:t>
            </a:r>
            <a:r>
              <a:rPr lang="en-US" sz="3600" b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3159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27444" y="1743283"/>
            <a:ext cx="1001615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18</a:t>
            </a:r>
          </a:p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6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065086" y="1768683"/>
            <a:ext cx="1001615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12</a:t>
            </a:r>
          </a:p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4</a:t>
            </a:r>
          </a:p>
        </p:txBody>
      </p:sp>
      <p:sp>
        <p:nvSpPr>
          <p:cNvPr id="4" name="AutoShape 4"/>
          <p:cNvSpPr/>
          <p:nvPr/>
        </p:nvSpPr>
        <p:spPr>
          <a:xfrm>
            <a:off x="1709087" y="2300927"/>
            <a:ext cx="919797" cy="1270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065086" y="2339025"/>
            <a:ext cx="919797" cy="1270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TextBox 6"/>
          <p:cNvSpPr txBox="1"/>
          <p:nvPr/>
        </p:nvSpPr>
        <p:spPr>
          <a:xfrm>
            <a:off x="547812" y="628650"/>
            <a:ext cx="10710287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58"/>
              </a:lnSpc>
            </a:pPr>
            <a:r>
              <a:rPr lang="en-US" sz="2969">
                <a:latin typeface="HK Grotesk"/>
                <a:ea typeface="HK Grotesk"/>
                <a:cs typeface="HK Grotesk"/>
                <a:sym typeface="HK Grotesk"/>
              </a:rPr>
              <a:t> 6 camiones → 4 días → 800 toneladas</a:t>
            </a:r>
          </a:p>
          <a:p>
            <a:pPr>
              <a:lnSpc>
                <a:spcPts val="4158"/>
              </a:lnSpc>
            </a:pPr>
            <a:r>
              <a:rPr lang="en-US" sz="2969">
                <a:latin typeface="HK Grotesk"/>
                <a:ea typeface="HK Grotesk"/>
                <a:cs typeface="HK Grotesk"/>
                <a:sym typeface="HK Grotesk"/>
              </a:rPr>
              <a:t>18 camiones → 12 días → ¿cuántas toneladas?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47812" y="1997784"/>
            <a:ext cx="1161275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800 x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585484" y="1997784"/>
            <a:ext cx="479602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 x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139091" y="1997784"/>
            <a:ext cx="4275513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800   x  3   x  3 = 7.200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798163" y="2035882"/>
            <a:ext cx="1528165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47812" y="2814118"/>
            <a:ext cx="10710287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58"/>
              </a:lnSpc>
            </a:pPr>
            <a:r>
              <a:rPr lang="en-US" sz="2969" b="1" dirty="0">
                <a:latin typeface="HK Grotesk Bold"/>
                <a:ea typeface="HK Grotesk Bold"/>
                <a:cs typeface="HK Grotesk Bold"/>
                <a:sym typeface="HK Grotesk Bold"/>
              </a:rPr>
              <a:t>Al </a:t>
            </a:r>
            <a:r>
              <a:rPr lang="en-US" sz="2969" b="1" dirty="0" err="1">
                <a:latin typeface="HK Grotesk Bold"/>
                <a:ea typeface="HK Grotesk Bold"/>
                <a:cs typeface="HK Grotesk Bold"/>
                <a:sym typeface="HK Grotesk Bold"/>
              </a:rPr>
              <a:t>triplicar</a:t>
            </a:r>
            <a:r>
              <a:rPr lang="en-US" sz="2969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969" b="1" dirty="0" err="1">
                <a:latin typeface="HK Grotesk Bold"/>
                <a:ea typeface="HK Grotesk Bold"/>
                <a:cs typeface="HK Grotesk Bold"/>
                <a:sym typeface="HK Grotesk Bold"/>
              </a:rPr>
              <a:t>los</a:t>
            </a:r>
            <a:r>
              <a:rPr lang="en-US" sz="2969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969" b="1" dirty="0" err="1">
                <a:latin typeface="HK Grotesk Bold"/>
                <a:ea typeface="HK Grotesk Bold"/>
                <a:cs typeface="HK Grotesk Bold"/>
                <a:sym typeface="HK Grotesk Bold"/>
              </a:rPr>
              <a:t>camiones</a:t>
            </a:r>
            <a:r>
              <a:rPr lang="en-US" sz="2969" b="1" dirty="0">
                <a:latin typeface="HK Grotesk Bold"/>
                <a:ea typeface="HK Grotesk Bold"/>
                <a:cs typeface="HK Grotesk Bold"/>
                <a:sym typeface="HK Grotesk Bold"/>
              </a:rPr>
              <a:t> y el </a:t>
            </a:r>
            <a:r>
              <a:rPr lang="en-US" sz="2969" b="1" dirty="0" err="1">
                <a:latin typeface="HK Grotesk Bold"/>
                <a:ea typeface="HK Grotesk Bold"/>
                <a:cs typeface="HK Grotesk Bold"/>
                <a:sym typeface="HK Grotesk Bold"/>
              </a:rPr>
              <a:t>tiempo</a:t>
            </a:r>
            <a:r>
              <a:rPr lang="en-US" sz="2969" b="1" dirty="0">
                <a:latin typeface="HK Grotesk Bold"/>
                <a:ea typeface="HK Grotesk Bold"/>
                <a:cs typeface="HK Grotesk Bold"/>
                <a:sym typeface="HK Grotesk Bold"/>
              </a:rPr>
              <a:t>, la </a:t>
            </a:r>
            <a:r>
              <a:rPr lang="en-US" sz="2969" b="1" dirty="0" err="1">
                <a:latin typeface="HK Grotesk Bold"/>
                <a:ea typeface="HK Grotesk Bold"/>
                <a:cs typeface="HK Grotesk Bold"/>
                <a:sym typeface="HK Grotesk Bold"/>
              </a:rPr>
              <a:t>capacidad</a:t>
            </a:r>
            <a:r>
              <a:rPr lang="en-US" sz="2969" b="1" dirty="0">
                <a:latin typeface="HK Grotesk Bold"/>
                <a:ea typeface="HK Grotesk Bold"/>
                <a:cs typeface="HK Grotesk Bold"/>
                <a:sym typeface="HK Grotesk Bold"/>
              </a:rPr>
              <a:t> de </a:t>
            </a:r>
            <a:r>
              <a:rPr lang="en-US" sz="2969" b="1" dirty="0" err="1">
                <a:latin typeface="HK Grotesk Bold"/>
                <a:ea typeface="HK Grotesk Bold"/>
                <a:cs typeface="HK Grotesk Bold"/>
                <a:sym typeface="HK Grotesk Bold"/>
              </a:rPr>
              <a:t>transporte</a:t>
            </a:r>
            <a:r>
              <a:rPr lang="en-US" sz="2969" b="1" dirty="0">
                <a:latin typeface="HK Grotesk Bold"/>
                <a:ea typeface="HK Grotesk Bold"/>
                <a:cs typeface="HK Grotesk Bold"/>
                <a:sym typeface="HK Grotesk Bold"/>
              </a:rPr>
              <a:t> se </a:t>
            </a:r>
            <a:r>
              <a:rPr lang="en-US" sz="2969" b="1" dirty="0" err="1">
                <a:latin typeface="HK Grotesk Bold"/>
                <a:ea typeface="HK Grotesk Bold"/>
                <a:cs typeface="HK Grotesk Bold"/>
                <a:sym typeface="HK Grotesk Bold"/>
              </a:rPr>
              <a:t>multiplica</a:t>
            </a:r>
            <a:r>
              <a:rPr lang="en-US" sz="2969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2969" b="1" dirty="0" err="1">
                <a:latin typeface="HK Grotesk Bold"/>
                <a:ea typeface="HK Grotesk Bold"/>
                <a:cs typeface="HK Grotesk Bold"/>
                <a:sym typeface="HK Grotesk Bold"/>
              </a:rPr>
              <a:t>por</a:t>
            </a:r>
            <a:r>
              <a:rPr lang="en-US" sz="2969" b="1" dirty="0">
                <a:latin typeface="HK Grotesk Bold"/>
                <a:ea typeface="HK Grotesk Bold"/>
                <a:cs typeface="HK Grotesk Bold"/>
                <a:sym typeface="HK Grotesk Bold"/>
              </a:rPr>
              <a:t> 9.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47812" y="3957888"/>
            <a:ext cx="10710287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58"/>
              </a:lnSpc>
            </a:pPr>
            <a:r>
              <a:rPr lang="en-US" sz="2969" b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AHORA  </a:t>
            </a:r>
            <a:r>
              <a:rPr lang="en-US" sz="2969">
                <a:latin typeface="HK Grotesk"/>
                <a:ea typeface="HK Grotesk"/>
                <a:cs typeface="HK Grotesk"/>
                <a:sym typeface="HK Grotesk"/>
              </a:rPr>
              <a:t>el trabajo es más complejo, y cada camión transporta MENOS eficiencia (variable inversa)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627444" y="5095308"/>
            <a:ext cx="1001615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 b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6</a:t>
            </a:r>
          </a:p>
          <a:p>
            <a:pPr algn="ctr">
              <a:lnSpc>
                <a:spcPts val="4438"/>
              </a:lnSpc>
            </a:pPr>
            <a:r>
              <a:rPr lang="en-US" sz="3169" b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18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065086" y="5120707"/>
            <a:ext cx="1001615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12</a:t>
            </a:r>
          </a:p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4</a:t>
            </a:r>
          </a:p>
        </p:txBody>
      </p:sp>
      <p:sp>
        <p:nvSpPr>
          <p:cNvPr id="15" name="AutoShape 15"/>
          <p:cNvSpPr/>
          <p:nvPr/>
        </p:nvSpPr>
        <p:spPr>
          <a:xfrm>
            <a:off x="1709087" y="5652952"/>
            <a:ext cx="919797" cy="1270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065086" y="5691049"/>
            <a:ext cx="919797" cy="1270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TextBox 17"/>
          <p:cNvSpPr txBox="1"/>
          <p:nvPr/>
        </p:nvSpPr>
        <p:spPr>
          <a:xfrm>
            <a:off x="547812" y="5349809"/>
            <a:ext cx="1161275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800 x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585484" y="5349809"/>
            <a:ext cx="479602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 x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5139091" y="5349809"/>
            <a:ext cx="5287693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800   x  (1/3)  x  3 = 800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798163" y="5387906"/>
            <a:ext cx="1528165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8"/>
              </a:lnSpc>
            </a:pPr>
            <a:r>
              <a:rPr lang="en-US" sz="3169">
                <a:latin typeface="HK Grotesk"/>
                <a:ea typeface="HK Grotesk"/>
                <a:cs typeface="HK Grotesk"/>
                <a:sym typeface="HK Grotesk"/>
              </a:rPr>
              <a:t>→</a:t>
            </a:r>
          </a:p>
        </p:txBody>
      </p:sp>
    </p:spTree>
    <p:extLst>
      <p:ext uri="{BB962C8B-B14F-4D97-AF65-F5344CB8AC3E}">
        <p14:creationId xmlns:p14="http://schemas.microsoft.com/office/powerpoint/2010/main" val="333001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"/>
          <p:cNvSpPr txBox="1"/>
          <p:nvPr/>
        </p:nvSpPr>
        <p:spPr>
          <a:xfrm>
            <a:off x="1071750" y="1145145"/>
            <a:ext cx="10048349" cy="1554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lnSpc>
                <a:spcPts val="5693"/>
              </a:lnSpc>
            </a:pPr>
            <a:r>
              <a:rPr lang="en-US" sz="40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“El error </a:t>
            </a:r>
            <a:r>
              <a:rPr lang="en-US" sz="40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más</a:t>
            </a:r>
            <a:r>
              <a:rPr lang="en-US" sz="40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0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caro</a:t>
            </a:r>
            <a:r>
              <a:rPr lang="en-US" sz="40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0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en</a:t>
            </a:r>
            <a:r>
              <a:rPr lang="en-US" sz="40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una </a:t>
            </a:r>
            <a:r>
              <a:rPr lang="en-US" sz="4000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empresa</a:t>
            </a:r>
            <a:r>
              <a:rPr lang="en-US" sz="4000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no es vender poco…</a:t>
            </a:r>
          </a:p>
        </p:txBody>
      </p:sp>
      <p:sp>
        <p:nvSpPr>
          <p:cNvPr id="96" name="Google Shape;96;p3"/>
          <p:cNvSpPr txBox="1"/>
          <p:nvPr/>
        </p:nvSpPr>
        <p:spPr>
          <a:xfrm>
            <a:off x="3126716" y="2826354"/>
            <a:ext cx="8658808" cy="1538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sz="40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…es </a:t>
            </a:r>
            <a:r>
              <a:rPr lang="en-US" sz="40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calcular</a:t>
            </a:r>
            <a:r>
              <a:rPr lang="en-US" sz="40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mal los </a:t>
            </a:r>
            <a:r>
              <a:rPr lang="en-US" sz="40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números</a:t>
            </a:r>
            <a:r>
              <a:rPr lang="en-US" sz="40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”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5400" b="0" i="0" u="none" strike="noStrike" cap="none" dirty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dirty="0"/>
          </a:p>
        </p:txBody>
      </p:sp>
      <p:sp>
        <p:nvSpPr>
          <p:cNvPr id="100" name="Google Shape;100;p3"/>
          <p:cNvSpPr/>
          <p:nvPr/>
        </p:nvSpPr>
        <p:spPr>
          <a:xfrm rot="10800000">
            <a:off x="6183550" y="5786100"/>
            <a:ext cx="301200" cy="1071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3F39CD4B-6D56-4A66-B727-FE13EDDEF77A}"/>
              </a:ext>
            </a:extLst>
          </p:cNvPr>
          <p:cNvSpPr txBox="1"/>
          <p:nvPr/>
        </p:nvSpPr>
        <p:spPr>
          <a:xfrm>
            <a:off x="1517130" y="3701035"/>
            <a:ext cx="4095949" cy="23564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33"/>
              </a:lnSpc>
            </a:pP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Los </a:t>
            </a:r>
            <a:r>
              <a:rPr lang="es-CO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números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reales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incluyen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:</a:t>
            </a:r>
          </a:p>
          <a:p>
            <a:pPr marL="575757" lvl="1" indent="-287878">
              <a:lnSpc>
                <a:spcPts val="3733"/>
              </a:lnSpc>
              <a:buFont typeface="Arial"/>
              <a:buChar char="•"/>
            </a:pPr>
            <a:r>
              <a:rPr lang="es-CO" sz="2800" dirty="0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Enteros</a:t>
            </a:r>
          </a:p>
          <a:p>
            <a:pPr marL="575757" lvl="1" indent="-287878">
              <a:lnSpc>
                <a:spcPts val="3733"/>
              </a:lnSpc>
              <a:buFont typeface="Arial"/>
              <a:buChar char="•"/>
            </a:pPr>
            <a:r>
              <a:rPr lang="es-CO" sz="2800" dirty="0">
                <a:solidFill>
                  <a:srgbClr val="FF0000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Decimales</a:t>
            </a:r>
          </a:p>
          <a:p>
            <a:pPr>
              <a:lnSpc>
                <a:spcPts val="3733"/>
              </a:lnSpc>
            </a:pPr>
            <a:endParaRPr lang="en-US" sz="2666" dirty="0">
              <a:solidFill>
                <a:srgbClr val="FF0000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11" name="Freeform 3">
            <a:extLst>
              <a:ext uri="{FF2B5EF4-FFF2-40B4-BE49-F238E27FC236}">
                <a16:creationId xmlns:a16="http://schemas.microsoft.com/office/drawing/2014/main" id="{5C631355-34C5-4A23-B84B-5F52717AB913}"/>
              </a:ext>
            </a:extLst>
          </p:cNvPr>
          <p:cNvSpPr/>
          <p:nvPr/>
        </p:nvSpPr>
        <p:spPr>
          <a:xfrm>
            <a:off x="6334149" y="3980253"/>
            <a:ext cx="1732602" cy="1732602"/>
          </a:xfrm>
          <a:custGeom>
            <a:avLst/>
            <a:gdLst/>
            <a:ahLst/>
            <a:cxnLst/>
            <a:rect l="l" t="t" r="r" b="b"/>
            <a:pathLst>
              <a:path w="2598903" h="2598903">
                <a:moveTo>
                  <a:pt x="0" y="0"/>
                </a:moveTo>
                <a:lnTo>
                  <a:pt x="2598902" y="0"/>
                </a:lnTo>
                <a:lnTo>
                  <a:pt x="2598902" y="2598903"/>
                </a:lnTo>
                <a:lnTo>
                  <a:pt x="0" y="25989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702C98AF-3229-45D1-A366-A0543E35FF4A}"/>
              </a:ext>
            </a:extLst>
          </p:cNvPr>
          <p:cNvSpPr txBox="1"/>
          <p:nvPr/>
        </p:nvSpPr>
        <p:spPr>
          <a:xfrm>
            <a:off x="8089510" y="4358040"/>
            <a:ext cx="1199523" cy="6785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86"/>
              </a:lnSpc>
            </a:pPr>
            <a:r>
              <a:rPr lang="en-US" sz="41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vs</a:t>
            </a:r>
          </a:p>
        </p:txBody>
      </p:sp>
      <p:sp>
        <p:nvSpPr>
          <p:cNvPr id="13" name="Freeform 4">
            <a:extLst>
              <a:ext uri="{FF2B5EF4-FFF2-40B4-BE49-F238E27FC236}">
                <a16:creationId xmlns:a16="http://schemas.microsoft.com/office/drawing/2014/main" id="{4A84A05C-67EA-4983-B79F-351F83B4C53F}"/>
              </a:ext>
            </a:extLst>
          </p:cNvPr>
          <p:cNvSpPr/>
          <p:nvPr/>
        </p:nvSpPr>
        <p:spPr>
          <a:xfrm>
            <a:off x="9289033" y="3786834"/>
            <a:ext cx="1926021" cy="1926021"/>
          </a:xfrm>
          <a:custGeom>
            <a:avLst/>
            <a:gdLst/>
            <a:ahLst/>
            <a:cxnLst/>
            <a:rect l="l" t="t" r="r" b="b"/>
            <a:pathLst>
              <a:path w="2889031" h="2889031">
                <a:moveTo>
                  <a:pt x="0" y="0"/>
                </a:moveTo>
                <a:lnTo>
                  <a:pt x="2889031" y="0"/>
                </a:lnTo>
                <a:lnTo>
                  <a:pt x="2889031" y="2889031"/>
                </a:lnTo>
                <a:lnTo>
                  <a:pt x="0" y="288903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4" name="Freeform 2">
            <a:extLst>
              <a:ext uri="{FF2B5EF4-FFF2-40B4-BE49-F238E27FC236}">
                <a16:creationId xmlns:a16="http://schemas.microsoft.com/office/drawing/2014/main" id="{0F0C9C85-007E-4D29-8036-2DA7C6C347D4}"/>
              </a:ext>
            </a:extLst>
          </p:cNvPr>
          <p:cNvSpPr/>
          <p:nvPr/>
        </p:nvSpPr>
        <p:spPr>
          <a:xfrm rot="20317077">
            <a:off x="1276774" y="2038964"/>
            <a:ext cx="1548931" cy="1273001"/>
          </a:xfrm>
          <a:custGeom>
            <a:avLst/>
            <a:gdLst/>
            <a:ahLst/>
            <a:cxnLst/>
            <a:rect l="l" t="t" r="r" b="b"/>
            <a:pathLst>
              <a:path w="3076318" h="3076318">
                <a:moveTo>
                  <a:pt x="0" y="0"/>
                </a:moveTo>
                <a:lnTo>
                  <a:pt x="3076318" y="0"/>
                </a:lnTo>
                <a:lnTo>
                  <a:pt x="3076318" y="3076318"/>
                </a:lnTo>
                <a:lnTo>
                  <a:pt x="0" y="30763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95913" y="1970097"/>
            <a:ext cx="10710287" cy="230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24"/>
              </a:lnSpc>
            </a:pPr>
            <a:r>
              <a:rPr lang="en-US" sz="4303" b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En variables inversas, el crecimiento de una variable NO aumenta el resultado, lo redistribuye o lo reduce</a:t>
            </a:r>
          </a:p>
        </p:txBody>
      </p:sp>
    </p:spTree>
    <p:extLst>
      <p:ext uri="{BB962C8B-B14F-4D97-AF65-F5344CB8AC3E}">
        <p14:creationId xmlns:p14="http://schemas.microsoft.com/office/powerpoint/2010/main" val="122335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1091681" y="2262806"/>
            <a:ext cx="10226351" cy="1858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Aritmética de los Negocios </a:t>
            </a:r>
            <a:r>
              <a:rPr lang="es-CO" sz="4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Fundamentos</a:t>
            </a:r>
            <a:r>
              <a:rPr lang="es-CO" sz="6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572506" y="4109053"/>
            <a:ext cx="5264700" cy="873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b="0" i="0" u="none" strike="noStrike" cap="none" dirty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Conversión de Unidades y Divisas</a:t>
            </a:r>
          </a:p>
        </p:txBody>
      </p:sp>
    </p:spTree>
    <p:extLst>
      <p:ext uri="{BB962C8B-B14F-4D97-AF65-F5344CB8AC3E}">
        <p14:creationId xmlns:p14="http://schemas.microsoft.com/office/powerpoint/2010/main" val="421858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00640" y="502403"/>
            <a:ext cx="10737166" cy="11344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“Un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proveedor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Estados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Unidos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te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cotiza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dólares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…</a:t>
            </a:r>
          </a:p>
          <a:p>
            <a:pPr algn="ctr">
              <a:lnSpc>
                <a:spcPts val="4666"/>
              </a:lnSpc>
            </a:pP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pero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tu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empresa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Colombia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trabaja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8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pesos.”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70959" y="1830090"/>
            <a:ext cx="10966847" cy="445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27"/>
              </a:lnSpc>
            </a:pPr>
            <a:r>
              <a:rPr lang="en-US" sz="2733" dirty="0">
                <a:latin typeface="HK Grotesk"/>
                <a:ea typeface="HK Grotesk"/>
                <a:cs typeface="HK Grotesk"/>
                <a:sym typeface="HK Grotesk"/>
              </a:rPr>
              <a:t>“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Y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además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… el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envío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está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libras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,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pero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tu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sistema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mide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kilogramos</a:t>
            </a:r>
            <a:r>
              <a:rPr lang="en-US" sz="2400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.”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530208" y="3219037"/>
            <a:ext cx="9520436" cy="38985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27"/>
              </a:lnSpc>
              <a:spcBef>
                <a:spcPct val="0"/>
              </a:spcBef>
            </a:pP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El </a:t>
            </a:r>
            <a:r>
              <a:rPr lang="en-US" sz="27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tipo</a:t>
            </a: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</a:t>
            </a:r>
            <a:r>
              <a:rPr lang="en-US" sz="27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cambio</a:t>
            </a: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7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es</a:t>
            </a: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el valor de </a:t>
            </a:r>
            <a:r>
              <a:rPr lang="en-US" sz="27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una</a:t>
            </a: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7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moneda</a:t>
            </a: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7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expresado</a:t>
            </a: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7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en</a:t>
            </a: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7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otra</a:t>
            </a: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.</a:t>
            </a:r>
          </a:p>
          <a:p>
            <a:pPr>
              <a:lnSpc>
                <a:spcPts val="3827"/>
              </a:lnSpc>
              <a:spcBef>
                <a:spcPct val="0"/>
              </a:spcBef>
            </a:pPr>
            <a:r>
              <a:rPr lang="en-US" sz="27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Ejemplo</a:t>
            </a: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:</a:t>
            </a:r>
          </a:p>
          <a:p>
            <a:pPr>
              <a:lnSpc>
                <a:spcPts val="3827"/>
              </a:lnSpc>
              <a:spcBef>
                <a:spcPct val="0"/>
              </a:spcBef>
            </a:pP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1 USD = 3.636 COP (</a:t>
            </a:r>
            <a:r>
              <a:rPr lang="en-US" sz="27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ejemplo</a:t>
            </a: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</a:t>
            </a:r>
            <a:r>
              <a:rPr lang="en-US" sz="27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referencial</a:t>
            </a: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)</a:t>
            </a:r>
          </a:p>
          <a:p>
            <a:pPr>
              <a:lnSpc>
                <a:spcPts val="3827"/>
              </a:lnSpc>
              <a:spcBef>
                <a:spcPct val="0"/>
              </a:spcBef>
            </a:pPr>
            <a:endParaRPr lang="en-US" sz="2733" dirty="0">
              <a:latin typeface="Century Gothic" panose="020B0502020202020204" pitchFamily="34" charset="0"/>
              <a:ea typeface="HK Grotesk"/>
              <a:cs typeface="HK Grotesk"/>
              <a:sym typeface="HK Grotesk"/>
            </a:endParaRPr>
          </a:p>
          <a:p>
            <a:pPr marL="590157" lvl="1" indent="-295078">
              <a:lnSpc>
                <a:spcPts val="3827"/>
              </a:lnSpc>
              <a:spcBef>
                <a:spcPct val="0"/>
              </a:spcBef>
              <a:buFont typeface="Arial"/>
              <a:buChar char="•"/>
            </a:pP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Para </a:t>
            </a:r>
            <a:r>
              <a:rPr lang="en-US" sz="27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pasar</a:t>
            </a: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USD → COP: </a:t>
            </a:r>
            <a:r>
              <a:rPr lang="en-US" sz="2733" b="1" dirty="0" err="1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multiplicas</a:t>
            </a:r>
            <a:endParaRPr lang="en-US" sz="2733" b="1" dirty="0">
              <a:solidFill>
                <a:srgbClr val="4E82E8"/>
              </a:solidFill>
              <a:latin typeface="Century Gothic" panose="020B0502020202020204" pitchFamily="34" charset="0"/>
              <a:ea typeface="HK Grotesk Bold"/>
              <a:cs typeface="HK Grotesk Bold"/>
              <a:sym typeface="HK Grotesk Bold"/>
            </a:endParaRPr>
          </a:p>
          <a:p>
            <a:pPr marL="590157" lvl="1" indent="-295078">
              <a:lnSpc>
                <a:spcPts val="3827"/>
              </a:lnSpc>
              <a:spcBef>
                <a:spcPct val="0"/>
              </a:spcBef>
              <a:buFont typeface="Arial"/>
              <a:buChar char="•"/>
            </a:pP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Para </a:t>
            </a:r>
            <a:r>
              <a:rPr lang="en-US" sz="2733" dirty="0" err="1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pasar</a:t>
            </a:r>
            <a:r>
              <a:rPr lang="en-US" sz="2733" dirty="0">
                <a:latin typeface="Century Gothic" panose="020B0502020202020204" pitchFamily="34" charset="0"/>
                <a:ea typeface="HK Grotesk"/>
                <a:cs typeface="HK Grotesk"/>
                <a:sym typeface="HK Grotesk"/>
              </a:rPr>
              <a:t> de COP → USD: </a:t>
            </a:r>
            <a:r>
              <a:rPr lang="en-US" sz="2733" b="1" dirty="0">
                <a:solidFill>
                  <a:srgbClr val="65C651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divides</a:t>
            </a:r>
          </a:p>
          <a:p>
            <a:pPr>
              <a:lnSpc>
                <a:spcPts val="3827"/>
              </a:lnSpc>
              <a:spcBef>
                <a:spcPct val="0"/>
              </a:spcBef>
            </a:pPr>
            <a:endParaRPr lang="en-US" sz="2733" b="1" dirty="0">
              <a:solidFill>
                <a:srgbClr val="65C651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85800" y="2556306"/>
            <a:ext cx="9850901" cy="5107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386"/>
              </a:lnSpc>
              <a:spcBef>
                <a:spcPct val="0"/>
              </a:spcBef>
            </a:pPr>
            <a:r>
              <a:rPr lang="en-US" sz="3133" b="1" dirty="0">
                <a:solidFill>
                  <a:srgbClr val="4E82E8"/>
                </a:solidFill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CONVERSIÓN DE DIVISAS (FOREX)</a:t>
            </a:r>
          </a:p>
        </p:txBody>
      </p:sp>
    </p:spTree>
    <p:extLst>
      <p:ext uri="{BB962C8B-B14F-4D97-AF65-F5344CB8AC3E}">
        <p14:creationId xmlns:p14="http://schemas.microsoft.com/office/powerpoint/2010/main" val="163796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" y="369107"/>
            <a:ext cx="10533665" cy="27058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20"/>
              </a:lnSpc>
              <a:spcBef>
                <a:spcPct val="0"/>
              </a:spcBef>
            </a:pPr>
            <a:r>
              <a:rPr lang="en-US" sz="2800">
                <a:latin typeface="HK Grotesk"/>
                <a:ea typeface="HK Grotesk"/>
                <a:cs typeface="HK Grotesk"/>
                <a:sym typeface="HK Grotesk"/>
              </a:rPr>
              <a:t>Ejemplo: Una empresa de Colombia importa un producto desde EE.UU.</a:t>
            </a:r>
          </a:p>
          <a:p>
            <a:pPr>
              <a:lnSpc>
                <a:spcPts val="4106"/>
              </a:lnSpc>
              <a:spcBef>
                <a:spcPct val="0"/>
              </a:spcBef>
            </a:pPr>
            <a:r>
              <a:rPr lang="en-US" sz="2933">
                <a:latin typeface="HK Grotesk"/>
                <a:ea typeface="HK Grotesk"/>
                <a:cs typeface="HK Grotesk"/>
                <a:sym typeface="HK Grotesk"/>
              </a:rPr>
              <a:t>Precio: 150 USD</a:t>
            </a:r>
          </a:p>
          <a:p>
            <a:pPr>
              <a:lnSpc>
                <a:spcPts val="4106"/>
              </a:lnSpc>
              <a:spcBef>
                <a:spcPct val="0"/>
              </a:spcBef>
            </a:pPr>
            <a:r>
              <a:rPr lang="en-US" sz="2933">
                <a:latin typeface="HK Grotesk"/>
                <a:ea typeface="HK Grotesk"/>
                <a:cs typeface="HK Grotesk"/>
                <a:sym typeface="HK Grotesk"/>
              </a:rPr>
              <a:t>Tipo de cambio: 1 USD = 3.636 COP</a:t>
            </a:r>
          </a:p>
          <a:p>
            <a:pPr algn="ctr">
              <a:lnSpc>
                <a:spcPts val="5133"/>
              </a:lnSpc>
              <a:spcBef>
                <a:spcPct val="0"/>
              </a:spcBef>
            </a:pPr>
            <a:r>
              <a:rPr lang="en-US" sz="3666" b="1">
                <a:solidFill>
                  <a:srgbClr val="4E82E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150 × 3.636= 545.400 COP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85800" y="3218055"/>
            <a:ext cx="10533665" cy="32701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20"/>
              </a:lnSpc>
              <a:spcBef>
                <a:spcPct val="0"/>
              </a:spcBef>
            </a:pPr>
            <a:r>
              <a:rPr lang="en-US" sz="2800">
                <a:latin typeface="HK Grotesk"/>
                <a:ea typeface="HK Grotesk"/>
                <a:cs typeface="HK Grotesk"/>
                <a:sym typeface="HK Grotesk"/>
              </a:rPr>
              <a:t>Ejemplo: Un comprador del extranjero en Colombia quiere saber el costo de un producto en dólares. </a:t>
            </a:r>
          </a:p>
          <a:p>
            <a:pPr marL="604550" lvl="1" indent="-302275">
              <a:lnSpc>
                <a:spcPts val="3920"/>
              </a:lnSpc>
              <a:spcBef>
                <a:spcPct val="0"/>
              </a:spcBef>
              <a:buFont typeface="Arial"/>
              <a:buChar char="•"/>
            </a:pPr>
            <a:r>
              <a:rPr lang="en-US" sz="2800">
                <a:latin typeface="HK Grotesk"/>
                <a:ea typeface="HK Grotesk"/>
                <a:cs typeface="HK Grotesk"/>
                <a:sym typeface="HK Grotesk"/>
              </a:rPr>
              <a:t>Valor: 800.000 COP</a:t>
            </a:r>
          </a:p>
          <a:p>
            <a:pPr marL="604550" lvl="1" indent="-302275">
              <a:lnSpc>
                <a:spcPts val="3920"/>
              </a:lnSpc>
              <a:spcBef>
                <a:spcPct val="0"/>
              </a:spcBef>
              <a:buFont typeface="Arial"/>
              <a:buChar char="•"/>
            </a:pPr>
            <a:r>
              <a:rPr lang="en-US" sz="2800">
                <a:latin typeface="HK Grotesk"/>
                <a:ea typeface="HK Grotesk"/>
                <a:cs typeface="HK Grotesk"/>
                <a:sym typeface="HK Grotesk"/>
              </a:rPr>
              <a:t>Tipo de cambio: 1 USD = 3.636 COP</a:t>
            </a:r>
          </a:p>
          <a:p>
            <a:pPr algn="ctr">
              <a:lnSpc>
                <a:spcPts val="5133"/>
              </a:lnSpc>
              <a:spcBef>
                <a:spcPct val="0"/>
              </a:spcBef>
            </a:pPr>
            <a:r>
              <a:rPr lang="en-US" sz="3666" b="1">
                <a:solidFill>
                  <a:srgbClr val="65C65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800.000/3.636=220,O22 USD</a:t>
            </a:r>
          </a:p>
          <a:p>
            <a:pPr algn="ctr">
              <a:lnSpc>
                <a:spcPts val="4760"/>
              </a:lnSpc>
              <a:spcBef>
                <a:spcPct val="0"/>
              </a:spcBef>
            </a:pPr>
            <a:endParaRPr lang="en-US" sz="3666" b="1">
              <a:solidFill>
                <a:srgbClr val="65C651"/>
              </a:solidFill>
              <a:latin typeface="HK Grotesk Bold"/>
              <a:ea typeface="HK Grotesk Bold"/>
              <a:cs typeface="HK Grotesk Bold"/>
              <a:sym typeface="HK Grotesk Bold"/>
            </a:endParaRPr>
          </a:p>
        </p:txBody>
      </p:sp>
    </p:spTree>
    <p:extLst>
      <p:ext uri="{BB962C8B-B14F-4D97-AF65-F5344CB8AC3E}">
        <p14:creationId xmlns:p14="http://schemas.microsoft.com/office/powerpoint/2010/main" val="280690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29168" y="1120708"/>
            <a:ext cx="10533665" cy="4924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60"/>
              </a:lnSpc>
              <a:spcBef>
                <a:spcPct val="0"/>
              </a:spcBef>
            </a:pPr>
            <a:r>
              <a:rPr lang="en-US" sz="3400">
                <a:latin typeface="HK Grotesk"/>
                <a:ea typeface="HK Grotesk"/>
                <a:cs typeface="HK Grotesk"/>
                <a:sym typeface="HK Grotesk"/>
              </a:rPr>
              <a:t>Las empresas internacionales deben estandarizar medidas para operar globalmente.</a:t>
            </a:r>
          </a:p>
          <a:p>
            <a:pPr algn="ctr">
              <a:lnSpc>
                <a:spcPts val="4760"/>
              </a:lnSpc>
              <a:spcBef>
                <a:spcPct val="0"/>
              </a:spcBef>
            </a:pPr>
            <a:r>
              <a:rPr lang="en-US" sz="3400" b="1">
                <a:latin typeface="HK Grotesk Bold"/>
                <a:ea typeface="HK Grotesk Bold"/>
                <a:cs typeface="HK Grotesk Bold"/>
                <a:sym typeface="HK Grotesk Bold"/>
              </a:rPr>
              <a:t>Conversión base</a:t>
            </a:r>
          </a:p>
          <a:p>
            <a:pPr algn="ctr">
              <a:lnSpc>
                <a:spcPts val="4760"/>
              </a:lnSpc>
              <a:spcBef>
                <a:spcPct val="0"/>
              </a:spcBef>
            </a:pPr>
            <a:r>
              <a:rPr lang="en-US" sz="3400" b="1">
                <a:latin typeface="HK Grotesk Bold"/>
                <a:ea typeface="HK Grotesk Bold"/>
                <a:cs typeface="HK Grotesk Bold"/>
                <a:sym typeface="HK Grotesk Bold"/>
              </a:rPr>
              <a:t>1 kg = 2.20462 lb</a:t>
            </a:r>
          </a:p>
          <a:p>
            <a:pPr>
              <a:lnSpc>
                <a:spcPts val="4760"/>
              </a:lnSpc>
              <a:spcBef>
                <a:spcPct val="0"/>
              </a:spcBef>
            </a:pPr>
            <a:endParaRPr lang="en-US" sz="3400" b="1">
              <a:latin typeface="HK Grotesk Bold"/>
              <a:ea typeface="HK Grotesk Bold"/>
              <a:cs typeface="HK Grotesk Bold"/>
              <a:sym typeface="HK Grotesk Bold"/>
            </a:endParaRPr>
          </a:p>
          <a:p>
            <a:pPr>
              <a:lnSpc>
                <a:spcPts val="4760"/>
              </a:lnSpc>
              <a:spcBef>
                <a:spcPct val="0"/>
              </a:spcBef>
            </a:pPr>
            <a:r>
              <a:rPr lang="en-US" sz="3400">
                <a:latin typeface="HK Grotesk"/>
                <a:ea typeface="HK Grotesk"/>
                <a:cs typeface="HK Grotesk"/>
                <a:sym typeface="HK Grotesk"/>
              </a:rPr>
              <a:t>Ej: Un envío pesa: 50 kg</a:t>
            </a:r>
          </a:p>
          <a:p>
            <a:pPr>
              <a:lnSpc>
                <a:spcPts val="4760"/>
              </a:lnSpc>
              <a:spcBef>
                <a:spcPct val="0"/>
              </a:spcBef>
            </a:pPr>
            <a:r>
              <a:rPr lang="en-US" sz="3400">
                <a:latin typeface="HK Grotesk"/>
                <a:ea typeface="HK Grotesk"/>
                <a:cs typeface="HK Grotesk"/>
                <a:sym typeface="HK Grotesk"/>
              </a:rPr>
              <a:t>      50 × 2.20462= 110.231 lb</a:t>
            </a:r>
          </a:p>
          <a:p>
            <a:pPr algn="ctr">
              <a:lnSpc>
                <a:spcPts val="4760"/>
              </a:lnSpc>
              <a:spcBef>
                <a:spcPct val="0"/>
              </a:spcBef>
            </a:pPr>
            <a:endParaRPr lang="en-US" sz="3400">
              <a:latin typeface="HK Grotesk"/>
              <a:ea typeface="HK Grotesk"/>
              <a:cs typeface="HK Grotesk"/>
              <a:sym typeface="HK Grotesk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7989342" y="2516237"/>
            <a:ext cx="4021567" cy="4015143"/>
          </a:xfrm>
          <a:custGeom>
            <a:avLst/>
            <a:gdLst/>
            <a:ahLst/>
            <a:cxnLst/>
            <a:rect l="l" t="t" r="r" b="b"/>
            <a:pathLst>
              <a:path w="6032351" h="6022715">
                <a:moveTo>
                  <a:pt x="0" y="0"/>
                </a:moveTo>
                <a:lnTo>
                  <a:pt x="6032352" y="0"/>
                </a:lnTo>
                <a:lnTo>
                  <a:pt x="6032352" y="6022715"/>
                </a:lnTo>
                <a:lnTo>
                  <a:pt x="0" y="60227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85800" y="338667"/>
            <a:ext cx="10533665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33"/>
              </a:lnSpc>
              <a:spcBef>
                <a:spcPct val="0"/>
              </a:spcBef>
            </a:pPr>
            <a:r>
              <a:rPr lang="en-US" sz="3666">
                <a:solidFill>
                  <a:srgbClr val="65C651"/>
                </a:solidFill>
                <a:latin typeface="HK Grotesk"/>
                <a:ea typeface="HK Grotesk"/>
                <a:cs typeface="HK Grotesk"/>
                <a:sym typeface="HK Grotesk"/>
              </a:rPr>
              <a:t> </a:t>
            </a:r>
            <a:r>
              <a:rPr lang="en-US" sz="3666" b="1">
                <a:solidFill>
                  <a:srgbClr val="65C65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CONVERSIÓN DE UNIDADES (LOGÍSTICA)</a:t>
            </a:r>
          </a:p>
        </p:txBody>
      </p:sp>
    </p:spTree>
    <p:extLst>
      <p:ext uri="{BB962C8B-B14F-4D97-AF65-F5344CB8AC3E}">
        <p14:creationId xmlns:p14="http://schemas.microsoft.com/office/powerpoint/2010/main" val="9481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6268" y="1127058"/>
            <a:ext cx="11219465" cy="5642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13"/>
              </a:lnSpc>
              <a:spcBef>
                <a:spcPct val="0"/>
              </a:spcBef>
            </a:pPr>
            <a:r>
              <a:rPr lang="en-US" sz="2866">
                <a:latin typeface="HK Grotesk"/>
                <a:ea typeface="HK Grotesk"/>
                <a:cs typeface="HK Grotesk"/>
                <a:sym typeface="HK Grotesk"/>
              </a:rPr>
              <a:t>Una empresa en Colombia importa productos desde EE.UU.:</a:t>
            </a:r>
          </a:p>
          <a:p>
            <a:pPr marL="618944" lvl="1" indent="-309472">
              <a:lnSpc>
                <a:spcPts val="4013"/>
              </a:lnSpc>
              <a:spcBef>
                <a:spcPct val="0"/>
              </a:spcBef>
              <a:buFont typeface="Arial"/>
              <a:buChar char="•"/>
            </a:pPr>
            <a:r>
              <a:rPr lang="en-US" sz="2866">
                <a:latin typeface="HK Grotesk"/>
                <a:ea typeface="HK Grotesk"/>
                <a:cs typeface="HK Grotesk"/>
                <a:sym typeface="HK Grotesk"/>
              </a:rPr>
              <a:t>200 USD por unidad</a:t>
            </a:r>
          </a:p>
          <a:p>
            <a:pPr marL="618944" lvl="1" indent="-309472">
              <a:lnSpc>
                <a:spcPts val="4013"/>
              </a:lnSpc>
              <a:spcBef>
                <a:spcPct val="0"/>
              </a:spcBef>
              <a:buFont typeface="Arial"/>
              <a:buChar char="•"/>
            </a:pPr>
            <a:r>
              <a:rPr lang="en-US" sz="2866">
                <a:latin typeface="HK Grotesk"/>
                <a:ea typeface="HK Grotesk"/>
                <a:cs typeface="HK Grotesk"/>
                <a:sym typeface="HK Grotesk"/>
              </a:rPr>
              <a:t>Compra 50 unidades</a:t>
            </a:r>
          </a:p>
          <a:p>
            <a:pPr marL="618944" lvl="1" indent="-309472">
              <a:lnSpc>
                <a:spcPts val="4013"/>
              </a:lnSpc>
              <a:spcBef>
                <a:spcPct val="0"/>
              </a:spcBef>
              <a:buFont typeface="Arial"/>
              <a:buChar char="•"/>
            </a:pPr>
            <a:r>
              <a:rPr lang="en-US" sz="2866">
                <a:latin typeface="HK Grotesk"/>
                <a:ea typeface="HK Grotesk"/>
                <a:cs typeface="HK Grotesk"/>
                <a:sym typeface="HK Grotesk"/>
              </a:rPr>
              <a:t>Peso total: 120 kg</a:t>
            </a:r>
          </a:p>
          <a:p>
            <a:pPr>
              <a:lnSpc>
                <a:spcPts val="4013"/>
              </a:lnSpc>
              <a:spcBef>
                <a:spcPct val="0"/>
              </a:spcBef>
            </a:pPr>
            <a:r>
              <a:rPr lang="en-US" sz="2866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1, Convertir divisas a pesos colombianos:</a:t>
            </a:r>
          </a:p>
          <a:p>
            <a:pPr>
              <a:lnSpc>
                <a:spcPts val="4013"/>
              </a:lnSpc>
              <a:spcBef>
                <a:spcPct val="0"/>
              </a:spcBef>
            </a:pPr>
            <a:r>
              <a:rPr lang="en-US" sz="2866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         </a:t>
            </a:r>
            <a:r>
              <a:rPr lang="en-US" sz="2866">
                <a:latin typeface="HK Grotesk"/>
                <a:ea typeface="HK Grotesk"/>
                <a:cs typeface="HK Grotesk"/>
                <a:sym typeface="HK Grotesk"/>
              </a:rPr>
              <a:t>200 × 50 =10.000USD</a:t>
            </a:r>
          </a:p>
          <a:p>
            <a:pPr>
              <a:lnSpc>
                <a:spcPts val="4013"/>
              </a:lnSpc>
              <a:spcBef>
                <a:spcPct val="0"/>
              </a:spcBef>
            </a:pPr>
            <a:r>
              <a:rPr lang="en-US" sz="2866">
                <a:latin typeface="HK Grotesk"/>
                <a:ea typeface="HK Grotesk"/>
                <a:cs typeface="HK Grotesk"/>
                <a:sym typeface="HK Grotesk"/>
              </a:rPr>
              <a:t>     10.000 × 3.636 = 36.360.000 COP</a:t>
            </a:r>
          </a:p>
          <a:p>
            <a:pPr>
              <a:lnSpc>
                <a:spcPts val="4013"/>
              </a:lnSpc>
              <a:spcBef>
                <a:spcPct val="0"/>
              </a:spcBef>
            </a:pPr>
            <a:r>
              <a:rPr lang="en-US" sz="2866">
                <a:solidFill>
                  <a:srgbClr val="4E82E8"/>
                </a:solidFill>
                <a:latin typeface="HK Grotesk"/>
                <a:ea typeface="HK Grotesk"/>
                <a:cs typeface="HK Grotesk"/>
                <a:sym typeface="HK Grotesk"/>
              </a:rPr>
              <a:t>2, Convertir unidades:</a:t>
            </a:r>
          </a:p>
          <a:p>
            <a:pPr>
              <a:lnSpc>
                <a:spcPts val="4013"/>
              </a:lnSpc>
              <a:spcBef>
                <a:spcPct val="0"/>
              </a:spcBef>
            </a:pPr>
            <a:r>
              <a:rPr lang="en-US" sz="2866">
                <a:latin typeface="HK Grotesk"/>
                <a:ea typeface="HK Grotesk"/>
                <a:cs typeface="HK Grotesk"/>
                <a:sym typeface="HK Grotesk"/>
              </a:rPr>
              <a:t>        120 × 2.20462= 264.5544 lb</a:t>
            </a:r>
          </a:p>
          <a:p>
            <a:pPr>
              <a:lnSpc>
                <a:spcPts val="4013"/>
              </a:lnSpc>
              <a:spcBef>
                <a:spcPct val="0"/>
              </a:spcBef>
            </a:pPr>
            <a:r>
              <a:rPr lang="en-US" sz="2866">
                <a:latin typeface="HK Grotesk"/>
                <a:ea typeface="HK Grotesk"/>
                <a:cs typeface="HK Grotesk"/>
                <a:sym typeface="HK Grotesk"/>
              </a:rPr>
              <a:t>La empresa no solo compra productos… también convierte monedas y unidades para tomar decisiones logísticas y financieras.”</a:t>
            </a:r>
          </a:p>
        </p:txBody>
      </p:sp>
      <p:sp>
        <p:nvSpPr>
          <p:cNvPr id="3" name="Freeform 3"/>
          <p:cNvSpPr/>
          <p:nvPr/>
        </p:nvSpPr>
        <p:spPr>
          <a:xfrm>
            <a:off x="7314788" y="2194047"/>
            <a:ext cx="4390945" cy="2469907"/>
          </a:xfrm>
          <a:custGeom>
            <a:avLst/>
            <a:gdLst/>
            <a:ahLst/>
            <a:cxnLst/>
            <a:rect l="l" t="t" r="r" b="b"/>
            <a:pathLst>
              <a:path w="6586417" h="3704860">
                <a:moveTo>
                  <a:pt x="0" y="0"/>
                </a:moveTo>
                <a:lnTo>
                  <a:pt x="6586417" y="0"/>
                </a:lnTo>
                <a:lnTo>
                  <a:pt x="6586417" y="3704860"/>
                </a:lnTo>
                <a:lnTo>
                  <a:pt x="0" y="37048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85800" y="338667"/>
            <a:ext cx="10533665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33"/>
              </a:lnSpc>
              <a:spcBef>
                <a:spcPct val="0"/>
              </a:spcBef>
            </a:pPr>
            <a:r>
              <a:rPr lang="en-US" sz="3666" b="1">
                <a:solidFill>
                  <a:srgbClr val="65C651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EJEMPLO</a:t>
            </a:r>
          </a:p>
        </p:txBody>
      </p:sp>
    </p:spTree>
    <p:extLst>
      <p:ext uri="{BB962C8B-B14F-4D97-AF65-F5344CB8AC3E}">
        <p14:creationId xmlns:p14="http://schemas.microsoft.com/office/powerpoint/2010/main" val="214568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1071900"/>
            <a:ext cx="10515600" cy="618788"/>
          </a:xfrm>
        </p:spPr>
        <p:txBody>
          <a:bodyPr>
            <a:normAutofit fontScale="90000"/>
          </a:bodyPr>
          <a:lstStyle/>
          <a:p>
            <a:pPr algn="ctr"/>
            <a:r>
              <a:rPr lang="es-CO" dirty="0" smtClean="0"/>
              <a:t>Sistemas Numéricos </a:t>
            </a:r>
            <a:endParaRPr lang="en-U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1" y="5219115"/>
            <a:ext cx="10515599" cy="1083211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s-CO" sz="1400" dirty="0" smtClean="0"/>
              <a:t>Fuente: Rodríguez, J., </a:t>
            </a:r>
            <a:r>
              <a:rPr lang="es-CO" sz="1400" dirty="0" err="1" smtClean="0"/>
              <a:t>Pierdant</a:t>
            </a:r>
            <a:r>
              <a:rPr lang="es-CO" sz="1400" dirty="0" smtClean="0"/>
              <a:t>, A. &amp; Rodríguez, E. (2018). </a:t>
            </a:r>
            <a:r>
              <a:rPr lang="es-CO" sz="1400" i="1" dirty="0" smtClean="0"/>
              <a:t>Matemáticas aplicadas a los negocios. Patria Educación. </a:t>
            </a:r>
            <a:endParaRPr lang="en-US" sz="1400" i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35" y="1690688"/>
            <a:ext cx="93059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04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7076" y="1099012"/>
            <a:ext cx="10396257" cy="6669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3"/>
              </a:lnSpc>
            </a:pPr>
            <a:r>
              <a:rPr lang="en-US" sz="4066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Sistema de </a:t>
            </a:r>
            <a:r>
              <a:rPr lang="en-US" sz="4066" b="1" dirty="0" err="1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conteo</a:t>
            </a:r>
            <a:r>
              <a:rPr lang="en-US" sz="4066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 + Sistema de valor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371822" y="2359054"/>
            <a:ext cx="10396257" cy="3956200"/>
            <a:chOff x="0" y="-123825"/>
            <a:chExt cx="20792513" cy="7912399"/>
          </a:xfrm>
        </p:grpSpPr>
        <p:sp>
          <p:nvSpPr>
            <p:cNvPr id="4" name="Freeform 4"/>
            <p:cNvSpPr/>
            <p:nvPr/>
          </p:nvSpPr>
          <p:spPr>
            <a:xfrm>
              <a:off x="1914652" y="614257"/>
              <a:ext cx="7174317" cy="7174317"/>
            </a:xfrm>
            <a:custGeom>
              <a:avLst/>
              <a:gdLst/>
              <a:ahLst/>
              <a:cxnLst/>
              <a:rect l="l" t="t" r="r" b="b"/>
              <a:pathLst>
                <a:path w="7174317" h="7174317">
                  <a:moveTo>
                    <a:pt x="0" y="0"/>
                  </a:moveTo>
                  <a:lnTo>
                    <a:pt x="7174317" y="0"/>
                  </a:lnTo>
                  <a:lnTo>
                    <a:pt x="7174317" y="7174317"/>
                  </a:lnTo>
                  <a:lnTo>
                    <a:pt x="0" y="71743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5" name="TextBox 5"/>
            <p:cNvSpPr txBox="1"/>
            <p:nvPr/>
          </p:nvSpPr>
          <p:spPr>
            <a:xfrm>
              <a:off x="10396257" y="3361387"/>
              <a:ext cx="8338208" cy="37638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75757" lvl="1" indent="-287878">
                <a:lnSpc>
                  <a:spcPts val="3733"/>
                </a:lnSpc>
                <a:buFont typeface="Arial"/>
                <a:buChar char="•"/>
              </a:pPr>
              <a:r>
                <a:rPr lang="en-US" sz="2666">
                  <a:solidFill>
                    <a:srgbClr val="FF0000"/>
                  </a:solidFill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$1.640.000 </a:t>
              </a:r>
              <a:r>
                <a:rPr lang="en-US" sz="2666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costo</a:t>
              </a:r>
            </a:p>
            <a:p>
              <a:pPr marL="575757" lvl="1" indent="-287878">
                <a:lnSpc>
                  <a:spcPts val="3733"/>
                </a:lnSpc>
                <a:buFont typeface="Arial"/>
                <a:buChar char="•"/>
              </a:pPr>
              <a:r>
                <a:rPr lang="en-US" sz="2666">
                  <a:solidFill>
                    <a:srgbClr val="FF0000"/>
                  </a:solidFill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$1.989.900,00 </a:t>
              </a:r>
              <a:r>
                <a:rPr lang="en-US" sz="2666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precio</a:t>
              </a:r>
            </a:p>
            <a:p>
              <a:pPr marL="575757" lvl="1" indent="-287878">
                <a:lnSpc>
                  <a:spcPts val="3733"/>
                </a:lnSpc>
                <a:buFont typeface="Arial"/>
                <a:buChar char="•"/>
              </a:pPr>
              <a:r>
                <a:rPr lang="en-US" sz="2666">
                  <a:solidFill>
                    <a:srgbClr val="FF0000"/>
                  </a:solidFill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10%</a:t>
              </a:r>
              <a:r>
                <a:rPr lang="en-US" sz="2666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descuento (0,1)</a:t>
              </a:r>
            </a:p>
            <a:p>
              <a:pPr>
                <a:lnSpc>
                  <a:spcPts val="3733"/>
                </a:lnSpc>
              </a:pPr>
              <a:endParaRPr lang="en-US" sz="2666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23825"/>
              <a:ext cx="20792513" cy="13338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693"/>
                </a:lnSpc>
              </a:pPr>
              <a:r>
                <a:rPr lang="en-US" sz="4066" b="1" dirty="0">
                  <a:latin typeface="Century Gothic" panose="020B0502020202020204" pitchFamily="34" charset="0"/>
                  <a:ea typeface="HK Grotesk Bold"/>
                  <a:cs typeface="HK Grotesk Bold"/>
                  <a:sym typeface="HK Grotesk Bold"/>
                </a:rPr>
                <a:t>EJEMPLO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9088970" y="1724141"/>
              <a:ext cx="11703543" cy="1093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666"/>
                </a:lnSpc>
              </a:pPr>
              <a:r>
                <a:rPr lang="en-US" sz="3333">
                  <a:solidFill>
                    <a:srgbClr val="4E82E8"/>
                  </a:solidFill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85</a:t>
              </a:r>
              <a:r>
                <a:rPr lang="en-US" sz="3333">
                  <a:latin typeface="Century Gothic" panose="020B0502020202020204" pitchFamily="34" charset="0"/>
                  <a:ea typeface="Titillium Web"/>
                  <a:cs typeface="Titillium Web"/>
                  <a:sym typeface="Titillium Web"/>
                </a:rPr>
                <a:t> televisores en inventario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47271" y="947835"/>
            <a:ext cx="10396257" cy="6669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3"/>
              </a:lnSpc>
            </a:pPr>
            <a:r>
              <a:rPr lang="en-US" sz="4066" b="1" dirty="0">
                <a:latin typeface="Century Gothic" panose="020B0502020202020204" pitchFamily="34" charset="0"/>
                <a:ea typeface="HK Grotesk Bold"/>
                <a:cs typeface="HK Grotesk Bold"/>
                <a:sym typeface="HK Grotesk Bold"/>
              </a:rPr>
              <a:t>JERARQUÍA DE OPERACIONES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507943" y="1490683"/>
            <a:ext cx="8743717" cy="11830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3333" dirty="0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Un </a:t>
            </a:r>
            <a:r>
              <a:rPr lang="en-US" sz="3333" dirty="0" err="1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sistema</a:t>
            </a:r>
            <a:r>
              <a:rPr lang="en-US" sz="3333" dirty="0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3333" dirty="0" err="1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orden</a:t>
            </a:r>
            <a:r>
              <a:rPr lang="en-US" sz="3333" dirty="0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que </a:t>
            </a:r>
            <a:r>
              <a:rPr lang="en-US" sz="3333" dirty="0" err="1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garantiza</a:t>
            </a:r>
            <a:r>
              <a:rPr lang="en-US" sz="3333" dirty="0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que </a:t>
            </a:r>
            <a:r>
              <a:rPr lang="en-US" sz="3333" dirty="0" err="1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todos</a:t>
            </a:r>
            <a:r>
              <a:rPr lang="en-US" sz="3333" dirty="0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333" dirty="0" err="1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lleguemos</a:t>
            </a:r>
            <a:r>
              <a:rPr lang="en-US" sz="3333" dirty="0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a un </a:t>
            </a:r>
            <a:r>
              <a:rPr lang="en-US" sz="3333" dirty="0" err="1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mismo</a:t>
            </a:r>
            <a:r>
              <a:rPr lang="en-US" sz="3333" dirty="0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333" dirty="0" err="1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resultado</a:t>
            </a:r>
            <a:r>
              <a:rPr lang="en-US" sz="3333" dirty="0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507942" y="2994548"/>
            <a:ext cx="8743717" cy="574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6"/>
              </a:lnSpc>
            </a:pPr>
            <a:r>
              <a:rPr lang="en-US" sz="3333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Regla</a:t>
            </a:r>
            <a:r>
              <a:rPr lang="en-US" sz="3333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: </a:t>
            </a:r>
            <a:r>
              <a:rPr lang="en-US" sz="3333" dirty="0">
                <a:latin typeface="Titillium Web"/>
                <a:ea typeface="Titillium Web"/>
                <a:cs typeface="Titillium Web"/>
                <a:sym typeface="Titillium Web"/>
              </a:rPr>
              <a:t>“PEMDAS”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56495" y="3852529"/>
            <a:ext cx="8743717" cy="1877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33"/>
              </a:lnSpc>
            </a:pPr>
            <a:r>
              <a:rPr lang="en-US" sz="2666" dirty="0">
                <a:latin typeface="Titillium Web"/>
                <a:ea typeface="Titillium Web"/>
                <a:cs typeface="Titillium Web"/>
                <a:sym typeface="Titillium Web"/>
              </a:rPr>
              <a:t>1. </a:t>
            </a:r>
            <a:r>
              <a:rPr lang="en-US" sz="2666" dirty="0" err="1">
                <a:latin typeface="Titillium Web"/>
                <a:ea typeface="Titillium Web"/>
                <a:cs typeface="Titillium Web"/>
                <a:sym typeface="Titillium Web"/>
              </a:rPr>
              <a:t>Paréntesis</a:t>
            </a:r>
            <a:r>
              <a:rPr lang="en-US" sz="2666" dirty="0">
                <a:latin typeface="Titillium Web"/>
                <a:ea typeface="Titillium Web"/>
                <a:cs typeface="Titillium Web"/>
                <a:sym typeface="Titillium Web"/>
              </a:rPr>
              <a:t> - </a:t>
            </a:r>
            <a:r>
              <a:rPr lang="en-US" sz="2666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decisiones</a:t>
            </a:r>
            <a:r>
              <a:rPr lang="en-US" sz="26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</a:p>
          <a:p>
            <a:pPr>
              <a:lnSpc>
                <a:spcPts val="3733"/>
              </a:lnSpc>
            </a:pPr>
            <a:r>
              <a:rPr lang="en-US" sz="2666" dirty="0">
                <a:latin typeface="Titillium Web"/>
                <a:ea typeface="Titillium Web"/>
                <a:cs typeface="Titillium Web"/>
                <a:sym typeface="Titillium Web"/>
              </a:rPr>
              <a:t>2. </a:t>
            </a:r>
            <a:r>
              <a:rPr lang="en-US" sz="2666" dirty="0" err="1">
                <a:latin typeface="Titillium Web"/>
                <a:ea typeface="Titillium Web"/>
                <a:cs typeface="Titillium Web"/>
                <a:sym typeface="Titillium Web"/>
              </a:rPr>
              <a:t>Exponentes</a:t>
            </a:r>
            <a:r>
              <a:rPr lang="en-US" sz="2666" dirty="0">
                <a:latin typeface="Titillium Web"/>
                <a:ea typeface="Titillium Web"/>
                <a:cs typeface="Titillium Web"/>
                <a:sym typeface="Titillium Web"/>
              </a:rPr>
              <a:t> - </a:t>
            </a:r>
            <a:r>
              <a:rPr lang="en-US" sz="2666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crecimiento</a:t>
            </a:r>
            <a:endParaRPr lang="en-US" sz="2666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3733"/>
              </a:lnSpc>
            </a:pPr>
            <a:r>
              <a:rPr lang="en-US" sz="2666" dirty="0">
                <a:latin typeface="Titillium Web"/>
                <a:ea typeface="Titillium Web"/>
                <a:cs typeface="Titillium Web"/>
                <a:sym typeface="Titillium Web"/>
              </a:rPr>
              <a:t>3. </a:t>
            </a:r>
            <a:r>
              <a:rPr lang="en-US" sz="2666" dirty="0" err="1">
                <a:latin typeface="Titillium Web"/>
                <a:ea typeface="Titillium Web"/>
                <a:cs typeface="Titillium Web"/>
                <a:sym typeface="Titillium Web"/>
              </a:rPr>
              <a:t>Multiplicación</a:t>
            </a:r>
            <a:r>
              <a:rPr lang="en-US" sz="2666" dirty="0">
                <a:latin typeface="Titillium Web"/>
                <a:ea typeface="Titillium Web"/>
                <a:cs typeface="Titillium Web"/>
                <a:sym typeface="Titillium Web"/>
              </a:rPr>
              <a:t>/División - </a:t>
            </a:r>
            <a:r>
              <a:rPr lang="en-US" sz="2666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producción</a:t>
            </a:r>
            <a:r>
              <a:rPr lang="en-US" sz="26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y </a:t>
            </a:r>
            <a:r>
              <a:rPr lang="en-US" sz="2666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distribución</a:t>
            </a:r>
            <a:endParaRPr lang="en-US" sz="2666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3733"/>
              </a:lnSpc>
            </a:pPr>
            <a:r>
              <a:rPr lang="en-US" sz="2666" dirty="0">
                <a:latin typeface="Titillium Web"/>
                <a:ea typeface="Titillium Web"/>
                <a:cs typeface="Titillium Web"/>
                <a:sym typeface="Titillium Web"/>
              </a:rPr>
              <a:t>4. </a:t>
            </a:r>
            <a:r>
              <a:rPr lang="en-US" sz="2666" dirty="0" err="1">
                <a:latin typeface="Titillium Web"/>
                <a:ea typeface="Titillium Web"/>
                <a:cs typeface="Titillium Web"/>
                <a:sym typeface="Titillium Web"/>
              </a:rPr>
              <a:t>Adición</a:t>
            </a:r>
            <a:r>
              <a:rPr lang="en-US" sz="2666" dirty="0">
                <a:latin typeface="Titillium Web"/>
                <a:ea typeface="Titillium Web"/>
                <a:cs typeface="Titillium Web"/>
                <a:sym typeface="Titillium Web"/>
              </a:rPr>
              <a:t>/</a:t>
            </a:r>
            <a:r>
              <a:rPr lang="en-US" sz="2666" dirty="0" err="1">
                <a:latin typeface="Titillium Web"/>
                <a:ea typeface="Titillium Web"/>
                <a:cs typeface="Titillium Web"/>
                <a:sym typeface="Titillium Web"/>
              </a:rPr>
              <a:t>Sustracción</a:t>
            </a:r>
            <a:r>
              <a:rPr lang="en-US" sz="2666" dirty="0">
                <a:latin typeface="Titillium Web"/>
                <a:ea typeface="Titillium Web"/>
                <a:cs typeface="Titillium Web"/>
                <a:sym typeface="Titillium Web"/>
              </a:rPr>
              <a:t> - </a:t>
            </a:r>
            <a:r>
              <a:rPr lang="en-US" sz="2666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ganancias</a:t>
            </a:r>
            <a:r>
              <a:rPr lang="en-US" sz="26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o </a:t>
            </a:r>
            <a:r>
              <a:rPr lang="en-US" sz="2666" b="1" dirty="0" err="1">
                <a:latin typeface="Titillium Web Bold"/>
                <a:ea typeface="Titillium Web Bold"/>
                <a:cs typeface="Titillium Web Bold"/>
                <a:sym typeface="Titillium Web Bold"/>
              </a:rPr>
              <a:t>perdidas</a:t>
            </a:r>
            <a:r>
              <a:rPr lang="en-US" sz="26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</a:p>
        </p:txBody>
      </p:sp>
      <p:sp>
        <p:nvSpPr>
          <p:cNvPr id="6" name="Freeform 6"/>
          <p:cNvSpPr/>
          <p:nvPr/>
        </p:nvSpPr>
        <p:spPr>
          <a:xfrm>
            <a:off x="7274796" y="2712801"/>
            <a:ext cx="3164417" cy="2153227"/>
          </a:xfrm>
          <a:custGeom>
            <a:avLst/>
            <a:gdLst/>
            <a:ahLst/>
            <a:cxnLst/>
            <a:rect l="l" t="t" r="r" b="b"/>
            <a:pathLst>
              <a:path w="4746625" h="3229840">
                <a:moveTo>
                  <a:pt x="0" y="0"/>
                </a:moveTo>
                <a:lnTo>
                  <a:pt x="4746625" y="0"/>
                </a:lnTo>
                <a:lnTo>
                  <a:pt x="4746625" y="3229840"/>
                </a:lnTo>
                <a:lnTo>
                  <a:pt x="0" y="32298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 b="-46961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926242" y="3831106"/>
            <a:ext cx="648035" cy="607533"/>
          </a:xfrm>
          <a:custGeom>
            <a:avLst/>
            <a:gdLst/>
            <a:ahLst/>
            <a:cxnLst/>
            <a:rect l="l" t="t" r="r" b="b"/>
            <a:pathLst>
              <a:path w="972052" h="911299">
                <a:moveTo>
                  <a:pt x="0" y="0"/>
                </a:moveTo>
                <a:lnTo>
                  <a:pt x="972052" y="0"/>
                </a:lnTo>
                <a:lnTo>
                  <a:pt x="972052" y="911299"/>
                </a:lnTo>
                <a:lnTo>
                  <a:pt x="0" y="9112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1276" t="-36840" r="-130675" b="-42213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9901556" y="2700213"/>
            <a:ext cx="697405" cy="697405"/>
          </a:xfrm>
          <a:custGeom>
            <a:avLst/>
            <a:gdLst/>
            <a:ahLst/>
            <a:cxnLst/>
            <a:rect l="l" t="t" r="r" b="b"/>
            <a:pathLst>
              <a:path w="1046107" h="1046107">
                <a:moveTo>
                  <a:pt x="0" y="0"/>
                </a:moveTo>
                <a:lnTo>
                  <a:pt x="1046108" y="0"/>
                </a:lnTo>
                <a:lnTo>
                  <a:pt x="1046108" y="1046107"/>
                </a:lnTo>
                <a:lnTo>
                  <a:pt x="0" y="10461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43012" t="-38683" r="-23200" b="-38681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7559019" y="2822599"/>
            <a:ext cx="2560694" cy="2331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33"/>
              </a:lnSpc>
            </a:pPr>
            <a:r>
              <a:rPr lang="en-US" sz="26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20 + 10 x 3 = 90</a:t>
            </a:r>
          </a:p>
          <a:p>
            <a:pPr>
              <a:lnSpc>
                <a:spcPts val="3733"/>
              </a:lnSpc>
            </a:pPr>
            <a:endParaRPr lang="en-US" sz="2666" b="1" dirty="0"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3733"/>
              </a:lnSpc>
            </a:pPr>
            <a:r>
              <a:rPr lang="en-US" sz="26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20 + 10 x 3 = 50</a:t>
            </a:r>
          </a:p>
          <a:p>
            <a:pPr>
              <a:lnSpc>
                <a:spcPts val="3733"/>
              </a:lnSpc>
            </a:pPr>
            <a:r>
              <a:rPr lang="en-US" sz="2666" b="1" dirty="0">
                <a:latin typeface="Titillium Web Bold"/>
                <a:ea typeface="Titillium Web Bold"/>
                <a:cs typeface="Titillium Web Bold"/>
                <a:sym typeface="Titillium Web Bold"/>
              </a:rPr>
              <a:t>(20 + 10) x 3 = 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"/>
          <p:cNvSpPr txBox="1"/>
          <p:nvPr/>
        </p:nvSpPr>
        <p:spPr>
          <a:xfrm>
            <a:off x="4613302" y="945878"/>
            <a:ext cx="3223065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5400" b="1" i="0" u="none" strike="noStrike" cap="none" dirty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EJEMPLO </a:t>
            </a:r>
            <a:endParaRPr dirty="0"/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29673157-7D3A-4DF8-B40A-01DD6CA8BA28}"/>
              </a:ext>
            </a:extLst>
          </p:cNvPr>
          <p:cNvSpPr txBox="1"/>
          <p:nvPr/>
        </p:nvSpPr>
        <p:spPr>
          <a:xfrm>
            <a:off x="93628" y="1608858"/>
            <a:ext cx="5851772" cy="546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33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5 </a:t>
            </a:r>
            <a:r>
              <a:rPr lang="en-US" sz="33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lavadoras</a:t>
            </a:r>
            <a:endParaRPr lang="en-US" sz="3333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A7E70B5B-8B0F-4111-9C46-5297EEB4CD74}"/>
              </a:ext>
            </a:extLst>
          </p:cNvPr>
          <p:cNvSpPr txBox="1"/>
          <p:nvPr/>
        </p:nvSpPr>
        <p:spPr>
          <a:xfrm>
            <a:off x="970835" y="1869167"/>
            <a:ext cx="4974565" cy="18551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733"/>
              </a:lnSpc>
            </a:pPr>
            <a:endParaRPr sz="933" dirty="0">
              <a:latin typeface="Century Gothic" panose="020B0502020202020204" pitchFamily="34" charset="0"/>
            </a:endParaRPr>
          </a:p>
          <a:p>
            <a:pPr marL="575757" lvl="1" indent="-287878">
              <a:lnSpc>
                <a:spcPts val="3733"/>
              </a:lnSpc>
              <a:buFont typeface="Arial"/>
              <a:buChar char="•"/>
            </a:pPr>
            <a:r>
              <a:rPr lang="en-US" sz="2666" dirty="0">
                <a:solidFill>
                  <a:srgbClr val="FF0000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$1.799.900</a:t>
            </a:r>
            <a:r>
              <a:rPr lang="en-US" sz="2666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6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2666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6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unitario</a:t>
            </a:r>
            <a:endParaRPr lang="en-US" sz="2666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marL="575757" lvl="1" indent="-287878">
              <a:lnSpc>
                <a:spcPts val="3733"/>
              </a:lnSpc>
              <a:buFont typeface="Arial"/>
              <a:buChar char="•"/>
            </a:pPr>
            <a:r>
              <a:rPr lang="en-US" sz="2666" dirty="0">
                <a:solidFill>
                  <a:srgbClr val="FF0000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10%</a:t>
            </a:r>
            <a:r>
              <a:rPr lang="en-US" sz="2666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666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descuento</a:t>
            </a:r>
            <a:r>
              <a:rPr lang="en-US" sz="2666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(0,1)</a:t>
            </a:r>
          </a:p>
          <a:p>
            <a:pPr>
              <a:lnSpc>
                <a:spcPts val="3733"/>
              </a:lnSpc>
            </a:pPr>
            <a:endParaRPr lang="en-US" sz="2666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E46AE48C-D116-483C-AF33-32BC1B4A7676}"/>
              </a:ext>
            </a:extLst>
          </p:cNvPr>
          <p:cNvSpPr txBox="1"/>
          <p:nvPr/>
        </p:nvSpPr>
        <p:spPr>
          <a:xfrm>
            <a:off x="970835" y="3278399"/>
            <a:ext cx="5821643" cy="3305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5757" lvl="1" indent="-287878">
              <a:lnSpc>
                <a:spcPts val="3733"/>
              </a:lnSpc>
              <a:buFont typeface="Arial"/>
              <a:buChar char="•"/>
            </a:pPr>
            <a:r>
              <a:rPr lang="en-US" sz="2666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Primero el </a:t>
            </a:r>
            <a:r>
              <a:rPr lang="en-US" sz="2666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descuento</a:t>
            </a:r>
            <a:r>
              <a:rPr lang="en-US" sz="2666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:</a:t>
            </a:r>
          </a:p>
          <a:p>
            <a:pPr>
              <a:lnSpc>
                <a:spcPts val="3733"/>
              </a:lnSpc>
            </a:pPr>
            <a:r>
              <a:rPr lang="en-US" sz="2666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          1.799.900 × 0,1 = 179.900</a:t>
            </a:r>
          </a:p>
          <a:p>
            <a:pPr>
              <a:lnSpc>
                <a:spcPts val="3733"/>
              </a:lnSpc>
            </a:pPr>
            <a:r>
              <a:rPr lang="en-US" sz="2666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           </a:t>
            </a:r>
            <a:r>
              <a:rPr lang="en-US" sz="2666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2666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= 1.799.900 - 179.900</a:t>
            </a:r>
          </a:p>
          <a:p>
            <a:pPr>
              <a:lnSpc>
                <a:spcPts val="3733"/>
              </a:lnSpc>
            </a:pPr>
            <a:r>
              <a:rPr lang="en-US" sz="2666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                       = </a:t>
            </a:r>
            <a:r>
              <a:rPr lang="en-US" sz="2666" b="1" dirty="0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1.619.910</a:t>
            </a:r>
          </a:p>
          <a:p>
            <a:pPr marL="575757" lvl="1" indent="-287878">
              <a:lnSpc>
                <a:spcPts val="3733"/>
              </a:lnSpc>
              <a:buFont typeface="Arial"/>
              <a:buChar char="•"/>
            </a:pPr>
            <a:r>
              <a:rPr lang="en-US" sz="2666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Luego</a:t>
            </a:r>
            <a:r>
              <a:rPr lang="en-US" sz="2666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la </a:t>
            </a:r>
            <a:r>
              <a:rPr lang="en-US" sz="2666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cantidad</a:t>
            </a:r>
            <a:r>
              <a:rPr lang="en-US" sz="2666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:</a:t>
            </a:r>
          </a:p>
          <a:p>
            <a:pPr>
              <a:lnSpc>
                <a:spcPts val="3733"/>
              </a:lnSpc>
            </a:pPr>
            <a:r>
              <a:rPr lang="en-US" sz="2666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           1.619.910 × 5 = 8.099.550</a:t>
            </a:r>
          </a:p>
          <a:p>
            <a:pPr>
              <a:lnSpc>
                <a:spcPts val="3733"/>
              </a:lnSpc>
            </a:pPr>
            <a:endParaRPr lang="en-US" sz="2666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14" name="Freeform 2">
            <a:extLst>
              <a:ext uri="{FF2B5EF4-FFF2-40B4-BE49-F238E27FC236}">
                <a16:creationId xmlns:a16="http://schemas.microsoft.com/office/drawing/2014/main" id="{4E97A4BE-73E3-45C8-97AE-2A993598255A}"/>
              </a:ext>
            </a:extLst>
          </p:cNvPr>
          <p:cNvSpPr/>
          <p:nvPr/>
        </p:nvSpPr>
        <p:spPr>
          <a:xfrm>
            <a:off x="7002926" y="1608858"/>
            <a:ext cx="3339083" cy="3339083"/>
          </a:xfrm>
          <a:custGeom>
            <a:avLst/>
            <a:gdLst/>
            <a:ahLst/>
            <a:cxnLst/>
            <a:rect l="l" t="t" r="r" b="b"/>
            <a:pathLst>
              <a:path w="5008625" h="5008625">
                <a:moveTo>
                  <a:pt x="0" y="0"/>
                </a:moveTo>
                <a:lnTo>
                  <a:pt x="5008624" y="0"/>
                </a:lnTo>
                <a:lnTo>
                  <a:pt x="5008624" y="5008624"/>
                </a:lnTo>
                <a:lnTo>
                  <a:pt x="0" y="5008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5" name="Freeform 3">
            <a:extLst>
              <a:ext uri="{FF2B5EF4-FFF2-40B4-BE49-F238E27FC236}">
                <a16:creationId xmlns:a16="http://schemas.microsoft.com/office/drawing/2014/main" id="{FA0A3981-0973-473F-B2F5-CF34AF3D0825}"/>
              </a:ext>
            </a:extLst>
          </p:cNvPr>
          <p:cNvSpPr/>
          <p:nvPr/>
        </p:nvSpPr>
        <p:spPr>
          <a:xfrm>
            <a:off x="6792478" y="3405470"/>
            <a:ext cx="3759977" cy="2506652"/>
          </a:xfrm>
          <a:custGeom>
            <a:avLst/>
            <a:gdLst/>
            <a:ahLst/>
            <a:cxnLst/>
            <a:rect l="l" t="t" r="r" b="b"/>
            <a:pathLst>
              <a:path w="5639966" h="3759978">
                <a:moveTo>
                  <a:pt x="0" y="0"/>
                </a:moveTo>
                <a:lnTo>
                  <a:pt x="5639966" y="0"/>
                </a:lnTo>
                <a:lnTo>
                  <a:pt x="5639966" y="3759977"/>
                </a:lnTo>
                <a:lnTo>
                  <a:pt x="0" y="37599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982824" y="2309459"/>
            <a:ext cx="10226351" cy="1858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Aritmética de los Negocios </a:t>
            </a:r>
            <a:r>
              <a:rPr lang="es-CO" sz="4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Fundamentos</a:t>
            </a:r>
            <a:r>
              <a:rPr lang="es-CO" sz="6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572506" y="4324496"/>
            <a:ext cx="5264700" cy="443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b="0" i="0" u="none" strike="noStrike" cap="none" dirty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Fracciones y Decimales</a:t>
            </a:r>
          </a:p>
        </p:txBody>
      </p:sp>
    </p:spTree>
    <p:extLst>
      <p:ext uri="{BB962C8B-B14F-4D97-AF65-F5344CB8AC3E}">
        <p14:creationId xmlns:p14="http://schemas.microsoft.com/office/powerpoint/2010/main" val="200460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16988" y="998806"/>
            <a:ext cx="4237972" cy="4237972"/>
          </a:xfrm>
          <a:custGeom>
            <a:avLst/>
            <a:gdLst/>
            <a:ahLst/>
            <a:cxnLst/>
            <a:rect l="l" t="t" r="r" b="b"/>
            <a:pathLst>
              <a:path w="6356958" h="6356958">
                <a:moveTo>
                  <a:pt x="0" y="0"/>
                </a:moveTo>
                <a:lnTo>
                  <a:pt x="6356958" y="0"/>
                </a:lnTo>
                <a:lnTo>
                  <a:pt x="6356958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849882" y="1224439"/>
            <a:ext cx="10396257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3"/>
              </a:lnSpc>
            </a:pPr>
            <a:r>
              <a:rPr lang="en-US" sz="4066" b="1" dirty="0" err="1">
                <a:latin typeface="HK Grotesk Bold"/>
                <a:ea typeface="HK Grotesk Bold"/>
                <a:cs typeface="HK Grotesk Bold"/>
                <a:sym typeface="HK Grotesk Bold"/>
              </a:rPr>
              <a:t>Una</a:t>
            </a:r>
            <a:r>
              <a:rPr lang="en-US" sz="4066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066" b="1" dirty="0" err="1">
                <a:latin typeface="HK Grotesk Bold"/>
                <a:ea typeface="HK Grotesk Bold"/>
                <a:cs typeface="HK Grotesk Bold"/>
                <a:sym typeface="HK Grotesk Bold"/>
              </a:rPr>
              <a:t>acción</a:t>
            </a:r>
            <a:r>
              <a:rPr lang="en-US" sz="4066" b="1" dirty="0">
                <a:latin typeface="HK Grotesk Bold"/>
                <a:ea typeface="HK Grotesk Bold"/>
                <a:cs typeface="HK Grotesk Bold"/>
                <a:sym typeface="HK Grotesk Bold"/>
              </a:rPr>
              <a:t> </a:t>
            </a:r>
            <a:r>
              <a:rPr lang="en-US" sz="4066" b="1" dirty="0" err="1">
                <a:latin typeface="HK Grotesk Bold"/>
                <a:ea typeface="HK Grotesk Bold"/>
                <a:cs typeface="HK Grotesk Bold"/>
                <a:sym typeface="HK Grotesk Bold"/>
              </a:rPr>
              <a:t>sube</a:t>
            </a:r>
            <a:r>
              <a:rPr lang="en-US" sz="4066" b="1" dirty="0">
                <a:latin typeface="HK Grotesk Bold"/>
                <a:ea typeface="HK Grotesk Bold"/>
                <a:cs typeface="HK Grotesk Bold"/>
                <a:sym typeface="HK Grotesk Bold"/>
              </a:rPr>
              <a:t> 3/8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649723" y="2296240"/>
            <a:ext cx="5851772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33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¿</a:t>
            </a:r>
            <a:r>
              <a:rPr lang="en-US" sz="33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Ganaste</a:t>
            </a:r>
            <a:r>
              <a:rPr lang="en-US" sz="33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o </a:t>
            </a:r>
            <a:r>
              <a:rPr lang="en-US" sz="33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perdiste</a:t>
            </a:r>
            <a:r>
              <a:rPr lang="en-US" sz="33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3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dinero</a:t>
            </a:r>
            <a:r>
              <a:rPr lang="en-US" sz="33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649723" y="3386498"/>
            <a:ext cx="5851772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3333" dirty="0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“</a:t>
            </a:r>
            <a:r>
              <a:rPr lang="en-US" sz="3333" dirty="0" err="1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Aprende</a:t>
            </a:r>
            <a:r>
              <a:rPr lang="en-US" sz="3333" dirty="0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a </a:t>
            </a:r>
            <a:r>
              <a:rPr lang="en-US" sz="3333" dirty="0" err="1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traducir</a:t>
            </a:r>
            <a:r>
              <a:rPr lang="en-US" sz="3333" dirty="0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3333" dirty="0" err="1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lenguaje</a:t>
            </a:r>
            <a:r>
              <a:rPr lang="en-US" sz="3333" dirty="0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la </a:t>
            </a:r>
            <a:r>
              <a:rPr lang="en-US" sz="3333" dirty="0" err="1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bolsa</a:t>
            </a:r>
            <a:r>
              <a:rPr lang="en-US" sz="3333" dirty="0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”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005757" y="4591956"/>
            <a:ext cx="8289268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</a:pPr>
            <a:r>
              <a:rPr lang="en-US" sz="5200" b="1" dirty="0" err="1">
                <a:solidFill>
                  <a:srgbClr val="00D10F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Fracciones</a:t>
            </a:r>
            <a:r>
              <a:rPr lang="en-US" sz="5200" dirty="0">
                <a:solidFill>
                  <a:srgbClr val="4E82E8"/>
                </a:solidFill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↔ </a:t>
            </a:r>
            <a:r>
              <a:rPr lang="en-US" sz="5200" b="1" dirty="0" err="1">
                <a:solidFill>
                  <a:srgbClr val="FF000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Decimales</a:t>
            </a:r>
            <a:endParaRPr lang="en-US" sz="5200" b="1" dirty="0">
              <a:solidFill>
                <a:srgbClr val="FF0000"/>
              </a:solidFill>
              <a:latin typeface="Century Gothic" panose="020B0502020202020204" pitchFamily="34" charset="0"/>
              <a:ea typeface="Titillium Web Bold"/>
              <a:cs typeface="Titillium Web Bold"/>
              <a:sym typeface="Titillium Web Bold"/>
            </a:endParaRPr>
          </a:p>
        </p:txBody>
      </p:sp>
    </p:spTree>
    <p:extLst>
      <p:ext uri="{BB962C8B-B14F-4D97-AF65-F5344CB8AC3E}">
        <p14:creationId xmlns:p14="http://schemas.microsoft.com/office/powerpoint/2010/main" val="313888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1413</Words>
  <Application>Microsoft Office PowerPoint</Application>
  <PresentationFormat>Panorámica</PresentationFormat>
  <Paragraphs>268</Paragraphs>
  <Slides>36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36</vt:i4>
      </vt:variant>
    </vt:vector>
  </HeadingPairs>
  <TitlesOfParts>
    <vt:vector size="45" baseType="lpstr">
      <vt:lpstr>HK Grotesk Bold</vt:lpstr>
      <vt:lpstr>Titillium Web</vt:lpstr>
      <vt:lpstr>Calibri</vt:lpstr>
      <vt:lpstr>HK Grotesk</vt:lpstr>
      <vt:lpstr>Century Gothic</vt:lpstr>
      <vt:lpstr>HK Grotesk Bold Italics</vt:lpstr>
      <vt:lpstr>Titillium Web Bold</vt:lpstr>
      <vt:lpstr>Arial</vt:lpstr>
      <vt:lpstr>Tema de Office</vt:lpstr>
      <vt:lpstr>Presentación de PowerPoint</vt:lpstr>
      <vt:lpstr>Aritmética de los Negocios Fundamentos  </vt:lpstr>
      <vt:lpstr>Presentación de PowerPoint</vt:lpstr>
      <vt:lpstr>Sistemas Numéricos </vt:lpstr>
      <vt:lpstr>Presentación de PowerPoint</vt:lpstr>
      <vt:lpstr>Presentación de PowerPoint</vt:lpstr>
      <vt:lpstr>Presentación de PowerPoint</vt:lpstr>
      <vt:lpstr>Aritmética de los Negocios Fundamentos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Aritmética de los Negocios Fundamentos  </vt:lpstr>
      <vt:lpstr>Presentación de PowerPoint</vt:lpstr>
      <vt:lpstr>Presentación de PowerPoint</vt:lpstr>
      <vt:lpstr>Presentación de PowerPoint</vt:lpstr>
      <vt:lpstr>Aritmética de los Negocios Fundamentos  </vt:lpstr>
      <vt:lpstr>Presentación de PowerPoint</vt:lpstr>
      <vt:lpstr>Presentación de PowerPoint</vt:lpstr>
      <vt:lpstr>Presentación de PowerPoint</vt:lpstr>
      <vt:lpstr>Presentación de PowerPoint</vt:lpstr>
      <vt:lpstr>Aritmética de los Negocios Fundamentos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Aritmética de los Negocios Fundamentos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Sebas</dc:creator>
  <cp:lastModifiedBy>VOSTRO</cp:lastModifiedBy>
  <cp:revision>15</cp:revision>
  <dcterms:created xsi:type="dcterms:W3CDTF">2025-12-08T23:42:15Z</dcterms:created>
  <dcterms:modified xsi:type="dcterms:W3CDTF">2026-05-07T02:23:18Z</dcterms:modified>
</cp:coreProperties>
</file>