
<file path=[Content_Types].xml><?xml version="1.0" encoding="utf-8"?>
<Types xmlns="http://schemas.openxmlformats.org/package/2006/content-types">
  <Default Extension="png" ContentType="image/png"/>
  <Default Extension="jfif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50"/>
  </p:notesMasterIdLst>
  <p:sldIdLst>
    <p:sldId id="256" r:id="rId2"/>
    <p:sldId id="257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300" r:id="rId11"/>
    <p:sldId id="270" r:id="rId12"/>
    <p:sldId id="271" r:id="rId13"/>
    <p:sldId id="272" r:id="rId14"/>
    <p:sldId id="313" r:id="rId15"/>
    <p:sldId id="301" r:id="rId16"/>
    <p:sldId id="273" r:id="rId17"/>
    <p:sldId id="274" r:id="rId18"/>
    <p:sldId id="275" r:id="rId19"/>
    <p:sldId id="276" r:id="rId20"/>
    <p:sldId id="277" r:id="rId21"/>
    <p:sldId id="302" r:id="rId22"/>
    <p:sldId id="278" r:id="rId23"/>
    <p:sldId id="279" r:id="rId24"/>
    <p:sldId id="280" r:id="rId25"/>
    <p:sldId id="281" r:id="rId26"/>
    <p:sldId id="282" r:id="rId27"/>
    <p:sldId id="303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304" r:id="rId36"/>
    <p:sldId id="290" r:id="rId37"/>
    <p:sldId id="291" r:id="rId38"/>
    <p:sldId id="292" r:id="rId39"/>
    <p:sldId id="293" r:id="rId40"/>
    <p:sldId id="294" r:id="rId41"/>
    <p:sldId id="305" r:id="rId42"/>
    <p:sldId id="306" r:id="rId43"/>
    <p:sldId id="307" r:id="rId44"/>
    <p:sldId id="308" r:id="rId45"/>
    <p:sldId id="309" r:id="rId46"/>
    <p:sldId id="310" r:id="rId47"/>
    <p:sldId id="311" r:id="rId48"/>
    <p:sldId id="262" r:id="rId49"/>
  </p:sldIdLst>
  <p:sldSz cx="12192000" cy="6858000"/>
  <p:notesSz cx="6858000" cy="9144000"/>
  <p:embeddedFontLst>
    <p:embeddedFont>
      <p:font typeface="Calibri" panose="020F0502020204030204" pitchFamily="34" charset="0"/>
      <p:regular r:id="rId51"/>
      <p:bold r:id="rId52"/>
      <p:italic r:id="rId53"/>
      <p:boldItalic r:id="rId54"/>
    </p:embeddedFont>
    <p:embeddedFont>
      <p:font typeface="Titillium Web Bold" panose="020B0604020202020204" charset="0"/>
      <p:regular r:id="rId55"/>
    </p:embeddedFont>
    <p:embeddedFont>
      <p:font typeface="HK Grotesk" panose="020B0604020202020204" charset="0"/>
      <p:regular r:id="rId56"/>
    </p:embeddedFont>
    <p:embeddedFont>
      <p:font typeface="HK Grotesk Bold" panose="020B0604020202020204" charset="0"/>
      <p:regular r:id="rId57"/>
    </p:embeddedFont>
    <p:embeddedFont>
      <p:font typeface="Century Gothic" panose="020B0502020202020204" pitchFamily="34" charset="0"/>
      <p:regular r:id="rId58"/>
      <p:bold r:id="rId59"/>
      <p:italic r:id="rId60"/>
      <p:boldItalic r:id="rId61"/>
    </p:embeddedFont>
    <p:embeddedFont>
      <p:font typeface="Titillium Web" panose="020B0604020202020204" charset="0"/>
      <p:regular r:id="rId6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63" roundtripDataSignature="AMtx7mjTfZhNsHDid0ZoC0E2GB9ICUsdg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font" Target="fonts/font5.fntdata"/><Relationship Id="rId63" Type="http://customschemas.google.com/relationships/presentationmetadata" Target="meta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3.fntdata"/><Relationship Id="rId58" Type="http://schemas.openxmlformats.org/officeDocument/2006/relationships/font" Target="fonts/font8.fntdata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font" Target="fonts/font11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6.fntdata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font" Target="fonts/font1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9.fntdata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4.fntdata"/><Relationship Id="rId62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7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2.fntdata"/><Relationship Id="rId60" Type="http://schemas.openxmlformats.org/officeDocument/2006/relationships/font" Target="fonts/font10.fntdata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881206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652773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888331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347250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591247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820590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733596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8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8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7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8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8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0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0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1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2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2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12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2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12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5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5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6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6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NUL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f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"/>
          <p:cNvSpPr txBox="1">
            <a:spLocks noGrp="1"/>
          </p:cNvSpPr>
          <p:nvPr>
            <p:ph type="title"/>
          </p:nvPr>
        </p:nvSpPr>
        <p:spPr>
          <a:xfrm>
            <a:off x="1786597" y="2247484"/>
            <a:ext cx="8400125" cy="18588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AFA"/>
              </a:buClr>
              <a:buSzPts val="6000"/>
              <a:buFont typeface="Century Gothic"/>
              <a:buNone/>
            </a:pPr>
            <a:r>
              <a:rPr lang="es-CO" sz="6000" dirty="0" smtClean="0">
                <a:solidFill>
                  <a:srgbClr val="FFFAF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ÁLGEBRA APLICADA A LOS NEGOCIOS</a:t>
            </a:r>
            <a:endParaRPr sz="60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89" name="Google Shape;89;p2"/>
          <p:cNvSpPr txBox="1"/>
          <p:nvPr/>
        </p:nvSpPr>
        <p:spPr>
          <a:xfrm>
            <a:off x="3505865" y="4333068"/>
            <a:ext cx="5264700" cy="9970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55ADFF"/>
              </a:buClr>
              <a:buSzPts val="2800"/>
              <a:buFont typeface="Century Gothic"/>
              <a:buNone/>
            </a:pPr>
            <a:r>
              <a:rPr lang="es-CO" sz="3200" dirty="0" smtClean="0">
                <a:solidFill>
                  <a:srgbClr val="55AD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Ecuaciones Lineales de Primer Grado</a:t>
            </a:r>
            <a:endParaRPr sz="3200" b="0" i="0" u="none" strike="noStrike" cap="none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0132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563921" y="2937751"/>
            <a:ext cx="3276386" cy="3276386"/>
          </a:xfrm>
          <a:custGeom>
            <a:avLst/>
            <a:gdLst/>
            <a:ahLst/>
            <a:cxnLst/>
            <a:rect l="l" t="t" r="r" b="b"/>
            <a:pathLst>
              <a:path w="4914579" h="4914579">
                <a:moveTo>
                  <a:pt x="0" y="0"/>
                </a:moveTo>
                <a:lnTo>
                  <a:pt x="4914579" y="0"/>
                </a:lnTo>
                <a:lnTo>
                  <a:pt x="4914579" y="4914579"/>
                </a:lnTo>
                <a:lnTo>
                  <a:pt x="0" y="491457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2268900" y="1065942"/>
            <a:ext cx="8104435" cy="8193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093"/>
              </a:lnSpc>
              <a:spcBef>
                <a:spcPct val="0"/>
              </a:spcBef>
            </a:pPr>
            <a:r>
              <a:rPr lang="en-US" sz="4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El </a:t>
            </a:r>
            <a:r>
              <a:rPr lang="en-US" sz="4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número</a:t>
            </a:r>
            <a:r>
              <a:rPr lang="en-US" sz="4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que </a:t>
            </a:r>
            <a:r>
              <a:rPr lang="en-US" sz="4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buscas</a:t>
            </a:r>
            <a:r>
              <a:rPr lang="en-US" sz="4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es </a:t>
            </a:r>
            <a:r>
              <a:rPr lang="en-US" sz="4800" b="1" dirty="0">
                <a:solidFill>
                  <a:srgbClr val="FF0000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X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230957" y="2084801"/>
            <a:ext cx="10180320" cy="41293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573"/>
              </a:lnSpc>
              <a:spcBef>
                <a:spcPct val="0"/>
              </a:spcBef>
            </a:pP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Una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ecuación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lineal de primer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grado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es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una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200" b="1" dirty="0" err="1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igualdad</a:t>
            </a:r>
            <a:r>
              <a:rPr lang="en-US" sz="3200" b="1" dirty="0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matemática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donde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la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incógnita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>
                <a:solidFill>
                  <a:srgbClr val="FF0000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(x)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está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elevada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a la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potencia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1.</a:t>
            </a:r>
          </a:p>
          <a:p>
            <a:pPr>
              <a:lnSpc>
                <a:spcPts val="4573"/>
              </a:lnSpc>
              <a:spcBef>
                <a:spcPct val="0"/>
              </a:spcBef>
            </a:pP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Ejemplo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:</a:t>
            </a:r>
          </a:p>
          <a:p>
            <a:pPr>
              <a:lnSpc>
                <a:spcPts val="4573"/>
              </a:lnSpc>
              <a:spcBef>
                <a:spcPct val="0"/>
              </a:spcBef>
            </a:pP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2x + 5 = 15</a:t>
            </a:r>
          </a:p>
          <a:p>
            <a:pPr>
              <a:lnSpc>
                <a:spcPts val="4573"/>
              </a:lnSpc>
              <a:spcBef>
                <a:spcPct val="0"/>
              </a:spcBef>
            </a:pP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El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objetivo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es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despejar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x,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es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decir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,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dejarla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sola.</a:t>
            </a:r>
          </a:p>
          <a:p>
            <a:pPr>
              <a:lnSpc>
                <a:spcPts val="4573"/>
              </a:lnSpc>
              <a:spcBef>
                <a:spcPct val="0"/>
              </a:spcBef>
            </a:pPr>
            <a:endParaRPr lang="en-US" sz="3266" dirty="0">
              <a:latin typeface="HK Grotesk"/>
              <a:ea typeface="HK Grotesk"/>
              <a:cs typeface="HK Grotesk"/>
              <a:sym typeface="HK Grotesk"/>
            </a:endParaRPr>
          </a:p>
        </p:txBody>
      </p:sp>
    </p:spTree>
    <p:extLst>
      <p:ext uri="{BB962C8B-B14F-4D97-AF65-F5344CB8AC3E}">
        <p14:creationId xmlns:p14="http://schemas.microsoft.com/office/powerpoint/2010/main" val="2670220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93763" y="234780"/>
            <a:ext cx="10533665" cy="105059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60"/>
              </a:lnSpc>
            </a:pPr>
            <a:endParaRPr sz="933" dirty="0"/>
          </a:p>
          <a:p>
            <a:pPr algn="ctr">
              <a:lnSpc>
                <a:spcPts val="6066"/>
              </a:lnSpc>
            </a:pPr>
            <a:r>
              <a:rPr lang="en-US" sz="4333" dirty="0">
                <a:solidFill>
                  <a:srgbClr val="1BBC5A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¿</a:t>
            </a:r>
            <a:r>
              <a:rPr lang="en-US" sz="4333" dirty="0" err="1">
                <a:solidFill>
                  <a:srgbClr val="1BBC5A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Qué</a:t>
            </a:r>
            <a:r>
              <a:rPr lang="en-US" sz="4333" dirty="0">
                <a:solidFill>
                  <a:srgbClr val="1BBC5A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le </a:t>
            </a:r>
            <a:r>
              <a:rPr lang="en-US" sz="4333" dirty="0" err="1">
                <a:solidFill>
                  <a:srgbClr val="1BBC5A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hicieron</a:t>
            </a:r>
            <a:r>
              <a:rPr lang="en-US" sz="4333" dirty="0">
                <a:solidFill>
                  <a:srgbClr val="1BBC5A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a x?</a:t>
            </a:r>
          </a:p>
          <a:p>
            <a:pPr marL="734093" lvl="1" indent="-367047">
              <a:lnSpc>
                <a:spcPts val="4760"/>
              </a:lnSpc>
              <a:buAutoNum type="arabicPeriod"/>
            </a:pPr>
            <a:r>
              <a:rPr lang="en-US" sz="3400" dirty="0" err="1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Elimina</a:t>
            </a:r>
            <a:r>
              <a:rPr lang="en-US" sz="3400" dirty="0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400" dirty="0" err="1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sumas</a:t>
            </a:r>
            <a:r>
              <a:rPr lang="en-US" sz="3400" dirty="0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y </a:t>
            </a:r>
            <a:r>
              <a:rPr lang="en-US" sz="3400" dirty="0" err="1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restas</a:t>
            </a:r>
            <a:endParaRPr lang="en-US" sz="3400" dirty="0">
              <a:latin typeface="Century Gothic" panose="020B0502020202020204" pitchFamily="34" charset="0"/>
              <a:ea typeface="HK Grotesk Bold"/>
              <a:cs typeface="HK Grotesk Bold"/>
              <a:sym typeface="HK Grotesk Bold"/>
            </a:endParaRPr>
          </a:p>
          <a:p>
            <a:pPr marL="734093" lvl="1" indent="-367047">
              <a:lnSpc>
                <a:spcPts val="4760"/>
              </a:lnSpc>
              <a:buAutoNum type="arabicPeriod"/>
            </a:pPr>
            <a:r>
              <a:rPr lang="en-US" sz="3400" dirty="0" err="1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Luego</a:t>
            </a:r>
            <a:r>
              <a:rPr lang="en-US" sz="3400" dirty="0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400" dirty="0" err="1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multiplicaciones</a:t>
            </a:r>
            <a:r>
              <a:rPr lang="en-US" sz="3400" dirty="0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o </a:t>
            </a:r>
            <a:r>
              <a:rPr lang="en-US" sz="3400" dirty="0" err="1" smtClean="0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divisiones</a:t>
            </a:r>
            <a:endParaRPr lang="en-US" sz="3400" dirty="0">
              <a:latin typeface="Century Gothic" panose="020B0502020202020204" pitchFamily="34" charset="0"/>
              <a:ea typeface="HK Grotesk Bold"/>
              <a:cs typeface="HK Grotesk Bold"/>
              <a:sym typeface="HK Grotesk Bold"/>
            </a:endParaRPr>
          </a:p>
          <a:p>
            <a:pPr algn="ctr">
              <a:lnSpc>
                <a:spcPts val="4760"/>
              </a:lnSpc>
            </a:pPr>
            <a:r>
              <a:rPr lang="en-US" sz="3400" dirty="0">
                <a:solidFill>
                  <a:srgbClr val="1BBC5A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EJEMPLO</a:t>
            </a:r>
          </a:p>
          <a:p>
            <a:pPr>
              <a:lnSpc>
                <a:spcPts val="4760"/>
              </a:lnSpc>
            </a:pPr>
            <a:r>
              <a:rPr lang="en-US" sz="3400" dirty="0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Tus </a:t>
            </a:r>
            <a:r>
              <a:rPr lang="en-US" sz="3400" dirty="0" err="1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ingresos</a:t>
            </a:r>
            <a:r>
              <a:rPr lang="en-US" sz="3400" dirty="0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son el </a:t>
            </a:r>
            <a:r>
              <a:rPr lang="en-US" sz="3400" dirty="0" err="1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doble</a:t>
            </a:r>
            <a:r>
              <a:rPr lang="en-US" sz="3400" dirty="0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de las </a:t>
            </a:r>
            <a:r>
              <a:rPr lang="en-US" sz="3400" dirty="0" err="1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ventas</a:t>
            </a:r>
            <a:r>
              <a:rPr lang="en-US" sz="3400" dirty="0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400" dirty="0" err="1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más</a:t>
            </a:r>
            <a:r>
              <a:rPr lang="en-US" sz="3400" dirty="0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10, y </a:t>
            </a:r>
            <a:r>
              <a:rPr lang="en-US" sz="3400" dirty="0" err="1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sabes</a:t>
            </a:r>
            <a:r>
              <a:rPr lang="en-US" sz="3400" dirty="0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que </a:t>
            </a:r>
            <a:r>
              <a:rPr lang="en-US" sz="3400" dirty="0" err="1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tus</a:t>
            </a:r>
            <a:r>
              <a:rPr lang="en-US" sz="3400" dirty="0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400" dirty="0" err="1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ingresos</a:t>
            </a:r>
            <a:r>
              <a:rPr lang="en-US" sz="3400" dirty="0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400" dirty="0" err="1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totales</a:t>
            </a:r>
            <a:r>
              <a:rPr lang="en-US" sz="3400" dirty="0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son 50.</a:t>
            </a:r>
          </a:p>
          <a:p>
            <a:pPr>
              <a:lnSpc>
                <a:spcPts val="4760"/>
              </a:lnSpc>
            </a:pPr>
            <a:r>
              <a:rPr lang="en-US" sz="3400" dirty="0" err="1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Ecuación</a:t>
            </a:r>
            <a:r>
              <a:rPr lang="en-US" sz="3400" dirty="0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:</a:t>
            </a:r>
          </a:p>
          <a:p>
            <a:pPr algn="ctr">
              <a:lnSpc>
                <a:spcPts val="4760"/>
              </a:lnSpc>
            </a:pPr>
            <a:r>
              <a:rPr lang="en-US" sz="3400" dirty="0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400" b="1" dirty="0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2x + 10 = 50</a:t>
            </a:r>
          </a:p>
          <a:p>
            <a:pPr>
              <a:lnSpc>
                <a:spcPts val="4760"/>
              </a:lnSpc>
            </a:pPr>
            <a:endParaRPr lang="en-US" sz="3400" b="1" dirty="0">
              <a:latin typeface="HK Grotesk Bold"/>
              <a:ea typeface="HK Grotesk Bold"/>
              <a:cs typeface="HK Grotesk Bold"/>
              <a:sym typeface="HK Grotesk Bold"/>
            </a:endParaRPr>
          </a:p>
          <a:p>
            <a:pPr>
              <a:lnSpc>
                <a:spcPts val="4760"/>
              </a:lnSpc>
            </a:pPr>
            <a:endParaRPr lang="en-US" sz="3400" b="1" dirty="0">
              <a:latin typeface="HK Grotesk Bold"/>
              <a:ea typeface="HK Grotesk Bold"/>
              <a:cs typeface="HK Grotesk Bold"/>
              <a:sym typeface="HK Grotesk Bold"/>
            </a:endParaRPr>
          </a:p>
          <a:p>
            <a:pPr>
              <a:lnSpc>
                <a:spcPts val="4760"/>
              </a:lnSpc>
            </a:pPr>
            <a:endParaRPr lang="en-US" sz="3400" b="1" dirty="0">
              <a:latin typeface="HK Grotesk Bold"/>
              <a:ea typeface="HK Grotesk Bold"/>
              <a:cs typeface="HK Grotesk Bold"/>
              <a:sym typeface="HK Grotesk Bold"/>
            </a:endParaRPr>
          </a:p>
          <a:p>
            <a:pPr algn="ctr">
              <a:lnSpc>
                <a:spcPts val="5973"/>
              </a:lnSpc>
            </a:pPr>
            <a:endParaRPr lang="en-US" sz="3400" b="1" dirty="0">
              <a:latin typeface="HK Grotesk Bold"/>
              <a:ea typeface="HK Grotesk Bold"/>
              <a:cs typeface="HK Grotesk Bold"/>
              <a:sym typeface="HK Grotesk Bold"/>
            </a:endParaRPr>
          </a:p>
          <a:p>
            <a:pPr>
              <a:lnSpc>
                <a:spcPts val="4386"/>
              </a:lnSpc>
              <a:spcBef>
                <a:spcPct val="0"/>
              </a:spcBef>
            </a:pPr>
            <a:endParaRPr lang="en-US" sz="3400" b="1" dirty="0">
              <a:latin typeface="HK Grotesk Bold"/>
              <a:ea typeface="HK Grotesk Bold"/>
              <a:cs typeface="HK Grotesk Bold"/>
              <a:sym typeface="HK Grotesk Bold"/>
            </a:endParaRPr>
          </a:p>
          <a:p>
            <a:pPr>
              <a:lnSpc>
                <a:spcPts val="4946"/>
              </a:lnSpc>
              <a:spcBef>
                <a:spcPct val="0"/>
              </a:spcBef>
            </a:pPr>
            <a:endParaRPr lang="en-US" sz="3400" b="1" dirty="0">
              <a:latin typeface="HK Grotesk Bold"/>
              <a:ea typeface="HK Grotesk Bold"/>
              <a:cs typeface="HK Grotesk Bold"/>
              <a:sym typeface="HK Grotesk Bold"/>
            </a:endParaRPr>
          </a:p>
          <a:p>
            <a:pPr>
              <a:lnSpc>
                <a:spcPts val="4946"/>
              </a:lnSpc>
              <a:spcBef>
                <a:spcPct val="0"/>
              </a:spcBef>
            </a:pPr>
            <a:endParaRPr lang="en-US" sz="3400" b="1" dirty="0">
              <a:latin typeface="HK Grotesk Bold"/>
              <a:ea typeface="HK Grotesk Bold"/>
              <a:cs typeface="HK Grotesk Bold"/>
              <a:sym typeface="HK Grotesk Bold"/>
            </a:endParaRPr>
          </a:p>
          <a:p>
            <a:pPr algn="ctr">
              <a:lnSpc>
                <a:spcPts val="4573"/>
              </a:lnSpc>
              <a:spcBef>
                <a:spcPct val="0"/>
              </a:spcBef>
            </a:pPr>
            <a:endParaRPr lang="en-US" sz="3400" b="1" dirty="0">
              <a:latin typeface="HK Grotesk Bold"/>
              <a:ea typeface="HK Grotesk Bold"/>
              <a:cs typeface="HK Grotesk Bold"/>
              <a:sym typeface="HK Grotesk Bold"/>
            </a:endParaRPr>
          </a:p>
        </p:txBody>
      </p:sp>
    </p:spTree>
    <p:extLst>
      <p:ext uri="{BB962C8B-B14F-4D97-AF65-F5344CB8AC3E}">
        <p14:creationId xmlns:p14="http://schemas.microsoft.com/office/powerpoint/2010/main" val="3542673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505243" y="476380"/>
            <a:ext cx="10071477" cy="70532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5506"/>
              </a:lnSpc>
              <a:spcBef>
                <a:spcPct val="0"/>
              </a:spcBef>
            </a:pPr>
            <a:r>
              <a:rPr lang="en-US" sz="3200" b="1" dirty="0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Paso a </a:t>
            </a:r>
            <a:r>
              <a:rPr lang="en-US" sz="3200" b="1" dirty="0" err="1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paso</a:t>
            </a:r>
            <a:r>
              <a:rPr lang="en-US" sz="3200" b="1" dirty="0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:</a:t>
            </a:r>
          </a:p>
          <a:p>
            <a:pPr algn="just">
              <a:lnSpc>
                <a:spcPts val="5506"/>
              </a:lnSpc>
              <a:spcBef>
                <a:spcPct val="0"/>
              </a:spcBef>
            </a:pP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2x + 10 = 50</a:t>
            </a:r>
          </a:p>
          <a:p>
            <a:pPr algn="just">
              <a:lnSpc>
                <a:spcPts val="5506"/>
              </a:lnSpc>
              <a:spcBef>
                <a:spcPct val="0"/>
              </a:spcBef>
            </a:pPr>
            <a:r>
              <a:rPr lang="en-US" sz="3200" b="1" dirty="0" err="1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Restar</a:t>
            </a:r>
            <a:r>
              <a:rPr lang="en-US" sz="3200" b="1" dirty="0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10 a ambos </a:t>
            </a:r>
            <a:r>
              <a:rPr lang="en-US" sz="3200" b="1" dirty="0" err="1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lados</a:t>
            </a:r>
            <a:endParaRPr lang="en-US" sz="3200" b="1" dirty="0">
              <a:solidFill>
                <a:srgbClr val="4E82E8"/>
              </a:solidFill>
              <a:latin typeface="Century Gothic" panose="020B0502020202020204" pitchFamily="34" charset="0"/>
              <a:ea typeface="HK Grotesk Bold"/>
              <a:cs typeface="HK Grotesk Bold"/>
              <a:sym typeface="HK Grotesk Bold"/>
            </a:endParaRPr>
          </a:p>
          <a:p>
            <a:pPr algn="just">
              <a:lnSpc>
                <a:spcPts val="5506"/>
              </a:lnSpc>
              <a:spcBef>
                <a:spcPct val="0"/>
              </a:spcBef>
            </a:pP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2x + 10 -10= 50 -10</a:t>
            </a:r>
          </a:p>
          <a:p>
            <a:pPr algn="just">
              <a:lnSpc>
                <a:spcPts val="5506"/>
              </a:lnSpc>
              <a:spcBef>
                <a:spcPct val="0"/>
              </a:spcBef>
            </a:pP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2x = 40</a:t>
            </a:r>
          </a:p>
          <a:p>
            <a:pPr algn="just">
              <a:lnSpc>
                <a:spcPts val="5506"/>
              </a:lnSpc>
              <a:spcBef>
                <a:spcPct val="0"/>
              </a:spcBef>
            </a:pPr>
            <a:r>
              <a:rPr lang="en-US" sz="3200" b="1" dirty="0" err="1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Dividir</a:t>
            </a:r>
            <a:r>
              <a:rPr lang="en-US" sz="3200" b="1" dirty="0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entre 2</a:t>
            </a:r>
          </a:p>
          <a:p>
            <a:pPr algn="just">
              <a:lnSpc>
                <a:spcPts val="5506"/>
              </a:lnSpc>
              <a:spcBef>
                <a:spcPct val="0"/>
              </a:spcBef>
            </a:pPr>
            <a:r>
              <a:rPr lang="en-US" sz="3200" b="1" dirty="0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(2x) ÷ 2 = 40 ÷ 2</a:t>
            </a:r>
          </a:p>
          <a:p>
            <a:pPr algn="just">
              <a:lnSpc>
                <a:spcPts val="5506"/>
              </a:lnSpc>
              <a:spcBef>
                <a:spcPct val="0"/>
              </a:spcBef>
            </a:pP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200" b="1" dirty="0">
                <a:solidFill>
                  <a:srgbClr val="FF0000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x = 20</a:t>
            </a:r>
          </a:p>
          <a:p>
            <a:pPr algn="just">
              <a:lnSpc>
                <a:spcPts val="5506"/>
              </a:lnSpc>
              <a:spcBef>
                <a:spcPct val="0"/>
              </a:spcBef>
            </a:pPr>
            <a:endParaRPr lang="en-US" sz="3933" b="1" dirty="0">
              <a:solidFill>
                <a:srgbClr val="FF0000"/>
              </a:solidFill>
              <a:latin typeface="HK Grotesk Bold"/>
              <a:ea typeface="HK Grotesk Bold"/>
              <a:cs typeface="HK Grotesk Bold"/>
              <a:sym typeface="HK Grotesk Bold"/>
            </a:endParaRPr>
          </a:p>
          <a:p>
            <a:pPr algn="just">
              <a:lnSpc>
                <a:spcPts val="5506"/>
              </a:lnSpc>
              <a:spcBef>
                <a:spcPct val="0"/>
              </a:spcBef>
            </a:pPr>
            <a:endParaRPr lang="en-US" sz="3933" b="1" dirty="0">
              <a:solidFill>
                <a:srgbClr val="FF0000"/>
              </a:solidFill>
              <a:latin typeface="HK Grotesk Bold"/>
              <a:ea typeface="HK Grotesk Bold"/>
              <a:cs typeface="HK Grotesk Bold"/>
              <a:sym typeface="HK Grotesk Bold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6236677" y="476380"/>
            <a:ext cx="5136968" cy="5255210"/>
          </a:xfrm>
          <a:custGeom>
            <a:avLst/>
            <a:gdLst/>
            <a:ahLst/>
            <a:cxnLst/>
            <a:rect l="l" t="t" r="r" b="b"/>
            <a:pathLst>
              <a:path w="7705452" h="7882815">
                <a:moveTo>
                  <a:pt x="0" y="0"/>
                </a:moveTo>
                <a:lnTo>
                  <a:pt x="7705452" y="0"/>
                </a:lnTo>
                <a:lnTo>
                  <a:pt x="7705452" y="7882816"/>
                </a:lnTo>
                <a:lnTo>
                  <a:pt x="0" y="78828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2097033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5"/>
          <p:cNvSpPr txBox="1"/>
          <p:nvPr/>
        </p:nvSpPr>
        <p:spPr>
          <a:xfrm>
            <a:off x="2039815" y="908106"/>
            <a:ext cx="7647349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5400" b="1" i="0" u="none" strike="noStrike" cap="none" dirty="0" smtClean="0">
                <a:solidFill>
                  <a:srgbClr val="00206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Ahora solucionemos </a:t>
            </a:r>
            <a:endParaRPr dirty="0"/>
          </a:p>
        </p:txBody>
      </p:sp>
      <p:sp>
        <p:nvSpPr>
          <p:cNvPr id="131" name="Google Shape;131;p5"/>
          <p:cNvSpPr txBox="1"/>
          <p:nvPr/>
        </p:nvSpPr>
        <p:spPr>
          <a:xfrm>
            <a:off x="956875" y="1831415"/>
            <a:ext cx="5078165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pt-BR" sz="4000" b="1" dirty="0"/>
              <a:t>a) </a:t>
            </a:r>
            <a:r>
              <a:rPr lang="pt-BR" sz="4000" dirty="0" smtClean="0"/>
              <a:t>-2x + </a:t>
            </a:r>
            <a:r>
              <a:rPr lang="pt-BR" sz="4000" dirty="0"/>
              <a:t>5 </a:t>
            </a:r>
            <a:r>
              <a:rPr lang="pt-BR" sz="4000" dirty="0" smtClean="0"/>
              <a:t>+ </a:t>
            </a:r>
            <a:r>
              <a:rPr lang="pt-BR" sz="4000" dirty="0"/>
              <a:t>3x </a:t>
            </a:r>
            <a:r>
              <a:rPr lang="pt-BR" sz="4000" dirty="0" smtClean="0"/>
              <a:t>- </a:t>
            </a:r>
            <a:r>
              <a:rPr lang="pt-BR" sz="4000" dirty="0"/>
              <a:t>7</a:t>
            </a:r>
            <a:r>
              <a:rPr lang="es-CO" sz="5400" b="0" i="0" u="none" strike="noStrike" cap="none" dirty="0" smtClean="0">
                <a:solidFill>
                  <a:srgbClr val="00206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endParaRPr dirty="0"/>
          </a:p>
        </p:txBody>
      </p:sp>
      <p:sp>
        <p:nvSpPr>
          <p:cNvPr id="10" name="Google Shape;131;p5"/>
          <p:cNvSpPr txBox="1"/>
          <p:nvPr/>
        </p:nvSpPr>
        <p:spPr>
          <a:xfrm>
            <a:off x="5863489" y="1877581"/>
            <a:ext cx="5613009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pt-BR" sz="3600" b="1" dirty="0" smtClean="0"/>
              <a:t>b)-</a:t>
            </a:r>
            <a:r>
              <a:rPr lang="pt-BR" sz="3600" dirty="0" smtClean="0"/>
              <a:t>2(a </a:t>
            </a:r>
            <a:r>
              <a:rPr lang="pt-BR" sz="3600" dirty="0"/>
              <a:t>+ 7) </a:t>
            </a:r>
            <a:r>
              <a:rPr lang="pt-BR" sz="3600" dirty="0" smtClean="0"/>
              <a:t>- [-3(a - </a:t>
            </a:r>
            <a:r>
              <a:rPr lang="pt-BR" sz="3600" dirty="0"/>
              <a:t>1</a:t>
            </a:r>
            <a:r>
              <a:rPr lang="pt-BR" sz="3600" dirty="0" smtClean="0"/>
              <a:t>)+8</a:t>
            </a:r>
            <a:r>
              <a:rPr lang="pt-BR" sz="3600" dirty="0"/>
              <a:t>]</a:t>
            </a:r>
            <a:r>
              <a:rPr lang="es-CO" sz="4800" b="0" i="0" u="none" strike="noStrike" cap="none" dirty="0" smtClean="0">
                <a:solidFill>
                  <a:srgbClr val="00206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endParaRPr sz="1200" dirty="0"/>
          </a:p>
        </p:txBody>
      </p:sp>
      <p:sp>
        <p:nvSpPr>
          <p:cNvPr id="12" name="Google Shape;131;p5"/>
          <p:cNvSpPr txBox="1"/>
          <p:nvPr/>
        </p:nvSpPr>
        <p:spPr>
          <a:xfrm>
            <a:off x="1055077" y="5607921"/>
            <a:ext cx="10267070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400" b="0" i="0" u="none" strike="noStrike" cap="none" dirty="0" smtClean="0">
                <a:solidFill>
                  <a:srgbClr val="00206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Propiedad reflexiva, simétrica y transitiva </a:t>
            </a: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4043801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"/>
          <p:cNvSpPr txBox="1">
            <a:spLocks noGrp="1"/>
          </p:cNvSpPr>
          <p:nvPr>
            <p:ph type="title"/>
          </p:nvPr>
        </p:nvSpPr>
        <p:spPr>
          <a:xfrm>
            <a:off x="1786597" y="2247484"/>
            <a:ext cx="8400125" cy="18588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AFA"/>
              </a:buClr>
              <a:buSzPts val="6000"/>
              <a:buFont typeface="Century Gothic"/>
              <a:buNone/>
            </a:pPr>
            <a:r>
              <a:rPr lang="es-CO" sz="6000" dirty="0" smtClean="0">
                <a:solidFill>
                  <a:srgbClr val="FFFAF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ÁLGEBRA APLICADA A LOS NEGOCIOS</a:t>
            </a:r>
            <a:endParaRPr sz="60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89" name="Google Shape;89;p2"/>
          <p:cNvSpPr txBox="1"/>
          <p:nvPr/>
        </p:nvSpPr>
        <p:spPr>
          <a:xfrm>
            <a:off x="3505865" y="4610066"/>
            <a:ext cx="5264700" cy="443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55ADFF"/>
              </a:buClr>
              <a:buSzPts val="2800"/>
              <a:buFont typeface="Century Gothic"/>
              <a:buNone/>
            </a:pPr>
            <a:r>
              <a:rPr lang="es-CO" sz="2800" dirty="0" smtClean="0">
                <a:solidFill>
                  <a:srgbClr val="55AD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Sistemas de Ecuaciones</a:t>
            </a:r>
            <a:endParaRPr sz="2800" b="0" i="0" u="none" strike="noStrike" cap="none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239153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24951" y="1946431"/>
            <a:ext cx="8642549" cy="48859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573"/>
              </a:lnSpc>
              <a:spcBef>
                <a:spcPct val="0"/>
              </a:spcBef>
            </a:pPr>
            <a:r>
              <a:rPr lang="en-US" sz="3266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En</a:t>
            </a:r>
            <a:r>
              <a:rPr lang="en-US" sz="3266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266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los</a:t>
            </a:r>
            <a:r>
              <a:rPr lang="en-US" sz="3266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266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negocios</a:t>
            </a:r>
            <a:r>
              <a:rPr lang="en-US" sz="3266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266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reales</a:t>
            </a:r>
            <a:r>
              <a:rPr lang="en-US" sz="3266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no decides </a:t>
            </a:r>
            <a:r>
              <a:rPr lang="en-US" sz="3266" dirty="0" smtClean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solo </a:t>
            </a:r>
            <a:r>
              <a:rPr lang="en-US" sz="3266" dirty="0" err="1" smtClean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sobre</a:t>
            </a:r>
            <a:r>
              <a:rPr lang="en-US" sz="3266" dirty="0" smtClean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266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una</a:t>
            </a:r>
            <a:r>
              <a:rPr lang="en-US" sz="3266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266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cosa</a:t>
            </a:r>
            <a:r>
              <a:rPr lang="en-US" sz="3266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:</a:t>
            </a:r>
          </a:p>
          <a:p>
            <a:pPr marL="705304" lvl="1" indent="-352652">
              <a:lnSpc>
                <a:spcPts val="4573"/>
              </a:lnSpc>
              <a:buFont typeface="Arial"/>
              <a:buChar char="•"/>
            </a:pPr>
            <a:r>
              <a:rPr lang="en-US" sz="3266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precio</a:t>
            </a:r>
            <a:r>
              <a:rPr lang="en-US" sz="3266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y </a:t>
            </a:r>
            <a:r>
              <a:rPr lang="en-US" sz="3266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cantidad</a:t>
            </a:r>
            <a:endParaRPr lang="en-US" sz="3266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pPr marL="705304" lvl="1" indent="-352652">
              <a:lnSpc>
                <a:spcPts val="4573"/>
              </a:lnSpc>
              <a:buFont typeface="Arial"/>
              <a:buChar char="•"/>
            </a:pPr>
            <a:r>
              <a:rPr lang="en-US" sz="3266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costo</a:t>
            </a:r>
            <a:r>
              <a:rPr lang="en-US" sz="3266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y </a:t>
            </a:r>
            <a:r>
              <a:rPr lang="en-US" sz="3266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ganancia</a:t>
            </a:r>
            <a:endParaRPr lang="en-US" sz="3266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pPr marL="705304" lvl="1" indent="-352652">
              <a:lnSpc>
                <a:spcPts val="4573"/>
              </a:lnSpc>
              <a:buFont typeface="Arial"/>
              <a:buChar char="•"/>
            </a:pPr>
            <a:r>
              <a:rPr lang="en-US" sz="3266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oferta</a:t>
            </a:r>
            <a:r>
              <a:rPr lang="en-US" sz="3266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y </a:t>
            </a:r>
            <a:r>
              <a:rPr lang="en-US" sz="3266" dirty="0" err="1" smtClean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demanda</a:t>
            </a:r>
            <a:endParaRPr lang="en-US" sz="3266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pPr algn="ctr">
              <a:lnSpc>
                <a:spcPts val="5880"/>
              </a:lnSpc>
            </a:pPr>
            <a:r>
              <a:rPr lang="en-US" sz="4000" b="1" dirty="0" err="1">
                <a:solidFill>
                  <a:srgbClr val="1BBC5A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Todo</a:t>
            </a:r>
            <a:r>
              <a:rPr lang="en-US" sz="4000" b="1" dirty="0">
                <a:solidFill>
                  <a:srgbClr val="1BBC5A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4000" b="1" dirty="0" err="1">
                <a:solidFill>
                  <a:srgbClr val="1BBC5A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está</a:t>
            </a:r>
            <a:r>
              <a:rPr lang="en-US" sz="4000" b="1" dirty="0">
                <a:solidFill>
                  <a:srgbClr val="1BBC5A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4000" b="1" dirty="0" err="1">
                <a:solidFill>
                  <a:srgbClr val="1BBC5A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conectado</a:t>
            </a:r>
            <a:endParaRPr lang="en-US" sz="4000" b="1" dirty="0">
              <a:solidFill>
                <a:srgbClr val="1BBC5A"/>
              </a:solidFill>
              <a:latin typeface="Century Gothic" panose="020B0502020202020204" pitchFamily="34" charset="0"/>
              <a:ea typeface="HK Grotesk Bold"/>
              <a:cs typeface="HK Grotesk Bold"/>
              <a:sym typeface="HK Grotesk Bold"/>
            </a:endParaRPr>
          </a:p>
          <a:p>
            <a:pPr>
              <a:lnSpc>
                <a:spcPts val="4573"/>
              </a:lnSpc>
              <a:spcBef>
                <a:spcPct val="0"/>
              </a:spcBef>
            </a:pPr>
            <a:endParaRPr lang="en-US" sz="4200" b="1" dirty="0">
              <a:solidFill>
                <a:srgbClr val="1BBC5A"/>
              </a:solidFill>
              <a:latin typeface="HK Grotesk Bold"/>
              <a:ea typeface="HK Grotesk Bold"/>
              <a:cs typeface="HK Grotesk Bold"/>
              <a:sym typeface="HK Grotesk Bold"/>
            </a:endParaRPr>
          </a:p>
          <a:p>
            <a:pPr>
              <a:lnSpc>
                <a:spcPts val="4573"/>
              </a:lnSpc>
              <a:spcBef>
                <a:spcPct val="0"/>
              </a:spcBef>
            </a:pPr>
            <a:endParaRPr lang="en-US" sz="4200" b="1" dirty="0">
              <a:solidFill>
                <a:srgbClr val="1BBC5A"/>
              </a:solidFill>
              <a:latin typeface="HK Grotesk Bold"/>
              <a:ea typeface="HK Grotesk Bold"/>
              <a:cs typeface="HK Grotesk Bold"/>
              <a:sym typeface="HK Grotesk Bold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7841322" y="2377441"/>
            <a:ext cx="3452356" cy="3577763"/>
          </a:xfrm>
          <a:custGeom>
            <a:avLst/>
            <a:gdLst/>
            <a:ahLst/>
            <a:cxnLst/>
            <a:rect l="l" t="t" r="r" b="b"/>
            <a:pathLst>
              <a:path w="6248029" h="6248029">
                <a:moveTo>
                  <a:pt x="0" y="0"/>
                </a:moveTo>
                <a:lnTo>
                  <a:pt x="6248030" y="0"/>
                </a:lnTo>
                <a:lnTo>
                  <a:pt x="6248030" y="6248029"/>
                </a:lnTo>
                <a:lnTo>
                  <a:pt x="0" y="624802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041008" y="848131"/>
            <a:ext cx="10058401" cy="9848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3200" b="1" dirty="0" err="1">
                <a:solidFill>
                  <a:srgbClr val="FF0000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Sistemas</a:t>
            </a:r>
            <a:r>
              <a:rPr lang="en-US" sz="3200" b="1" dirty="0">
                <a:solidFill>
                  <a:srgbClr val="FF0000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de </a:t>
            </a:r>
            <a:r>
              <a:rPr lang="en-US" sz="3200" b="1" dirty="0" err="1">
                <a:solidFill>
                  <a:srgbClr val="FF0000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Ecuaciones</a:t>
            </a:r>
            <a:r>
              <a:rPr lang="en-US" sz="3200" b="1" dirty="0">
                <a:solidFill>
                  <a:srgbClr val="FF0000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2x2: </a:t>
            </a:r>
            <a:r>
              <a:rPr lang="en-US" sz="3200" b="1" dirty="0" err="1">
                <a:solidFill>
                  <a:srgbClr val="FF0000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Cuando</a:t>
            </a:r>
            <a:r>
              <a:rPr lang="en-US" sz="3200" b="1" dirty="0">
                <a:solidFill>
                  <a:srgbClr val="FF0000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el </a:t>
            </a:r>
            <a:r>
              <a:rPr lang="en-US" sz="3200" b="1" dirty="0" err="1">
                <a:solidFill>
                  <a:srgbClr val="FF0000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negocio</a:t>
            </a:r>
            <a:r>
              <a:rPr lang="en-US" sz="3200" b="1" dirty="0">
                <a:solidFill>
                  <a:srgbClr val="FF0000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tiene</a:t>
            </a:r>
            <a:r>
              <a:rPr lang="en-US" sz="3200" b="1" dirty="0">
                <a:solidFill>
                  <a:srgbClr val="FF0000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dos </a:t>
            </a:r>
            <a:r>
              <a:rPr lang="en-US" sz="3200" b="1" dirty="0" err="1">
                <a:solidFill>
                  <a:srgbClr val="FF0000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incógnitas</a:t>
            </a:r>
            <a:endParaRPr lang="en-US" sz="3200" b="1" dirty="0">
              <a:solidFill>
                <a:srgbClr val="FF0000"/>
              </a:solidFill>
              <a:latin typeface="Century Gothic" panose="020B0502020202020204" pitchFamily="34" charset="0"/>
              <a:ea typeface="HK Grotesk Bold"/>
              <a:cs typeface="HK Grotesk Bold"/>
              <a:sym typeface="HK Grotesk Bold"/>
            </a:endParaRPr>
          </a:p>
        </p:txBody>
      </p:sp>
    </p:spTree>
    <p:extLst>
      <p:ext uri="{BB962C8B-B14F-4D97-AF65-F5344CB8AC3E}">
        <p14:creationId xmlns:p14="http://schemas.microsoft.com/office/powerpoint/2010/main" val="3863387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85800" y="343708"/>
            <a:ext cx="10533665" cy="108103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66"/>
              </a:lnSpc>
            </a:pPr>
            <a:endParaRPr lang="en-US" sz="4333" b="1" dirty="0" smtClean="0">
              <a:solidFill>
                <a:srgbClr val="1BBC5A"/>
              </a:solidFill>
              <a:latin typeface="HK Grotesk Bold"/>
              <a:ea typeface="HK Grotesk Bold"/>
              <a:cs typeface="HK Grotesk Bold"/>
              <a:sym typeface="HK Grotesk Bold"/>
            </a:endParaRPr>
          </a:p>
          <a:p>
            <a:pPr algn="ctr">
              <a:lnSpc>
                <a:spcPct val="150000"/>
              </a:lnSpc>
            </a:pPr>
            <a:r>
              <a:rPr lang="en-US" sz="4333" b="1" dirty="0" smtClean="0">
                <a:solidFill>
                  <a:srgbClr val="1BBC5A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¿</a:t>
            </a:r>
            <a:r>
              <a:rPr lang="en-US" sz="4333" b="1" dirty="0" err="1">
                <a:solidFill>
                  <a:srgbClr val="1BBC5A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Qué</a:t>
            </a:r>
            <a:r>
              <a:rPr lang="en-US" sz="4333" b="1" dirty="0">
                <a:solidFill>
                  <a:srgbClr val="1BBC5A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4333" b="1" dirty="0" err="1">
                <a:solidFill>
                  <a:srgbClr val="1BBC5A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es</a:t>
            </a:r>
            <a:r>
              <a:rPr lang="en-US" sz="4333" b="1" dirty="0">
                <a:solidFill>
                  <a:srgbClr val="1BBC5A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un </a:t>
            </a:r>
            <a:r>
              <a:rPr lang="en-US" sz="4333" b="1" dirty="0" err="1">
                <a:solidFill>
                  <a:srgbClr val="1BBC5A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sistema</a:t>
            </a:r>
            <a:r>
              <a:rPr lang="en-US" sz="4333" b="1" dirty="0">
                <a:solidFill>
                  <a:srgbClr val="1BBC5A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2x2</a:t>
            </a:r>
            <a:r>
              <a:rPr lang="en-US" sz="4333" b="1" dirty="0" smtClean="0">
                <a:solidFill>
                  <a:srgbClr val="1BBC5A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?</a:t>
            </a:r>
            <a:endParaRPr lang="en-US" sz="4333" b="1" dirty="0">
              <a:solidFill>
                <a:srgbClr val="1BBC5A"/>
              </a:solidFill>
              <a:latin typeface="Century Gothic" panose="020B0502020202020204" pitchFamily="34" charset="0"/>
              <a:ea typeface="HK Grotesk Bold"/>
              <a:cs typeface="HK Grotesk Bold"/>
              <a:sym typeface="HK Grotesk Bold"/>
            </a:endParaRPr>
          </a:p>
          <a:p>
            <a:pPr marL="935605" lvl="1" indent="-467803">
              <a:lnSpc>
                <a:spcPct val="150000"/>
              </a:lnSpc>
              <a:buFont typeface="Arial"/>
              <a:buChar char="•"/>
            </a:pPr>
            <a:r>
              <a:rPr lang="en-US" sz="4333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2 </a:t>
            </a:r>
            <a:r>
              <a:rPr lang="en-US" sz="4333" dirty="0" err="1" smtClean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ecuaciones</a:t>
            </a:r>
            <a:endParaRPr lang="en-US" sz="4333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pPr marL="935605" lvl="1" indent="-467803">
              <a:lnSpc>
                <a:spcPct val="150000"/>
              </a:lnSpc>
              <a:buFont typeface="Arial"/>
              <a:buChar char="•"/>
            </a:pPr>
            <a:r>
              <a:rPr lang="en-US" sz="4333" dirty="0" smtClean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2 </a:t>
            </a:r>
            <a:r>
              <a:rPr lang="en-US" sz="4333" dirty="0" err="1" smtClean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incógnitas</a:t>
            </a:r>
            <a:r>
              <a:rPr lang="en-US" sz="4333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 </a:t>
            </a:r>
            <a:r>
              <a:rPr lang="en-US" sz="4333" dirty="0" smtClean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        </a:t>
            </a:r>
            <a:r>
              <a:rPr lang="en-US" sz="4333" dirty="0" smtClean="0">
                <a:solidFill>
                  <a:srgbClr val="1BBC5A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x </a:t>
            </a:r>
            <a:r>
              <a:rPr lang="en-US" sz="4333" dirty="0">
                <a:solidFill>
                  <a:srgbClr val="1BBC5A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+ y = </a:t>
            </a:r>
            <a:r>
              <a:rPr lang="en-US" sz="4333" dirty="0" smtClean="0">
                <a:solidFill>
                  <a:srgbClr val="1BBC5A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100</a:t>
            </a:r>
            <a:endParaRPr lang="en-US" sz="4333" dirty="0" smtClean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pPr marL="935605" lvl="1" indent="-467803">
              <a:lnSpc>
                <a:spcPct val="150000"/>
              </a:lnSpc>
              <a:buFont typeface="Arial"/>
              <a:buChar char="•"/>
            </a:pPr>
            <a:r>
              <a:rPr lang="en-US" sz="4333" dirty="0" err="1" smtClean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Solución</a:t>
            </a:r>
            <a:r>
              <a:rPr lang="en-US" sz="4333" dirty="0" smtClean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4333" dirty="0" err="1" smtClean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común</a:t>
            </a:r>
            <a:r>
              <a:rPr lang="en-US" sz="4333" dirty="0" smtClean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   </a:t>
            </a:r>
            <a:r>
              <a:rPr lang="en-US" sz="4333" dirty="0" smtClean="0">
                <a:solidFill>
                  <a:srgbClr val="1BBC5A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2x </a:t>
            </a:r>
            <a:r>
              <a:rPr lang="en-US" sz="4333" dirty="0">
                <a:solidFill>
                  <a:srgbClr val="1BBC5A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+ y = 140</a:t>
            </a:r>
          </a:p>
          <a:p>
            <a:pPr marL="935605" lvl="1" indent="-467803">
              <a:lnSpc>
                <a:spcPct val="150000"/>
              </a:lnSpc>
              <a:buFont typeface="Arial"/>
              <a:buChar char="•"/>
            </a:pPr>
            <a:endParaRPr lang="en-US" sz="4333" dirty="0">
              <a:latin typeface="HK Grotesk"/>
              <a:ea typeface="HK Grotesk"/>
              <a:cs typeface="HK Grotesk"/>
              <a:sym typeface="HK Grotesk"/>
            </a:endParaRPr>
          </a:p>
          <a:p>
            <a:pPr>
              <a:lnSpc>
                <a:spcPts val="4760"/>
              </a:lnSpc>
            </a:pPr>
            <a:endParaRPr lang="en-US" sz="4333" dirty="0">
              <a:solidFill>
                <a:srgbClr val="1BBC5A"/>
              </a:solidFill>
              <a:latin typeface="HK Grotesk"/>
              <a:ea typeface="HK Grotesk"/>
              <a:cs typeface="HK Grotesk"/>
              <a:sym typeface="HK Grotesk"/>
            </a:endParaRPr>
          </a:p>
          <a:p>
            <a:pPr>
              <a:lnSpc>
                <a:spcPts val="4760"/>
              </a:lnSpc>
            </a:pPr>
            <a:endParaRPr lang="en-US" sz="4333" dirty="0">
              <a:solidFill>
                <a:srgbClr val="1BBC5A"/>
              </a:solidFill>
              <a:latin typeface="HK Grotesk"/>
              <a:ea typeface="HK Grotesk"/>
              <a:cs typeface="HK Grotesk"/>
              <a:sym typeface="HK Grotesk"/>
            </a:endParaRPr>
          </a:p>
          <a:p>
            <a:pPr>
              <a:lnSpc>
                <a:spcPts val="4760"/>
              </a:lnSpc>
            </a:pPr>
            <a:endParaRPr lang="en-US" sz="4333" dirty="0">
              <a:solidFill>
                <a:srgbClr val="1BBC5A"/>
              </a:solidFill>
              <a:latin typeface="HK Grotesk"/>
              <a:ea typeface="HK Grotesk"/>
              <a:cs typeface="HK Grotesk"/>
              <a:sym typeface="HK Grotesk"/>
            </a:endParaRPr>
          </a:p>
          <a:p>
            <a:pPr algn="ctr">
              <a:lnSpc>
                <a:spcPts val="5973"/>
              </a:lnSpc>
            </a:pPr>
            <a:endParaRPr lang="en-US" sz="4333" dirty="0">
              <a:solidFill>
                <a:srgbClr val="1BBC5A"/>
              </a:solidFill>
              <a:latin typeface="HK Grotesk"/>
              <a:ea typeface="HK Grotesk"/>
              <a:cs typeface="HK Grotesk"/>
              <a:sym typeface="HK Grotesk"/>
            </a:endParaRPr>
          </a:p>
          <a:p>
            <a:pPr>
              <a:lnSpc>
                <a:spcPts val="4386"/>
              </a:lnSpc>
              <a:spcBef>
                <a:spcPct val="0"/>
              </a:spcBef>
            </a:pPr>
            <a:endParaRPr lang="en-US" sz="4333" dirty="0">
              <a:solidFill>
                <a:srgbClr val="1BBC5A"/>
              </a:solidFill>
              <a:latin typeface="HK Grotesk"/>
              <a:ea typeface="HK Grotesk"/>
              <a:cs typeface="HK Grotesk"/>
              <a:sym typeface="HK Grotesk"/>
            </a:endParaRPr>
          </a:p>
          <a:p>
            <a:pPr>
              <a:lnSpc>
                <a:spcPts val="4946"/>
              </a:lnSpc>
              <a:spcBef>
                <a:spcPct val="0"/>
              </a:spcBef>
            </a:pPr>
            <a:endParaRPr lang="en-US" sz="4333" dirty="0">
              <a:solidFill>
                <a:srgbClr val="1BBC5A"/>
              </a:solidFill>
              <a:latin typeface="HK Grotesk"/>
              <a:ea typeface="HK Grotesk"/>
              <a:cs typeface="HK Grotesk"/>
              <a:sym typeface="HK Grotesk"/>
            </a:endParaRPr>
          </a:p>
          <a:p>
            <a:pPr>
              <a:lnSpc>
                <a:spcPts val="4946"/>
              </a:lnSpc>
              <a:spcBef>
                <a:spcPct val="0"/>
              </a:spcBef>
            </a:pPr>
            <a:endParaRPr lang="en-US" sz="4333" dirty="0">
              <a:solidFill>
                <a:srgbClr val="1BBC5A"/>
              </a:solidFill>
              <a:latin typeface="HK Grotesk"/>
              <a:ea typeface="HK Grotesk"/>
              <a:cs typeface="HK Grotesk"/>
              <a:sym typeface="HK Grotesk"/>
            </a:endParaRPr>
          </a:p>
          <a:p>
            <a:pPr algn="ctr">
              <a:lnSpc>
                <a:spcPts val="4573"/>
              </a:lnSpc>
              <a:spcBef>
                <a:spcPct val="0"/>
              </a:spcBef>
            </a:pPr>
            <a:endParaRPr lang="en-US" sz="4333" dirty="0">
              <a:solidFill>
                <a:srgbClr val="1BBC5A"/>
              </a:solidFill>
              <a:latin typeface="HK Grotesk"/>
              <a:ea typeface="HK Grotesk"/>
              <a:cs typeface="HK Grotesk"/>
              <a:sym typeface="HK Grotesk"/>
            </a:endParaRPr>
          </a:p>
        </p:txBody>
      </p:sp>
    </p:spTree>
    <p:extLst>
      <p:ext uri="{BB962C8B-B14F-4D97-AF65-F5344CB8AC3E}">
        <p14:creationId xmlns:p14="http://schemas.microsoft.com/office/powerpoint/2010/main" val="255771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209822" y="764572"/>
            <a:ext cx="10423169" cy="81201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2800" b="1" dirty="0" err="1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Método</a:t>
            </a:r>
            <a:r>
              <a:rPr lang="en-US" sz="2800" b="1" dirty="0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2800" b="1" dirty="0" err="1" smtClean="0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Sustitución</a:t>
            </a:r>
            <a:endParaRPr lang="en-US" sz="2800" b="1" dirty="0" smtClean="0">
              <a:solidFill>
                <a:srgbClr val="4E82E8"/>
              </a:solidFill>
              <a:latin typeface="Century Gothic" panose="020B0502020202020204" pitchFamily="34" charset="0"/>
              <a:ea typeface="HK Grotesk Bold"/>
              <a:cs typeface="HK Grotesk Bold"/>
              <a:sym typeface="HK Grotesk Bold"/>
            </a:endParaRPr>
          </a:p>
          <a:p>
            <a:pPr algn="ctr">
              <a:spcBef>
                <a:spcPct val="0"/>
              </a:spcBef>
            </a:pPr>
            <a:endParaRPr lang="en-US" sz="2800" b="1" dirty="0">
              <a:solidFill>
                <a:srgbClr val="4E82E8"/>
              </a:solidFill>
              <a:latin typeface="Century Gothic" panose="020B0502020202020204" pitchFamily="34" charset="0"/>
              <a:ea typeface="HK Grotesk Bold"/>
              <a:cs typeface="HK Grotesk Bold"/>
              <a:sym typeface="HK Grotesk Bold"/>
            </a:endParaRPr>
          </a:p>
          <a:p>
            <a:pPr marL="705304" lvl="1" indent="-352652" algn="just">
              <a:spcBef>
                <a:spcPct val="0"/>
              </a:spcBef>
              <a:buAutoNum type="arabicPeriod"/>
            </a:pP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Despeja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una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variable</a:t>
            </a:r>
          </a:p>
          <a:p>
            <a:pPr marL="705304" lvl="1" indent="-352652" algn="just">
              <a:spcBef>
                <a:spcPct val="0"/>
              </a:spcBef>
              <a:buAutoNum type="arabicPeriod"/>
            </a:pP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Sustituye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en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la </a:t>
            </a: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otra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ecuación</a:t>
            </a:r>
            <a:endParaRPr lang="en-US" sz="2800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pPr marL="705304" lvl="1" indent="-352652" algn="just">
              <a:spcBef>
                <a:spcPct val="0"/>
              </a:spcBef>
              <a:buAutoNum type="arabicPeriod"/>
            </a:pP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Resuelve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y </a:t>
            </a: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reemplaza</a:t>
            </a:r>
            <a:endParaRPr lang="en-US" sz="2800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pPr algn="ctr">
              <a:spcBef>
                <a:spcPct val="0"/>
              </a:spcBef>
            </a:pPr>
            <a:r>
              <a:rPr lang="en-US" sz="2800" b="1" dirty="0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EJEMPLO</a:t>
            </a:r>
          </a:p>
          <a:p>
            <a:pPr algn="just">
              <a:spcBef>
                <a:spcPct val="0"/>
              </a:spcBef>
            </a:pP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Una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empresa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vende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entradas:</a:t>
            </a:r>
          </a:p>
          <a:p>
            <a:pPr marL="705304" lvl="1" indent="-352652" algn="just">
              <a:spcBef>
                <a:spcPct val="0"/>
              </a:spcBef>
              <a:buFont typeface="Arial"/>
              <a:buChar char="•"/>
            </a:pP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x = entradas VIP</a:t>
            </a:r>
          </a:p>
          <a:p>
            <a:pPr marL="705304" lvl="1" indent="-352652" algn="just">
              <a:spcBef>
                <a:spcPct val="0"/>
              </a:spcBef>
              <a:buFont typeface="Arial"/>
              <a:buChar char="•"/>
            </a:pP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y = entradas </a:t>
            </a: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generales</a:t>
            </a:r>
            <a:endParaRPr lang="en-US" sz="2800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pPr algn="just">
              <a:spcBef>
                <a:spcPct val="0"/>
              </a:spcBef>
            </a:pP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Condiciones</a:t>
            </a:r>
            <a:endParaRPr lang="en-US" sz="2800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pPr marL="705304" lvl="1" indent="-352652" algn="just">
              <a:spcBef>
                <a:spcPct val="0"/>
              </a:spcBef>
              <a:buFont typeface="Arial"/>
              <a:buChar char="•"/>
            </a:pP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x + y = 100 (total </a:t>
            </a: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vendidas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)</a:t>
            </a:r>
          </a:p>
          <a:p>
            <a:pPr marL="705304" lvl="1" indent="-352652" algn="just">
              <a:spcBef>
                <a:spcPct val="0"/>
              </a:spcBef>
              <a:buFont typeface="Arial"/>
              <a:buChar char="•"/>
            </a:pP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2x + y = 140 (</a:t>
            </a: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ingreso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total )</a:t>
            </a:r>
          </a:p>
          <a:p>
            <a:pPr algn="just">
              <a:lnSpc>
                <a:spcPts val="4573"/>
              </a:lnSpc>
              <a:spcBef>
                <a:spcPct val="0"/>
              </a:spcBef>
            </a:pPr>
            <a:endParaRPr lang="en-US" sz="3266" dirty="0">
              <a:latin typeface="HK Grotesk"/>
              <a:ea typeface="HK Grotesk"/>
              <a:cs typeface="HK Grotesk"/>
              <a:sym typeface="HK Grotesk"/>
            </a:endParaRPr>
          </a:p>
          <a:p>
            <a:pPr algn="just">
              <a:lnSpc>
                <a:spcPts val="4573"/>
              </a:lnSpc>
              <a:spcBef>
                <a:spcPct val="0"/>
              </a:spcBef>
            </a:pPr>
            <a:endParaRPr lang="en-US" sz="3266" dirty="0">
              <a:latin typeface="HK Grotesk"/>
              <a:ea typeface="HK Grotesk"/>
              <a:cs typeface="HK Grotesk"/>
              <a:sym typeface="HK Grotesk"/>
            </a:endParaRPr>
          </a:p>
          <a:p>
            <a:pPr algn="just">
              <a:lnSpc>
                <a:spcPts val="4573"/>
              </a:lnSpc>
              <a:spcBef>
                <a:spcPct val="0"/>
              </a:spcBef>
            </a:pPr>
            <a:endParaRPr lang="en-US" sz="3266" dirty="0">
              <a:latin typeface="HK Grotesk"/>
              <a:ea typeface="HK Grotesk"/>
              <a:cs typeface="HK Grotesk"/>
              <a:sym typeface="HK Grotesk"/>
            </a:endParaRPr>
          </a:p>
          <a:p>
            <a:pPr algn="just">
              <a:lnSpc>
                <a:spcPts val="4573"/>
              </a:lnSpc>
              <a:spcBef>
                <a:spcPct val="0"/>
              </a:spcBef>
            </a:pPr>
            <a:endParaRPr lang="en-US" sz="3266" dirty="0">
              <a:latin typeface="HK Grotesk"/>
              <a:ea typeface="HK Grotesk"/>
              <a:cs typeface="HK Grotesk"/>
              <a:sym typeface="HK Grotesk"/>
            </a:endParaRPr>
          </a:p>
          <a:p>
            <a:pPr algn="just">
              <a:lnSpc>
                <a:spcPts val="4573"/>
              </a:lnSpc>
              <a:spcBef>
                <a:spcPct val="0"/>
              </a:spcBef>
            </a:pPr>
            <a:endParaRPr lang="en-US" sz="3266" dirty="0">
              <a:latin typeface="HK Grotesk"/>
              <a:ea typeface="HK Grotesk"/>
              <a:cs typeface="HK Grotesk"/>
              <a:sym typeface="HK Grotesk"/>
            </a:endParaRPr>
          </a:p>
        </p:txBody>
      </p:sp>
    </p:spTree>
    <p:extLst>
      <p:ext uri="{BB962C8B-B14F-4D97-AF65-F5344CB8AC3E}">
        <p14:creationId xmlns:p14="http://schemas.microsoft.com/office/powerpoint/2010/main" val="872450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234260" y="258136"/>
            <a:ext cx="11130251" cy="111560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573"/>
              </a:lnSpc>
            </a:pPr>
            <a:r>
              <a:rPr lang="en-US" sz="2800" dirty="0">
                <a:solidFill>
                  <a:srgbClr val="4E82E8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Paso 1: </a:t>
            </a:r>
            <a:r>
              <a:rPr lang="en-US" sz="2800" dirty="0" err="1">
                <a:solidFill>
                  <a:srgbClr val="4E82E8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despejar</a:t>
            </a:r>
            <a:r>
              <a:rPr lang="en-US" sz="2800" dirty="0">
                <a:solidFill>
                  <a:srgbClr val="4E82E8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800" b="1" dirty="0">
                <a:solidFill>
                  <a:srgbClr val="4E82E8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“y” </a:t>
            </a:r>
            <a:r>
              <a:rPr lang="en-US" sz="2800" dirty="0">
                <a:solidFill>
                  <a:srgbClr val="4E82E8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de la </a:t>
            </a:r>
            <a:r>
              <a:rPr lang="en-US" sz="2800" dirty="0" err="1">
                <a:solidFill>
                  <a:srgbClr val="4E82E8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primera</a:t>
            </a:r>
            <a:r>
              <a:rPr lang="en-US" sz="2800" dirty="0">
                <a:solidFill>
                  <a:srgbClr val="4E82E8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800" dirty="0" err="1">
                <a:solidFill>
                  <a:srgbClr val="4E82E8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ecuación</a:t>
            </a:r>
            <a:r>
              <a:rPr lang="en-US" sz="2800" dirty="0">
                <a:solidFill>
                  <a:srgbClr val="4E82E8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</a:p>
          <a:p>
            <a:pPr>
              <a:lnSpc>
                <a:spcPts val="4573"/>
              </a:lnSpc>
            </a:pP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x + y = 100</a:t>
            </a:r>
          </a:p>
          <a:p>
            <a:pPr>
              <a:lnSpc>
                <a:spcPts val="4573"/>
              </a:lnSpc>
            </a:pP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y = 100 - x</a:t>
            </a:r>
          </a:p>
          <a:p>
            <a:pPr>
              <a:lnSpc>
                <a:spcPts val="4573"/>
              </a:lnSpc>
            </a:pPr>
            <a:r>
              <a:rPr lang="en-US" sz="2800" dirty="0">
                <a:solidFill>
                  <a:srgbClr val="4E82E8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Paso 2: </a:t>
            </a:r>
            <a:r>
              <a:rPr lang="en-US" sz="2800" dirty="0" err="1">
                <a:solidFill>
                  <a:srgbClr val="4E82E8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sustituir</a:t>
            </a:r>
            <a:r>
              <a:rPr lang="en-US" sz="2800" dirty="0">
                <a:solidFill>
                  <a:srgbClr val="4E82E8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“y” </a:t>
            </a:r>
            <a:r>
              <a:rPr lang="en-US" sz="2800" dirty="0" err="1">
                <a:solidFill>
                  <a:srgbClr val="4E82E8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en</a:t>
            </a:r>
            <a:r>
              <a:rPr lang="en-US" sz="2800" dirty="0">
                <a:solidFill>
                  <a:srgbClr val="4E82E8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la </a:t>
            </a:r>
            <a:r>
              <a:rPr lang="en-US" sz="2800" dirty="0" err="1">
                <a:solidFill>
                  <a:srgbClr val="4E82E8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segunda</a:t>
            </a:r>
            <a:r>
              <a:rPr lang="en-US" sz="2800" dirty="0">
                <a:solidFill>
                  <a:srgbClr val="4E82E8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800" dirty="0" err="1">
                <a:solidFill>
                  <a:srgbClr val="4E82E8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ecuación</a:t>
            </a:r>
            <a:endParaRPr lang="en-US" sz="2800" dirty="0">
              <a:solidFill>
                <a:srgbClr val="4E82E8"/>
              </a:solidFill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pPr>
              <a:lnSpc>
                <a:spcPts val="4573"/>
              </a:lnSpc>
            </a:pP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2x + y = 140</a:t>
            </a:r>
          </a:p>
          <a:p>
            <a:pPr>
              <a:lnSpc>
                <a:spcPts val="4573"/>
              </a:lnSpc>
            </a:pP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2x </a:t>
            </a:r>
            <a:r>
              <a:rPr lang="en-US" sz="2800" dirty="0">
                <a:solidFill>
                  <a:srgbClr val="FF0000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+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(100 - x) = 140</a:t>
            </a:r>
          </a:p>
          <a:p>
            <a:pPr>
              <a:lnSpc>
                <a:spcPts val="4573"/>
              </a:lnSpc>
            </a:pPr>
            <a:r>
              <a:rPr lang="en-US" sz="2800" dirty="0">
                <a:solidFill>
                  <a:srgbClr val="4E82E8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Paso 3: </a:t>
            </a:r>
            <a:r>
              <a:rPr lang="en-US" sz="2800" dirty="0" smtClean="0">
                <a:solidFill>
                  <a:srgbClr val="4E82E8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resolver: 1. </a:t>
            </a:r>
            <a:r>
              <a:rPr lang="en-US" sz="2800" dirty="0" err="1">
                <a:solidFill>
                  <a:srgbClr val="4E82E8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J</a:t>
            </a:r>
            <a:r>
              <a:rPr lang="en-US" sz="2800" dirty="0" err="1" smtClean="0">
                <a:solidFill>
                  <a:srgbClr val="4E82E8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untar</a:t>
            </a:r>
            <a:r>
              <a:rPr lang="en-US" sz="2800" dirty="0" smtClean="0">
                <a:solidFill>
                  <a:srgbClr val="4E82E8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800" dirty="0" err="1">
                <a:solidFill>
                  <a:srgbClr val="4E82E8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términos</a:t>
            </a:r>
            <a:r>
              <a:rPr lang="en-US" sz="2800" dirty="0">
                <a:solidFill>
                  <a:srgbClr val="4E82E8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800" dirty="0" err="1">
                <a:solidFill>
                  <a:srgbClr val="4E82E8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semejantes</a:t>
            </a:r>
            <a:endParaRPr lang="en-US" sz="2800" dirty="0">
              <a:solidFill>
                <a:srgbClr val="4E82E8"/>
              </a:solidFill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pPr algn="ctr">
              <a:lnSpc>
                <a:spcPts val="4573"/>
              </a:lnSpc>
            </a:pP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2x - x + 100</a:t>
            </a:r>
          </a:p>
          <a:p>
            <a:pPr>
              <a:lnSpc>
                <a:spcPts val="4573"/>
              </a:lnSpc>
            </a:pPr>
            <a:r>
              <a:rPr lang="en-US" sz="2800" dirty="0" smtClean="0">
                <a:solidFill>
                  <a:srgbClr val="4E82E8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2. </a:t>
            </a:r>
            <a:r>
              <a:rPr lang="en-US" sz="2800" dirty="0" err="1" smtClean="0">
                <a:solidFill>
                  <a:srgbClr val="4E82E8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Agrupamos</a:t>
            </a:r>
            <a:r>
              <a:rPr lang="en-US" sz="2800" dirty="0" smtClean="0">
                <a:solidFill>
                  <a:srgbClr val="4E82E8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800" dirty="0">
                <a:solidFill>
                  <a:srgbClr val="4E82E8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las x:</a:t>
            </a:r>
          </a:p>
          <a:p>
            <a:pPr algn="ctr">
              <a:lnSpc>
                <a:spcPts val="4573"/>
              </a:lnSpc>
            </a:pP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2x - x = 1x</a:t>
            </a:r>
          </a:p>
          <a:p>
            <a:pPr>
              <a:lnSpc>
                <a:spcPts val="4573"/>
              </a:lnSpc>
            </a:pPr>
            <a:endParaRPr lang="en-US" sz="3266" dirty="0">
              <a:latin typeface="HK Grotesk"/>
              <a:ea typeface="HK Grotesk"/>
              <a:cs typeface="HK Grotesk"/>
              <a:sym typeface="HK Grotesk"/>
            </a:endParaRPr>
          </a:p>
          <a:p>
            <a:pPr>
              <a:lnSpc>
                <a:spcPts val="4573"/>
              </a:lnSpc>
            </a:pPr>
            <a:endParaRPr lang="en-US" sz="3266" dirty="0">
              <a:latin typeface="HK Grotesk"/>
              <a:ea typeface="HK Grotesk"/>
              <a:cs typeface="HK Grotesk"/>
              <a:sym typeface="HK Grotesk"/>
            </a:endParaRPr>
          </a:p>
          <a:p>
            <a:pPr>
              <a:lnSpc>
                <a:spcPts val="4573"/>
              </a:lnSpc>
            </a:pPr>
            <a:endParaRPr lang="en-US" sz="3266" dirty="0">
              <a:latin typeface="HK Grotesk"/>
              <a:ea typeface="HK Grotesk"/>
              <a:cs typeface="HK Grotesk"/>
              <a:sym typeface="HK Grotesk"/>
            </a:endParaRPr>
          </a:p>
          <a:p>
            <a:pPr>
              <a:lnSpc>
                <a:spcPts val="4573"/>
              </a:lnSpc>
            </a:pPr>
            <a:endParaRPr lang="en-US" sz="3266" dirty="0">
              <a:latin typeface="HK Grotesk"/>
              <a:ea typeface="HK Grotesk"/>
              <a:cs typeface="HK Grotesk"/>
              <a:sym typeface="HK Grotesk"/>
            </a:endParaRPr>
          </a:p>
          <a:p>
            <a:pPr>
              <a:lnSpc>
                <a:spcPts val="4573"/>
              </a:lnSpc>
              <a:spcBef>
                <a:spcPct val="0"/>
              </a:spcBef>
            </a:pPr>
            <a:endParaRPr lang="en-US" sz="3266" dirty="0">
              <a:latin typeface="HK Grotesk"/>
              <a:ea typeface="HK Grotesk"/>
              <a:cs typeface="HK Grotesk"/>
              <a:sym typeface="HK Grotesk"/>
            </a:endParaRPr>
          </a:p>
          <a:p>
            <a:pPr algn="just">
              <a:lnSpc>
                <a:spcPts val="4573"/>
              </a:lnSpc>
              <a:spcBef>
                <a:spcPct val="0"/>
              </a:spcBef>
            </a:pPr>
            <a:endParaRPr lang="en-US" sz="3266" dirty="0">
              <a:latin typeface="HK Grotesk"/>
              <a:ea typeface="HK Grotesk"/>
              <a:cs typeface="HK Grotesk"/>
              <a:sym typeface="HK Grotesk"/>
            </a:endParaRPr>
          </a:p>
          <a:p>
            <a:pPr algn="just">
              <a:lnSpc>
                <a:spcPts val="4573"/>
              </a:lnSpc>
              <a:spcBef>
                <a:spcPct val="0"/>
              </a:spcBef>
            </a:pPr>
            <a:endParaRPr lang="en-US" sz="3266" dirty="0">
              <a:latin typeface="HK Grotesk"/>
              <a:ea typeface="HK Grotesk"/>
              <a:cs typeface="HK Grotesk"/>
              <a:sym typeface="HK Grotesk"/>
            </a:endParaRPr>
          </a:p>
          <a:p>
            <a:pPr algn="just">
              <a:lnSpc>
                <a:spcPts val="4573"/>
              </a:lnSpc>
              <a:spcBef>
                <a:spcPct val="0"/>
              </a:spcBef>
            </a:pPr>
            <a:endParaRPr lang="en-US" sz="3266" dirty="0">
              <a:latin typeface="HK Grotesk"/>
              <a:ea typeface="HK Grotesk"/>
              <a:cs typeface="HK Grotesk"/>
              <a:sym typeface="HK Grotesk"/>
            </a:endParaRPr>
          </a:p>
          <a:p>
            <a:pPr algn="just">
              <a:lnSpc>
                <a:spcPts val="4573"/>
              </a:lnSpc>
              <a:spcBef>
                <a:spcPct val="0"/>
              </a:spcBef>
            </a:pPr>
            <a:endParaRPr lang="en-US" sz="3266" dirty="0">
              <a:latin typeface="HK Grotesk"/>
              <a:ea typeface="HK Grotesk"/>
              <a:cs typeface="HK Grotesk"/>
              <a:sym typeface="HK Grotesk"/>
            </a:endParaRPr>
          </a:p>
        </p:txBody>
      </p:sp>
    </p:spTree>
    <p:extLst>
      <p:ext uri="{BB962C8B-B14F-4D97-AF65-F5344CB8AC3E}">
        <p14:creationId xmlns:p14="http://schemas.microsoft.com/office/powerpoint/2010/main" val="1437673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"/>
          <p:cNvSpPr txBox="1">
            <a:spLocks noGrp="1"/>
          </p:cNvSpPr>
          <p:nvPr>
            <p:ph type="title"/>
          </p:nvPr>
        </p:nvSpPr>
        <p:spPr>
          <a:xfrm>
            <a:off x="1786597" y="2247484"/>
            <a:ext cx="8400125" cy="18588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AFA"/>
              </a:buClr>
              <a:buSzPts val="6000"/>
              <a:buFont typeface="Century Gothic"/>
              <a:buNone/>
            </a:pPr>
            <a:r>
              <a:rPr lang="es-CO" sz="6000" dirty="0" smtClean="0">
                <a:solidFill>
                  <a:srgbClr val="FFFAF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ÁLGEBRA APLICADA A LOS NEGOCIOS</a:t>
            </a:r>
            <a:endParaRPr sz="60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89" name="Google Shape;89;p2"/>
          <p:cNvSpPr txBox="1"/>
          <p:nvPr/>
        </p:nvSpPr>
        <p:spPr>
          <a:xfrm>
            <a:off x="3463662" y="3290577"/>
            <a:ext cx="5264700" cy="1844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marR="0" lvl="0" indent="0" algn="ctr" rtl="0">
              <a:lnSpc>
                <a:spcPct val="371964"/>
              </a:lnSpc>
              <a:spcBef>
                <a:spcPts val="0"/>
              </a:spcBef>
              <a:spcAft>
                <a:spcPts val="0"/>
              </a:spcAft>
              <a:buClr>
                <a:srgbClr val="55ADFF"/>
              </a:buClr>
              <a:buSzPts val="2800"/>
              <a:buFont typeface="Century Gothic"/>
              <a:buNone/>
            </a:pPr>
            <a:r>
              <a:rPr lang="es-CO" sz="3200" dirty="0" smtClean="0">
                <a:solidFill>
                  <a:srgbClr val="55AD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Lenguaje </a:t>
            </a:r>
            <a:r>
              <a:rPr lang="es-CO" sz="3200" dirty="0">
                <a:solidFill>
                  <a:srgbClr val="55AD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</a:t>
            </a:r>
            <a:r>
              <a:rPr lang="es-CO" sz="3200" dirty="0" smtClean="0">
                <a:solidFill>
                  <a:srgbClr val="55AD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lgebraico</a:t>
            </a:r>
            <a:endParaRPr sz="3200" b="0" i="0" u="none" strike="noStrike" cap="none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459523" y="1201900"/>
            <a:ext cx="9732163" cy="41293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573"/>
              </a:lnSpc>
              <a:spcBef>
                <a:spcPct val="0"/>
              </a:spcBef>
            </a:pPr>
            <a:r>
              <a:rPr lang="en-US" sz="2800" dirty="0" err="1">
                <a:solidFill>
                  <a:srgbClr val="4E82E8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Entonces</a:t>
            </a:r>
            <a:r>
              <a:rPr lang="en-US" sz="2800" dirty="0">
                <a:solidFill>
                  <a:srgbClr val="4E82E8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800" dirty="0" err="1">
                <a:solidFill>
                  <a:srgbClr val="4E82E8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queda</a:t>
            </a:r>
            <a:r>
              <a:rPr lang="en-US" sz="2800" dirty="0">
                <a:solidFill>
                  <a:srgbClr val="4E82E8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:</a:t>
            </a:r>
          </a:p>
          <a:p>
            <a:pPr>
              <a:lnSpc>
                <a:spcPts val="4573"/>
              </a:lnSpc>
              <a:spcBef>
                <a:spcPct val="0"/>
              </a:spcBef>
            </a:pP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x + 100 = </a:t>
            </a:r>
            <a:r>
              <a:rPr lang="en-US" sz="2800" dirty="0" smtClean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140                   </a:t>
            </a:r>
            <a:r>
              <a:rPr lang="en-US" sz="2800" dirty="0" err="1">
                <a:solidFill>
                  <a:srgbClr val="4E82E8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Respuesta</a:t>
            </a:r>
            <a:r>
              <a:rPr lang="en-US" sz="2800" dirty="0">
                <a:solidFill>
                  <a:srgbClr val="4E82E8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: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endParaRPr lang="en-US" sz="2800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pPr>
              <a:lnSpc>
                <a:spcPts val="4573"/>
              </a:lnSpc>
              <a:spcBef>
                <a:spcPct val="0"/>
              </a:spcBef>
            </a:pP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x = </a:t>
            </a:r>
            <a:r>
              <a:rPr lang="en-US" sz="2800" dirty="0" smtClean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140-100                      </a:t>
            </a:r>
            <a:r>
              <a:rPr lang="en-US" sz="2800" b="1" dirty="0" smtClean="0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VIP </a:t>
            </a:r>
            <a:r>
              <a:rPr lang="en-US" sz="2800" b="1" dirty="0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= </a:t>
            </a:r>
            <a:r>
              <a:rPr lang="en-US" sz="2800" b="1" dirty="0" smtClean="0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40</a:t>
            </a:r>
            <a:endParaRPr lang="en-US" sz="2800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pPr>
              <a:lnSpc>
                <a:spcPts val="4573"/>
              </a:lnSpc>
              <a:spcBef>
                <a:spcPct val="0"/>
              </a:spcBef>
            </a:pPr>
            <a:r>
              <a:rPr lang="en-US" sz="2800" b="1" dirty="0">
                <a:solidFill>
                  <a:srgbClr val="FF0000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x = </a:t>
            </a:r>
            <a:r>
              <a:rPr lang="en-US" sz="2800" b="1" dirty="0" smtClean="0">
                <a:solidFill>
                  <a:srgbClr val="FF0000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40                               </a:t>
            </a:r>
            <a:r>
              <a:rPr lang="en-US" sz="2800" b="1" dirty="0" err="1" smtClean="0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Generales</a:t>
            </a:r>
            <a:r>
              <a:rPr lang="en-US" sz="2800" b="1" dirty="0" smtClean="0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2800" b="1" dirty="0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= </a:t>
            </a:r>
            <a:r>
              <a:rPr lang="en-US" sz="2800" b="1" dirty="0" smtClean="0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60</a:t>
            </a:r>
            <a:endParaRPr lang="en-US" sz="2800" b="1" dirty="0">
              <a:solidFill>
                <a:srgbClr val="FF0000"/>
              </a:solidFill>
              <a:latin typeface="Century Gothic" panose="020B0502020202020204" pitchFamily="34" charset="0"/>
              <a:ea typeface="HK Grotesk Bold"/>
              <a:cs typeface="HK Grotesk Bold"/>
              <a:sym typeface="HK Grotesk Bold"/>
            </a:endParaRPr>
          </a:p>
          <a:p>
            <a:pPr>
              <a:lnSpc>
                <a:spcPts val="4573"/>
              </a:lnSpc>
              <a:spcBef>
                <a:spcPct val="0"/>
              </a:spcBef>
            </a:pPr>
            <a:r>
              <a:rPr lang="en-US" sz="2800" dirty="0">
                <a:solidFill>
                  <a:srgbClr val="4E82E8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Paso 4: </a:t>
            </a:r>
            <a:r>
              <a:rPr lang="en-US" sz="2800" dirty="0" err="1">
                <a:solidFill>
                  <a:srgbClr val="4E82E8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reemplazar</a:t>
            </a:r>
            <a:endParaRPr lang="en-US" sz="2800" dirty="0">
              <a:solidFill>
                <a:srgbClr val="4E82E8"/>
              </a:solidFill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pPr>
              <a:lnSpc>
                <a:spcPts val="4573"/>
              </a:lnSpc>
              <a:spcBef>
                <a:spcPct val="0"/>
              </a:spcBef>
            </a:pP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y = 100 - x</a:t>
            </a:r>
          </a:p>
          <a:p>
            <a:pPr>
              <a:lnSpc>
                <a:spcPts val="4573"/>
              </a:lnSpc>
              <a:spcBef>
                <a:spcPct val="0"/>
              </a:spcBef>
            </a:pP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y = 100 - 40 = </a:t>
            </a:r>
            <a:r>
              <a:rPr lang="en-US" sz="2800" dirty="0" smtClean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60</a:t>
            </a:r>
            <a:endParaRPr lang="en-US" sz="2800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</p:txBody>
      </p:sp>
    </p:spTree>
    <p:extLst>
      <p:ext uri="{BB962C8B-B14F-4D97-AF65-F5344CB8AC3E}">
        <p14:creationId xmlns:p14="http://schemas.microsoft.com/office/powerpoint/2010/main" val="1366374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"/>
          <p:cNvSpPr txBox="1">
            <a:spLocks noGrp="1"/>
          </p:cNvSpPr>
          <p:nvPr>
            <p:ph type="title"/>
          </p:nvPr>
        </p:nvSpPr>
        <p:spPr>
          <a:xfrm>
            <a:off x="1786597" y="2247484"/>
            <a:ext cx="8400125" cy="18588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AFA"/>
              </a:buClr>
              <a:buSzPts val="6000"/>
              <a:buFont typeface="Century Gothic"/>
              <a:buNone/>
            </a:pPr>
            <a:r>
              <a:rPr lang="es-CO" sz="6000" dirty="0" smtClean="0">
                <a:solidFill>
                  <a:srgbClr val="FFFAF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ÁLGEBRA APLICADA A LOS NEGOCIOS</a:t>
            </a:r>
            <a:endParaRPr sz="60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89" name="Google Shape;89;p2"/>
          <p:cNvSpPr txBox="1"/>
          <p:nvPr/>
        </p:nvSpPr>
        <p:spPr>
          <a:xfrm>
            <a:off x="3505865" y="4579289"/>
            <a:ext cx="5264700" cy="504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55ADFF"/>
              </a:buClr>
              <a:buSzPts val="2800"/>
              <a:buFont typeface="Century Gothic"/>
              <a:buNone/>
            </a:pPr>
            <a:r>
              <a:rPr lang="es-CO" sz="3200" dirty="0" smtClean="0">
                <a:solidFill>
                  <a:srgbClr val="55AD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Inecuaciones Lineales</a:t>
            </a:r>
            <a:endParaRPr sz="3200" b="0" i="0" u="none" strike="noStrike" cap="none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03308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212904" y="3221501"/>
            <a:ext cx="4697742" cy="2947256"/>
          </a:xfrm>
          <a:custGeom>
            <a:avLst/>
            <a:gdLst/>
            <a:ahLst/>
            <a:cxnLst/>
            <a:rect l="l" t="t" r="r" b="b"/>
            <a:pathLst>
              <a:path w="8607499" h="5734455">
                <a:moveTo>
                  <a:pt x="0" y="0"/>
                </a:moveTo>
                <a:lnTo>
                  <a:pt x="8607499" y="0"/>
                </a:lnTo>
                <a:lnTo>
                  <a:pt x="8607499" y="5734455"/>
                </a:lnTo>
                <a:lnTo>
                  <a:pt x="0" y="573445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023425" y="2279696"/>
            <a:ext cx="9460111" cy="60965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92422" lvl="1" indent="-446211">
              <a:spcBef>
                <a:spcPct val="0"/>
              </a:spcBef>
              <a:buFont typeface="Arial"/>
              <a:buChar char="•"/>
            </a:pP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No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siempre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hay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una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respuesta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exacta </a:t>
            </a:r>
          </a:p>
          <a:p>
            <a:pPr marL="892422" lvl="1" indent="-446211">
              <a:buFont typeface="Arial"/>
              <a:buChar char="•"/>
            </a:pP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A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veces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hay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límites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</a:p>
          <a:p>
            <a:pPr marL="892422" lvl="1" indent="-446211">
              <a:buFont typeface="Arial"/>
              <a:buChar char="•"/>
            </a:pP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Presupuestos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,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costos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,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reglas</a:t>
            </a:r>
            <a:endParaRPr lang="en-US" sz="3200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endParaRPr lang="en-US" sz="3200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Ecuación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= valor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exacto</a:t>
            </a:r>
            <a:endParaRPr lang="en-US" sz="3200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Inecuación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=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rango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posible</a:t>
            </a:r>
            <a:endParaRPr lang="en-US" sz="3200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pPr>
              <a:lnSpc>
                <a:spcPts val="5786"/>
              </a:lnSpc>
            </a:pPr>
            <a:endParaRPr lang="en-US" sz="4133" dirty="0">
              <a:latin typeface="HK Grotesk"/>
              <a:ea typeface="HK Grotesk"/>
              <a:cs typeface="HK Grotesk"/>
              <a:sym typeface="HK Grotesk"/>
            </a:endParaRPr>
          </a:p>
          <a:p>
            <a:pPr algn="ctr">
              <a:lnSpc>
                <a:spcPts val="7093"/>
              </a:lnSpc>
            </a:pPr>
            <a:endParaRPr lang="en-US" sz="4133" dirty="0">
              <a:latin typeface="HK Grotesk"/>
              <a:ea typeface="HK Grotesk"/>
              <a:cs typeface="HK Grotesk"/>
              <a:sym typeface="HK Grotesk"/>
            </a:endParaRPr>
          </a:p>
          <a:p>
            <a:pPr>
              <a:lnSpc>
                <a:spcPts val="5786"/>
              </a:lnSpc>
              <a:spcBef>
                <a:spcPct val="0"/>
              </a:spcBef>
            </a:pPr>
            <a:endParaRPr lang="en-US" sz="4133" dirty="0">
              <a:latin typeface="HK Grotesk"/>
              <a:ea typeface="HK Grotesk"/>
              <a:cs typeface="HK Grotesk"/>
              <a:sym typeface="HK Grotesk"/>
            </a:endParaRPr>
          </a:p>
          <a:p>
            <a:pPr>
              <a:lnSpc>
                <a:spcPts val="5786"/>
              </a:lnSpc>
              <a:spcBef>
                <a:spcPct val="0"/>
              </a:spcBef>
            </a:pPr>
            <a:endParaRPr lang="en-US" sz="4133" dirty="0">
              <a:latin typeface="HK Grotesk"/>
              <a:ea typeface="HK Grotesk"/>
              <a:cs typeface="HK Grotesk"/>
              <a:sym typeface="HK Grotesk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858129" y="731515"/>
            <a:ext cx="11052517" cy="15481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533"/>
              </a:lnSpc>
            </a:pPr>
            <a:r>
              <a:rPr lang="en-US" sz="3200" b="1" dirty="0" err="1">
                <a:solidFill>
                  <a:srgbClr val="FF0000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Inecuaciones</a:t>
            </a:r>
            <a:r>
              <a:rPr lang="en-US" sz="3200" b="1" dirty="0">
                <a:solidFill>
                  <a:srgbClr val="FF0000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Lineales</a:t>
            </a:r>
            <a:r>
              <a:rPr lang="en-US" sz="3200" b="1" dirty="0">
                <a:solidFill>
                  <a:srgbClr val="FF0000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: </a:t>
            </a:r>
            <a:endParaRPr lang="en-US" sz="3200" b="1" dirty="0" smtClean="0">
              <a:solidFill>
                <a:srgbClr val="FF0000"/>
              </a:solidFill>
              <a:latin typeface="Century Gothic" panose="020B0502020202020204" pitchFamily="34" charset="0"/>
              <a:ea typeface="HK Grotesk Bold"/>
              <a:cs typeface="HK Grotesk Bold"/>
              <a:sym typeface="HK Grotesk Bold"/>
            </a:endParaRPr>
          </a:p>
          <a:p>
            <a:pPr algn="ctr">
              <a:lnSpc>
                <a:spcPts val="6533"/>
              </a:lnSpc>
            </a:pPr>
            <a:r>
              <a:rPr lang="en-US" sz="3200" b="1" dirty="0" err="1" smtClean="0">
                <a:solidFill>
                  <a:srgbClr val="FF0000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Cuando</a:t>
            </a:r>
            <a:r>
              <a:rPr lang="en-US" sz="3200" b="1" dirty="0" smtClean="0">
                <a:solidFill>
                  <a:srgbClr val="FF0000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200" b="1" dirty="0">
                <a:solidFill>
                  <a:srgbClr val="FF0000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el </a:t>
            </a:r>
            <a:r>
              <a:rPr lang="en-US" sz="3200" b="1" dirty="0" err="1">
                <a:solidFill>
                  <a:srgbClr val="FF0000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negocio</a:t>
            </a:r>
            <a:r>
              <a:rPr lang="en-US" sz="3200" b="1" dirty="0">
                <a:solidFill>
                  <a:srgbClr val="FF0000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tiene</a:t>
            </a:r>
            <a:r>
              <a:rPr lang="en-US" sz="3200" b="1" dirty="0">
                <a:solidFill>
                  <a:srgbClr val="FF0000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límites</a:t>
            </a:r>
            <a:endParaRPr lang="en-US" sz="3200" b="1" dirty="0">
              <a:solidFill>
                <a:srgbClr val="FF0000"/>
              </a:solidFill>
              <a:latin typeface="Century Gothic" panose="020B0502020202020204" pitchFamily="34" charset="0"/>
              <a:ea typeface="HK Grotesk Bold"/>
              <a:cs typeface="HK Grotesk Bold"/>
              <a:sym typeface="HK Grotesk Bold"/>
            </a:endParaRPr>
          </a:p>
        </p:txBody>
      </p:sp>
    </p:spTree>
    <p:extLst>
      <p:ext uri="{BB962C8B-B14F-4D97-AF65-F5344CB8AC3E}">
        <p14:creationId xmlns:p14="http://schemas.microsoft.com/office/powerpoint/2010/main" val="529640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209822" y="689316"/>
            <a:ext cx="9095243" cy="107337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Una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inecuación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lineal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es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una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expresión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matemática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que </a:t>
            </a:r>
            <a:r>
              <a:rPr lang="en-US" sz="3200" b="1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compara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dos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cantidades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usando</a:t>
            </a:r>
            <a:r>
              <a:rPr lang="en-US" sz="3200" dirty="0" smtClean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:</a:t>
            </a:r>
          </a:p>
          <a:p>
            <a:pPr algn="just"/>
            <a:endParaRPr lang="en-US" sz="3200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pPr algn="just"/>
            <a:r>
              <a:rPr lang="en-US" sz="3200" b="1" dirty="0">
                <a:solidFill>
                  <a:srgbClr val="1BBC5A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&gt; mayor que</a:t>
            </a:r>
          </a:p>
          <a:p>
            <a:pPr algn="just"/>
            <a:r>
              <a:rPr lang="en-US" sz="3200" b="1" dirty="0">
                <a:solidFill>
                  <a:srgbClr val="1BBC5A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&lt; </a:t>
            </a:r>
            <a:r>
              <a:rPr lang="en-US" sz="3200" b="1" dirty="0" err="1">
                <a:solidFill>
                  <a:srgbClr val="1BBC5A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menor</a:t>
            </a:r>
            <a:r>
              <a:rPr lang="en-US" sz="3200" b="1" dirty="0">
                <a:solidFill>
                  <a:srgbClr val="1BBC5A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que</a:t>
            </a:r>
          </a:p>
          <a:p>
            <a:pPr algn="just"/>
            <a:r>
              <a:rPr lang="en-US" sz="3200" b="1" dirty="0">
                <a:solidFill>
                  <a:srgbClr val="1BBC5A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≥ mayor o </a:t>
            </a:r>
            <a:r>
              <a:rPr lang="en-US" sz="3200" b="1" dirty="0" err="1">
                <a:solidFill>
                  <a:srgbClr val="1BBC5A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igual</a:t>
            </a:r>
            <a:r>
              <a:rPr lang="en-US" sz="3200" b="1" dirty="0">
                <a:solidFill>
                  <a:srgbClr val="1BBC5A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que</a:t>
            </a:r>
          </a:p>
          <a:p>
            <a:pPr algn="just"/>
            <a:r>
              <a:rPr lang="en-US" sz="3200" b="1" dirty="0">
                <a:solidFill>
                  <a:srgbClr val="1BBC5A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≤ </a:t>
            </a:r>
            <a:r>
              <a:rPr lang="en-US" sz="3200" b="1" dirty="0" err="1">
                <a:solidFill>
                  <a:srgbClr val="1BBC5A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menor</a:t>
            </a:r>
            <a:r>
              <a:rPr lang="en-US" sz="3200" b="1" dirty="0">
                <a:solidFill>
                  <a:srgbClr val="1BBC5A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o </a:t>
            </a:r>
            <a:r>
              <a:rPr lang="en-US" sz="3200" b="1" dirty="0" err="1">
                <a:solidFill>
                  <a:srgbClr val="1BBC5A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igual</a:t>
            </a:r>
            <a:r>
              <a:rPr lang="en-US" sz="3200" b="1" dirty="0">
                <a:solidFill>
                  <a:srgbClr val="1BBC5A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200" b="1" dirty="0" smtClean="0">
                <a:solidFill>
                  <a:srgbClr val="1BBC5A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que</a:t>
            </a:r>
          </a:p>
          <a:p>
            <a:pPr algn="just"/>
            <a:endParaRPr lang="en-US" sz="3200" b="1" dirty="0">
              <a:solidFill>
                <a:srgbClr val="1BBC5A"/>
              </a:solidFill>
              <a:latin typeface="Century Gothic" panose="020B0502020202020204" pitchFamily="34" charset="0"/>
              <a:ea typeface="HK Grotesk Bold"/>
              <a:cs typeface="HK Grotesk Bold"/>
              <a:sym typeface="HK Grotesk Bold"/>
            </a:endParaRPr>
          </a:p>
          <a:p>
            <a:pPr algn="just"/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Ej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: x ≤ 100</a:t>
            </a:r>
          </a:p>
          <a:p>
            <a:pPr algn="just">
              <a:lnSpc>
                <a:spcPts val="6066"/>
              </a:lnSpc>
            </a:pPr>
            <a:endParaRPr lang="en-US" sz="4333" dirty="0">
              <a:latin typeface="HK Grotesk"/>
              <a:ea typeface="HK Grotesk"/>
              <a:cs typeface="HK Grotesk"/>
              <a:sym typeface="HK Grotesk"/>
            </a:endParaRPr>
          </a:p>
          <a:p>
            <a:pPr algn="just">
              <a:lnSpc>
                <a:spcPts val="4760"/>
              </a:lnSpc>
            </a:pPr>
            <a:endParaRPr lang="en-US" sz="4333" dirty="0">
              <a:latin typeface="HK Grotesk"/>
              <a:ea typeface="HK Grotesk"/>
              <a:cs typeface="HK Grotesk"/>
              <a:sym typeface="HK Grotesk"/>
            </a:endParaRPr>
          </a:p>
          <a:p>
            <a:pPr algn="just">
              <a:lnSpc>
                <a:spcPts val="4760"/>
              </a:lnSpc>
            </a:pPr>
            <a:endParaRPr lang="en-US" sz="4333" dirty="0">
              <a:latin typeface="HK Grotesk"/>
              <a:ea typeface="HK Grotesk"/>
              <a:cs typeface="HK Grotesk"/>
              <a:sym typeface="HK Grotesk"/>
            </a:endParaRPr>
          </a:p>
          <a:p>
            <a:pPr algn="just">
              <a:lnSpc>
                <a:spcPts val="4760"/>
              </a:lnSpc>
            </a:pPr>
            <a:endParaRPr lang="en-US" sz="4333" dirty="0">
              <a:latin typeface="HK Grotesk"/>
              <a:ea typeface="HK Grotesk"/>
              <a:cs typeface="HK Grotesk"/>
              <a:sym typeface="HK Grotesk"/>
            </a:endParaRPr>
          </a:p>
          <a:p>
            <a:pPr algn="just">
              <a:lnSpc>
                <a:spcPts val="5973"/>
              </a:lnSpc>
            </a:pPr>
            <a:endParaRPr lang="en-US" sz="4333" dirty="0">
              <a:latin typeface="HK Grotesk"/>
              <a:ea typeface="HK Grotesk"/>
              <a:cs typeface="HK Grotesk"/>
              <a:sym typeface="HK Grotesk"/>
            </a:endParaRPr>
          </a:p>
          <a:p>
            <a:pPr algn="just">
              <a:lnSpc>
                <a:spcPts val="4386"/>
              </a:lnSpc>
              <a:spcBef>
                <a:spcPct val="0"/>
              </a:spcBef>
            </a:pPr>
            <a:endParaRPr lang="en-US" sz="4333" dirty="0">
              <a:latin typeface="HK Grotesk"/>
              <a:ea typeface="HK Grotesk"/>
              <a:cs typeface="HK Grotesk"/>
              <a:sym typeface="HK Grotesk"/>
            </a:endParaRPr>
          </a:p>
          <a:p>
            <a:pPr algn="just">
              <a:lnSpc>
                <a:spcPts val="4946"/>
              </a:lnSpc>
              <a:spcBef>
                <a:spcPct val="0"/>
              </a:spcBef>
            </a:pPr>
            <a:endParaRPr lang="en-US" sz="4333" dirty="0">
              <a:latin typeface="HK Grotesk"/>
              <a:ea typeface="HK Grotesk"/>
              <a:cs typeface="HK Grotesk"/>
              <a:sym typeface="HK Grotesk"/>
            </a:endParaRPr>
          </a:p>
          <a:p>
            <a:pPr algn="just">
              <a:lnSpc>
                <a:spcPts val="4946"/>
              </a:lnSpc>
              <a:spcBef>
                <a:spcPct val="0"/>
              </a:spcBef>
            </a:pPr>
            <a:endParaRPr lang="en-US" sz="4333" dirty="0">
              <a:latin typeface="HK Grotesk"/>
              <a:ea typeface="HK Grotesk"/>
              <a:cs typeface="HK Grotesk"/>
              <a:sym typeface="HK Grotesk"/>
            </a:endParaRPr>
          </a:p>
          <a:p>
            <a:pPr algn="just">
              <a:lnSpc>
                <a:spcPts val="4573"/>
              </a:lnSpc>
              <a:spcBef>
                <a:spcPct val="0"/>
              </a:spcBef>
            </a:pPr>
            <a:endParaRPr lang="en-US" sz="4333" dirty="0">
              <a:latin typeface="HK Grotesk"/>
              <a:ea typeface="HK Grotesk"/>
              <a:cs typeface="HK Grotesk"/>
              <a:sym typeface="HK Grotesk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5952633" y="2378620"/>
            <a:ext cx="5045483" cy="2787630"/>
          </a:xfrm>
          <a:custGeom>
            <a:avLst/>
            <a:gdLst/>
            <a:ahLst/>
            <a:cxnLst/>
            <a:rect l="l" t="t" r="r" b="b"/>
            <a:pathLst>
              <a:path w="7568225" h="4181445">
                <a:moveTo>
                  <a:pt x="0" y="0"/>
                </a:moveTo>
                <a:lnTo>
                  <a:pt x="7568225" y="0"/>
                </a:lnTo>
                <a:lnTo>
                  <a:pt x="7568225" y="4181444"/>
                </a:lnTo>
                <a:lnTo>
                  <a:pt x="0" y="418144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3249169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98806" y="703385"/>
            <a:ext cx="10353822" cy="743729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2800" b="1" dirty="0" smtClean="0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EJEMPLO</a:t>
            </a:r>
          </a:p>
          <a:p>
            <a:pPr algn="ctr">
              <a:spcBef>
                <a:spcPct val="0"/>
              </a:spcBef>
            </a:pPr>
            <a:endParaRPr lang="en-US" sz="2800" b="1" dirty="0">
              <a:solidFill>
                <a:srgbClr val="4E82E8"/>
              </a:solidFill>
              <a:latin typeface="Century Gothic" panose="020B0502020202020204" pitchFamily="34" charset="0"/>
              <a:ea typeface="HK Grotesk Bold"/>
              <a:cs typeface="HK Grotesk Bold"/>
              <a:sym typeface="HK Grotesk Bold"/>
            </a:endParaRPr>
          </a:p>
          <a:p>
            <a:pPr algn="just">
              <a:spcBef>
                <a:spcPct val="0"/>
              </a:spcBef>
            </a:pP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Una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empresa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de marketing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internacional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tiene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un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presupuesto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máximo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para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una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campaña</a:t>
            </a:r>
            <a:r>
              <a:rPr lang="en-US" sz="2400" dirty="0" smtClean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.</a:t>
            </a:r>
          </a:p>
          <a:p>
            <a:pPr algn="just">
              <a:spcBef>
                <a:spcPct val="0"/>
              </a:spcBef>
            </a:pPr>
            <a:endParaRPr lang="en-US" sz="2400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pPr marL="705304" lvl="1" indent="-352652">
              <a:spcBef>
                <a:spcPct val="0"/>
              </a:spcBef>
              <a:buFont typeface="Arial"/>
              <a:buChar char="•"/>
            </a:pP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El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gasto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total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en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publicidad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no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puede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superar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los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500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dólares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. Pero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además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, el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gasto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se divide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en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dos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partes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:</a:t>
            </a:r>
          </a:p>
          <a:p>
            <a:pPr marL="705304" lvl="1" indent="-352652" algn="just">
              <a:spcBef>
                <a:spcPct val="0"/>
              </a:spcBef>
              <a:buFont typeface="Arial"/>
              <a:buChar char="•"/>
            </a:pP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x =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publicidad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tradicional</a:t>
            </a:r>
            <a:endParaRPr lang="en-US" sz="2400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pPr marL="705304" lvl="1" indent="-352652" algn="just">
              <a:spcBef>
                <a:spcPct val="0"/>
              </a:spcBef>
              <a:buFont typeface="Arial"/>
              <a:buChar char="•"/>
            </a:pP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y =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publicidad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smtClean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digital</a:t>
            </a:r>
          </a:p>
          <a:p>
            <a:pPr marL="705304" lvl="1" indent="-352652" algn="just">
              <a:spcBef>
                <a:spcPct val="0"/>
              </a:spcBef>
              <a:buFont typeface="Arial"/>
              <a:buChar char="•"/>
            </a:pPr>
            <a:endParaRPr lang="en-US" sz="2400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pPr algn="just">
              <a:spcBef>
                <a:spcPct val="0"/>
              </a:spcBef>
            </a:pP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Y se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sabe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que:</a:t>
            </a:r>
          </a:p>
          <a:p>
            <a:pPr marL="705304" lvl="1" indent="-352652" algn="just">
              <a:spcBef>
                <a:spcPct val="0"/>
              </a:spcBef>
              <a:buFont typeface="Arial"/>
              <a:buChar char="•"/>
            </a:pP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La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publicidad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tradicional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cuesta el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doble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que la digital</a:t>
            </a:r>
          </a:p>
          <a:p>
            <a:pPr marL="705304" lvl="1" indent="-352652" algn="just">
              <a:spcBef>
                <a:spcPct val="0"/>
              </a:spcBef>
              <a:buFont typeface="Arial"/>
              <a:buChar char="•"/>
            </a:pP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El total de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inversión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no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puede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superar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500USD. </a:t>
            </a:r>
          </a:p>
          <a:p>
            <a:pPr algn="just">
              <a:spcBef>
                <a:spcPct val="0"/>
              </a:spcBef>
            </a:pPr>
            <a:endParaRPr lang="en-US" sz="3266" dirty="0">
              <a:latin typeface="HK Grotesk"/>
              <a:ea typeface="HK Grotesk"/>
              <a:cs typeface="HK Grotesk"/>
              <a:sym typeface="HK Grotesk"/>
            </a:endParaRPr>
          </a:p>
          <a:p>
            <a:pPr algn="just">
              <a:spcBef>
                <a:spcPct val="0"/>
              </a:spcBef>
            </a:pPr>
            <a:endParaRPr lang="en-US" sz="3266" dirty="0">
              <a:latin typeface="HK Grotesk"/>
              <a:ea typeface="HK Grotesk"/>
              <a:cs typeface="HK Grotesk"/>
              <a:sym typeface="HK Grotesk"/>
            </a:endParaRPr>
          </a:p>
          <a:p>
            <a:pPr algn="just">
              <a:spcBef>
                <a:spcPct val="0"/>
              </a:spcBef>
            </a:pPr>
            <a:endParaRPr lang="en-US" sz="3266" dirty="0">
              <a:latin typeface="HK Grotesk"/>
              <a:ea typeface="HK Grotesk"/>
              <a:cs typeface="HK Grotesk"/>
              <a:sym typeface="HK Grotesk"/>
            </a:endParaRPr>
          </a:p>
          <a:p>
            <a:pPr algn="just">
              <a:spcBef>
                <a:spcPct val="0"/>
              </a:spcBef>
            </a:pPr>
            <a:endParaRPr lang="en-US" sz="3266" dirty="0">
              <a:latin typeface="HK Grotesk"/>
              <a:ea typeface="HK Grotesk"/>
              <a:cs typeface="HK Grotesk"/>
              <a:sym typeface="HK Grotesk"/>
            </a:endParaRPr>
          </a:p>
          <a:p>
            <a:pPr algn="just">
              <a:spcBef>
                <a:spcPct val="0"/>
              </a:spcBef>
            </a:pPr>
            <a:endParaRPr lang="en-US" sz="3266" dirty="0">
              <a:latin typeface="HK Grotesk"/>
              <a:ea typeface="HK Grotesk"/>
              <a:cs typeface="HK Grotesk"/>
              <a:sym typeface="HK Grotesk"/>
            </a:endParaRPr>
          </a:p>
        </p:txBody>
      </p:sp>
    </p:spTree>
    <p:extLst>
      <p:ext uri="{BB962C8B-B14F-4D97-AF65-F5344CB8AC3E}">
        <p14:creationId xmlns:p14="http://schemas.microsoft.com/office/powerpoint/2010/main" val="1109540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11348" y="604911"/>
            <a:ext cx="10549778" cy="53091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573"/>
              </a:lnSpc>
            </a:pPr>
            <a:r>
              <a:rPr lang="en-US" sz="2800" b="1" dirty="0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MODELO MATEMÁTICO</a:t>
            </a:r>
          </a:p>
          <a:p>
            <a:pPr marL="705304" lvl="1" indent="-352652">
              <a:lnSpc>
                <a:spcPts val="4573"/>
              </a:lnSpc>
              <a:buFont typeface="Arial"/>
              <a:buChar char="•"/>
            </a:pP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Condición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1 (</a:t>
            </a: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costos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)</a:t>
            </a:r>
          </a:p>
          <a:p>
            <a:pPr>
              <a:lnSpc>
                <a:spcPts val="4573"/>
              </a:lnSpc>
            </a:pPr>
            <a:r>
              <a:rPr lang="en-US" sz="2800" dirty="0">
                <a:solidFill>
                  <a:srgbClr val="4E82E8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   x = 2y 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la </a:t>
            </a: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tradicional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es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el </a:t>
            </a: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doble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de la digital</a:t>
            </a:r>
          </a:p>
          <a:p>
            <a:pPr marL="705304" lvl="1" indent="-352652">
              <a:lnSpc>
                <a:spcPts val="4573"/>
              </a:lnSpc>
              <a:buFont typeface="Arial"/>
              <a:buChar char="•"/>
            </a:pP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Condición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2 (</a:t>
            </a: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restricción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de </a:t>
            </a: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presupuesto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)</a:t>
            </a:r>
          </a:p>
          <a:p>
            <a:pPr>
              <a:lnSpc>
                <a:spcPts val="4573"/>
              </a:lnSpc>
            </a:pP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    </a:t>
            </a:r>
            <a:r>
              <a:rPr lang="en-US" sz="2800" dirty="0">
                <a:solidFill>
                  <a:srgbClr val="4E82E8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x + y ≤ 500</a:t>
            </a:r>
          </a:p>
          <a:p>
            <a:pPr>
              <a:lnSpc>
                <a:spcPts val="4573"/>
              </a:lnSpc>
            </a:pPr>
            <a:r>
              <a:rPr lang="en-US" sz="2800" b="1" dirty="0" err="1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Sustituimos</a:t>
            </a:r>
            <a:r>
              <a:rPr lang="en-US" sz="2800" b="1" dirty="0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“x” </a:t>
            </a:r>
            <a:r>
              <a:rPr lang="en-US" sz="2800" b="1" dirty="0" err="1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en</a:t>
            </a:r>
            <a:r>
              <a:rPr lang="en-US" sz="2800" b="1" dirty="0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la </a:t>
            </a:r>
            <a:r>
              <a:rPr lang="en-US" sz="2800" b="1" dirty="0" err="1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inecuación</a:t>
            </a:r>
            <a:r>
              <a:rPr lang="en-US" sz="2800" b="1" dirty="0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:</a:t>
            </a:r>
          </a:p>
          <a:p>
            <a:pPr>
              <a:lnSpc>
                <a:spcPts val="4573"/>
              </a:lnSpc>
            </a:pPr>
            <a:r>
              <a:rPr lang="en-US" sz="2800" dirty="0">
                <a:solidFill>
                  <a:srgbClr val="4E82E8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    (2y)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+ y ≤ 500</a:t>
            </a:r>
          </a:p>
          <a:p>
            <a:pPr>
              <a:lnSpc>
                <a:spcPts val="4573"/>
              </a:lnSpc>
            </a:pPr>
            <a:r>
              <a:rPr lang="en-US" sz="2800" b="1" dirty="0" err="1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Simplificar</a:t>
            </a:r>
            <a:r>
              <a:rPr lang="en-US" sz="2800" b="1" dirty="0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</a:t>
            </a:r>
          </a:p>
          <a:p>
            <a:pPr>
              <a:lnSpc>
                <a:spcPts val="4573"/>
              </a:lnSpc>
            </a:pPr>
            <a:r>
              <a:rPr lang="en-US" sz="2800" dirty="0">
                <a:solidFill>
                  <a:srgbClr val="4E82E8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    3y ≤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800" dirty="0" smtClean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500</a:t>
            </a:r>
            <a:endParaRPr lang="en-US" sz="2800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5973522" y="5314071"/>
            <a:ext cx="361196" cy="295278"/>
          </a:xfrm>
          <a:custGeom>
            <a:avLst/>
            <a:gdLst/>
            <a:ahLst/>
            <a:cxnLst/>
            <a:rect l="l" t="t" r="r" b="b"/>
            <a:pathLst>
              <a:path w="541794" h="442917">
                <a:moveTo>
                  <a:pt x="0" y="0"/>
                </a:moveTo>
                <a:lnTo>
                  <a:pt x="541795" y="0"/>
                </a:lnTo>
                <a:lnTo>
                  <a:pt x="541795" y="442917"/>
                </a:lnTo>
                <a:lnTo>
                  <a:pt x="0" y="44291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CuadroTexto 3"/>
          <p:cNvSpPr txBox="1"/>
          <p:nvPr/>
        </p:nvSpPr>
        <p:spPr>
          <a:xfrm>
            <a:off x="4046248" y="4557931"/>
            <a:ext cx="3854548" cy="8940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573"/>
              </a:lnSpc>
            </a:pPr>
            <a:r>
              <a:rPr lang="en-US" sz="2800" b="1" dirty="0" err="1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Despejar</a:t>
            </a:r>
            <a:r>
              <a:rPr lang="en-US" sz="2800" b="1" dirty="0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</a:t>
            </a:r>
          </a:p>
          <a:p>
            <a:pPr>
              <a:lnSpc>
                <a:spcPts val="4573"/>
              </a:lnSpc>
            </a:pPr>
            <a:r>
              <a:rPr lang="en-US" b="1" dirty="0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   </a:t>
            </a:r>
            <a:r>
              <a:rPr lang="en-US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y ≤ 500/3    </a:t>
            </a:r>
            <a:r>
              <a:rPr lang="en-US" sz="2800" dirty="0" smtClean="0">
                <a:solidFill>
                  <a:srgbClr val="FF0000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166.6667</a:t>
            </a:r>
            <a:endParaRPr lang="en-US" sz="2800" dirty="0">
              <a:solidFill>
                <a:srgbClr val="FF0000"/>
              </a:solidFill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pPr>
              <a:lnSpc>
                <a:spcPts val="4573"/>
              </a:lnSpc>
            </a:pPr>
            <a:endParaRPr lang="en-US" sz="1800" dirty="0">
              <a:solidFill>
                <a:srgbClr val="FF0000"/>
              </a:solidFill>
              <a:latin typeface="HK Grotesk"/>
              <a:ea typeface="HK Grotesk"/>
              <a:cs typeface="HK Grotesk"/>
              <a:sym typeface="HK Grotesk"/>
            </a:endParaRPr>
          </a:p>
          <a:p>
            <a:pPr>
              <a:lnSpc>
                <a:spcPts val="4573"/>
              </a:lnSpc>
            </a:pPr>
            <a:endParaRPr lang="en-US" sz="1800" dirty="0">
              <a:solidFill>
                <a:srgbClr val="FF0000"/>
              </a:solidFill>
              <a:latin typeface="HK Grotesk"/>
              <a:ea typeface="HK Grotesk"/>
              <a:cs typeface="HK Grotesk"/>
              <a:sym typeface="HK Grotesk"/>
            </a:endParaRPr>
          </a:p>
          <a:p>
            <a:pPr>
              <a:lnSpc>
                <a:spcPts val="4573"/>
              </a:lnSpc>
            </a:pPr>
            <a:endParaRPr lang="en-US" sz="1800" dirty="0">
              <a:solidFill>
                <a:srgbClr val="FF0000"/>
              </a:solidFill>
              <a:latin typeface="HK Grotesk"/>
              <a:ea typeface="HK Grotesk"/>
              <a:cs typeface="HK Grotesk"/>
              <a:sym typeface="HK Grotesk"/>
            </a:endParaRPr>
          </a:p>
          <a:p>
            <a:pPr>
              <a:lnSpc>
                <a:spcPts val="4573"/>
              </a:lnSpc>
            </a:pPr>
            <a:endParaRPr lang="en-US" sz="1800" dirty="0">
              <a:solidFill>
                <a:srgbClr val="FF0000"/>
              </a:solidFill>
              <a:latin typeface="HK Grotesk"/>
              <a:ea typeface="HK Grotesk"/>
              <a:cs typeface="HK Grotesk"/>
              <a:sym typeface="HK Grotesk"/>
            </a:endParaRPr>
          </a:p>
          <a:p>
            <a:pPr>
              <a:lnSpc>
                <a:spcPts val="4573"/>
              </a:lnSpc>
            </a:pPr>
            <a:endParaRPr lang="en-US" sz="1800" dirty="0">
              <a:solidFill>
                <a:srgbClr val="FF0000"/>
              </a:solidFill>
              <a:latin typeface="HK Grotesk"/>
              <a:ea typeface="HK Grotesk"/>
              <a:cs typeface="HK Grotesk"/>
              <a:sym typeface="HK Grotesk"/>
            </a:endParaRPr>
          </a:p>
          <a:p>
            <a:pPr>
              <a:lnSpc>
                <a:spcPts val="4573"/>
              </a:lnSpc>
            </a:pPr>
            <a:endParaRPr lang="en-US" sz="1800" dirty="0">
              <a:solidFill>
                <a:srgbClr val="FF0000"/>
              </a:solidFill>
              <a:latin typeface="HK Grotesk"/>
              <a:ea typeface="HK Grotesk"/>
              <a:cs typeface="HK Grotesk"/>
              <a:sym typeface="HK Grotesk"/>
            </a:endParaRPr>
          </a:p>
          <a:p>
            <a:pPr>
              <a:lnSpc>
                <a:spcPts val="4573"/>
              </a:lnSpc>
            </a:pPr>
            <a:endParaRPr lang="en-US" sz="1800" dirty="0">
              <a:solidFill>
                <a:srgbClr val="FF0000"/>
              </a:solidFill>
              <a:latin typeface="HK Grotesk"/>
              <a:ea typeface="HK Grotesk"/>
              <a:cs typeface="HK Grotesk"/>
              <a:sym typeface="HK Grotesk"/>
            </a:endParaRPr>
          </a:p>
          <a:p>
            <a:pPr>
              <a:lnSpc>
                <a:spcPts val="4573"/>
              </a:lnSpc>
            </a:pPr>
            <a:endParaRPr lang="en-US" sz="1800" dirty="0">
              <a:solidFill>
                <a:srgbClr val="FF0000"/>
              </a:solidFill>
              <a:latin typeface="HK Grotesk"/>
              <a:ea typeface="HK Grotesk"/>
              <a:cs typeface="HK Grotesk"/>
              <a:sym typeface="HK Grotesk"/>
            </a:endParaRPr>
          </a:p>
          <a:p>
            <a:pPr>
              <a:lnSpc>
                <a:spcPts val="4573"/>
              </a:lnSpc>
              <a:spcBef>
                <a:spcPct val="0"/>
              </a:spcBef>
            </a:pPr>
            <a:endParaRPr lang="en-US" sz="1800" dirty="0">
              <a:solidFill>
                <a:srgbClr val="FF0000"/>
              </a:solidFill>
              <a:latin typeface="HK Grotesk"/>
              <a:ea typeface="HK Grotesk"/>
              <a:cs typeface="HK Grotesk"/>
              <a:sym typeface="HK Grotesk"/>
            </a:endParaRPr>
          </a:p>
          <a:p>
            <a:pPr algn="just">
              <a:lnSpc>
                <a:spcPts val="4573"/>
              </a:lnSpc>
              <a:spcBef>
                <a:spcPct val="0"/>
              </a:spcBef>
            </a:pPr>
            <a:endParaRPr lang="en-US" sz="1800" dirty="0">
              <a:solidFill>
                <a:srgbClr val="FF0000"/>
              </a:solidFill>
              <a:latin typeface="HK Grotesk"/>
              <a:ea typeface="HK Grotesk"/>
              <a:cs typeface="HK Grotesk"/>
              <a:sym typeface="HK Grotesk"/>
            </a:endParaRPr>
          </a:p>
          <a:p>
            <a:pPr algn="just">
              <a:lnSpc>
                <a:spcPts val="4573"/>
              </a:lnSpc>
              <a:spcBef>
                <a:spcPct val="0"/>
              </a:spcBef>
            </a:pPr>
            <a:endParaRPr lang="en-US" sz="1800" dirty="0">
              <a:solidFill>
                <a:srgbClr val="FF0000"/>
              </a:solidFill>
              <a:latin typeface="HK Grotesk"/>
              <a:ea typeface="HK Grotesk"/>
              <a:cs typeface="HK Grotesk"/>
              <a:sym typeface="HK Grotesk"/>
            </a:endParaRPr>
          </a:p>
          <a:p>
            <a:pPr algn="just">
              <a:lnSpc>
                <a:spcPts val="4573"/>
              </a:lnSpc>
              <a:spcBef>
                <a:spcPct val="0"/>
              </a:spcBef>
            </a:pPr>
            <a:endParaRPr lang="en-US" sz="1800" dirty="0">
              <a:solidFill>
                <a:srgbClr val="FF0000"/>
              </a:solidFill>
              <a:latin typeface="HK Grotesk"/>
              <a:ea typeface="HK Grotesk"/>
              <a:cs typeface="HK Grotesk"/>
              <a:sym typeface="HK Grotesk"/>
            </a:endParaRPr>
          </a:p>
          <a:p>
            <a:pPr algn="just">
              <a:lnSpc>
                <a:spcPts val="4573"/>
              </a:lnSpc>
              <a:spcBef>
                <a:spcPct val="0"/>
              </a:spcBef>
            </a:pPr>
            <a:endParaRPr lang="en-US" sz="1800" dirty="0">
              <a:solidFill>
                <a:srgbClr val="FF0000"/>
              </a:solidFill>
              <a:latin typeface="HK Grotesk"/>
              <a:ea typeface="HK Grotesk"/>
              <a:cs typeface="HK Grotesk"/>
              <a:sym typeface="HK Grotesk"/>
            </a:endParaRPr>
          </a:p>
        </p:txBody>
      </p:sp>
    </p:spTree>
    <p:extLst>
      <p:ext uri="{BB962C8B-B14F-4D97-AF65-F5344CB8AC3E}">
        <p14:creationId xmlns:p14="http://schemas.microsoft.com/office/powerpoint/2010/main" val="1748195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232278" y="888240"/>
            <a:ext cx="4814702" cy="4724427"/>
          </a:xfrm>
          <a:custGeom>
            <a:avLst/>
            <a:gdLst/>
            <a:ahLst/>
            <a:cxnLst/>
            <a:rect l="l" t="t" r="r" b="b"/>
            <a:pathLst>
              <a:path w="7222053" h="7086640">
                <a:moveTo>
                  <a:pt x="0" y="0"/>
                </a:moveTo>
                <a:lnTo>
                  <a:pt x="7222054" y="0"/>
                </a:lnTo>
                <a:lnTo>
                  <a:pt x="7222054" y="7086640"/>
                </a:lnTo>
                <a:lnTo>
                  <a:pt x="0" y="708664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825283" y="819761"/>
            <a:ext cx="9732163" cy="2949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573"/>
              </a:lnSpc>
              <a:spcBef>
                <a:spcPct val="0"/>
              </a:spcBef>
            </a:pPr>
            <a:r>
              <a:rPr lang="en-US" sz="3266" dirty="0" err="1">
                <a:solidFill>
                  <a:srgbClr val="4E82E8"/>
                </a:solidFill>
                <a:latin typeface="HK Grotesk"/>
                <a:ea typeface="HK Grotesk"/>
                <a:cs typeface="HK Grotesk"/>
                <a:sym typeface="HK Grotesk"/>
              </a:rPr>
              <a:t>Encontrar</a:t>
            </a:r>
            <a:r>
              <a:rPr lang="en-US" sz="3266" dirty="0">
                <a:solidFill>
                  <a:srgbClr val="4E82E8"/>
                </a:solidFill>
                <a:latin typeface="HK Grotesk"/>
                <a:ea typeface="HK Grotesk"/>
                <a:cs typeface="HK Grotesk"/>
                <a:sym typeface="HK Grotesk"/>
              </a:rPr>
              <a:t> “x“</a:t>
            </a:r>
          </a:p>
          <a:p>
            <a:pPr>
              <a:lnSpc>
                <a:spcPts val="4573"/>
              </a:lnSpc>
              <a:spcBef>
                <a:spcPct val="0"/>
              </a:spcBef>
            </a:pPr>
            <a:r>
              <a:rPr lang="en-US" sz="3266" dirty="0" err="1">
                <a:solidFill>
                  <a:srgbClr val="4E82E8"/>
                </a:solidFill>
                <a:latin typeface="HK Grotesk"/>
                <a:ea typeface="HK Grotesk"/>
                <a:cs typeface="HK Grotesk"/>
                <a:sym typeface="HK Grotesk"/>
              </a:rPr>
              <a:t>Usamos</a:t>
            </a:r>
            <a:r>
              <a:rPr lang="en-US" sz="3266" dirty="0">
                <a:solidFill>
                  <a:srgbClr val="4E82E8"/>
                </a:solidFill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266" dirty="0">
                <a:latin typeface="HK Grotesk"/>
                <a:ea typeface="HK Grotesk"/>
                <a:cs typeface="HK Grotesk"/>
                <a:sym typeface="HK Grotesk"/>
              </a:rPr>
              <a:t>x = 2y:</a:t>
            </a:r>
          </a:p>
          <a:p>
            <a:pPr>
              <a:lnSpc>
                <a:spcPts val="4573"/>
              </a:lnSpc>
              <a:spcBef>
                <a:spcPct val="0"/>
              </a:spcBef>
            </a:pPr>
            <a:r>
              <a:rPr lang="en-US" sz="3266" dirty="0">
                <a:latin typeface="HK Grotesk"/>
                <a:ea typeface="HK Grotesk"/>
                <a:cs typeface="HK Grotesk"/>
                <a:sym typeface="HK Grotesk"/>
              </a:rPr>
              <a:t>x ≤ 2(166.66)</a:t>
            </a:r>
          </a:p>
          <a:p>
            <a:pPr>
              <a:lnSpc>
                <a:spcPts val="4573"/>
              </a:lnSpc>
              <a:spcBef>
                <a:spcPct val="0"/>
              </a:spcBef>
            </a:pPr>
            <a:r>
              <a:rPr lang="en-US" sz="3266" dirty="0">
                <a:solidFill>
                  <a:srgbClr val="FF0000"/>
                </a:solidFill>
                <a:latin typeface="HK Grotesk"/>
                <a:ea typeface="HK Grotesk"/>
                <a:cs typeface="HK Grotesk"/>
                <a:sym typeface="HK Grotesk"/>
              </a:rPr>
              <a:t>x ≤ 333.33</a:t>
            </a:r>
          </a:p>
          <a:p>
            <a:pPr>
              <a:lnSpc>
                <a:spcPts val="4573"/>
              </a:lnSpc>
              <a:spcBef>
                <a:spcPct val="0"/>
              </a:spcBef>
            </a:pPr>
            <a:endParaRPr lang="en-US" sz="3266" dirty="0">
              <a:solidFill>
                <a:srgbClr val="FF0000"/>
              </a:solidFill>
              <a:latin typeface="HK Grotesk"/>
              <a:ea typeface="HK Grotesk"/>
              <a:cs typeface="HK Grotesk"/>
              <a:sym typeface="HK Grotesk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63977" y="3086334"/>
            <a:ext cx="7606734" cy="16158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 dirty="0" err="1">
                <a:latin typeface="HK Grotesk"/>
                <a:ea typeface="HK Grotesk"/>
                <a:cs typeface="HK Grotesk"/>
                <a:sym typeface="HK Grotesk"/>
              </a:rPr>
              <a:t>Publicidad</a:t>
            </a:r>
            <a:r>
              <a:rPr lang="en-US" sz="3000" dirty="0">
                <a:latin typeface="HK Grotesk"/>
                <a:ea typeface="HK Grotesk"/>
                <a:cs typeface="HK Grotesk"/>
                <a:sym typeface="HK Grotesk"/>
              </a:rPr>
              <a:t> digital (y): hasta 166.66 USD</a:t>
            </a:r>
          </a:p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latin typeface="HK Grotesk"/>
                <a:ea typeface="HK Grotesk"/>
                <a:cs typeface="HK Grotesk"/>
                <a:sym typeface="HK Grotesk"/>
              </a:rPr>
              <a:t>      </a:t>
            </a:r>
            <a:r>
              <a:rPr lang="en-US" sz="3000" dirty="0" err="1">
                <a:latin typeface="HK Grotesk"/>
                <a:ea typeface="HK Grotesk"/>
                <a:cs typeface="HK Grotesk"/>
                <a:sym typeface="HK Grotesk"/>
              </a:rPr>
              <a:t>Publicidad</a:t>
            </a:r>
            <a:r>
              <a:rPr lang="en-US" sz="30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000" dirty="0" err="1">
                <a:latin typeface="HK Grotesk"/>
                <a:ea typeface="HK Grotesk"/>
                <a:cs typeface="HK Grotesk"/>
                <a:sym typeface="HK Grotesk"/>
              </a:rPr>
              <a:t>tradicional</a:t>
            </a:r>
            <a:r>
              <a:rPr lang="en-US" sz="3000" dirty="0">
                <a:latin typeface="HK Grotesk"/>
                <a:ea typeface="HK Grotesk"/>
                <a:cs typeface="HK Grotesk"/>
                <a:sym typeface="HK Grotesk"/>
              </a:rPr>
              <a:t> (x): hasta 333.33 USD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62708" y="4821936"/>
            <a:ext cx="8721666" cy="73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20"/>
              </a:lnSpc>
              <a:spcBef>
                <a:spcPct val="0"/>
              </a:spcBef>
            </a:pPr>
            <a:r>
              <a:rPr lang="en-US" sz="3200" b="1" dirty="0" err="1">
                <a:solidFill>
                  <a:srgbClr val="1BBC5A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Transformar</a:t>
            </a:r>
            <a:r>
              <a:rPr lang="en-US" sz="3200" b="1" dirty="0">
                <a:solidFill>
                  <a:srgbClr val="1BBC5A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200" b="1" dirty="0" err="1">
                <a:solidFill>
                  <a:srgbClr val="1BBC5A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restricciones</a:t>
            </a:r>
            <a:r>
              <a:rPr lang="en-US" sz="3200" b="1" dirty="0">
                <a:solidFill>
                  <a:srgbClr val="1BBC5A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200" b="1" dirty="0" err="1">
                <a:solidFill>
                  <a:srgbClr val="1BBC5A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en</a:t>
            </a:r>
            <a:r>
              <a:rPr lang="en-US" sz="3200" b="1" dirty="0">
                <a:solidFill>
                  <a:srgbClr val="1BBC5A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200" b="1" dirty="0" err="1">
                <a:solidFill>
                  <a:srgbClr val="1BBC5A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decisiones</a:t>
            </a:r>
            <a:r>
              <a:rPr lang="en-US" sz="3200" b="1" dirty="0">
                <a:solidFill>
                  <a:srgbClr val="1BBC5A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200" b="1" dirty="0" err="1">
                <a:solidFill>
                  <a:srgbClr val="1BBC5A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reales</a:t>
            </a:r>
            <a:r>
              <a:rPr lang="en-US" sz="3200" b="1" dirty="0">
                <a:solidFill>
                  <a:srgbClr val="1BBC5A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74627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"/>
          <p:cNvSpPr txBox="1">
            <a:spLocks noGrp="1"/>
          </p:cNvSpPr>
          <p:nvPr>
            <p:ph type="title"/>
          </p:nvPr>
        </p:nvSpPr>
        <p:spPr>
          <a:xfrm>
            <a:off x="1786597" y="2247484"/>
            <a:ext cx="8400125" cy="18588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AFA"/>
              </a:buClr>
              <a:buSzPts val="6000"/>
              <a:buFont typeface="Century Gothic"/>
              <a:buNone/>
            </a:pPr>
            <a:r>
              <a:rPr lang="es-CO" sz="6000" dirty="0" smtClean="0">
                <a:solidFill>
                  <a:srgbClr val="FFFAF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ÁLGEBRA APLICADA A LOS NEGOCIOS</a:t>
            </a:r>
            <a:endParaRPr sz="60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89" name="Google Shape;89;p2"/>
          <p:cNvSpPr txBox="1"/>
          <p:nvPr/>
        </p:nvSpPr>
        <p:spPr>
          <a:xfrm>
            <a:off x="3505865" y="4579289"/>
            <a:ext cx="5264700" cy="504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55ADFF"/>
              </a:buClr>
              <a:buSzPts val="2800"/>
              <a:buFont typeface="Century Gothic"/>
              <a:buNone/>
            </a:pPr>
            <a:r>
              <a:rPr lang="es-CO" sz="3200" dirty="0" smtClean="0">
                <a:solidFill>
                  <a:srgbClr val="55AD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Ecuaciones Cuadráticas</a:t>
            </a:r>
            <a:endParaRPr sz="3200" b="0" i="0" u="none" strike="noStrike" cap="none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58654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97279" y="2175790"/>
            <a:ext cx="6689499" cy="75325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786"/>
              </a:lnSpc>
            </a:pPr>
            <a:r>
              <a:rPr lang="en-US" sz="36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Más</a:t>
            </a:r>
            <a:r>
              <a:rPr lang="en-US" sz="36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6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ventas</a:t>
            </a:r>
            <a:r>
              <a:rPr lang="en-US" sz="36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= </a:t>
            </a:r>
            <a:r>
              <a:rPr lang="en-US" sz="36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más</a:t>
            </a:r>
            <a:r>
              <a:rPr lang="en-US" sz="36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6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ganancia</a:t>
            </a:r>
            <a:r>
              <a:rPr lang="en-US" sz="36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” </a:t>
            </a:r>
            <a:r>
              <a:rPr lang="en-US" sz="36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siempre</a:t>
            </a:r>
            <a:r>
              <a:rPr lang="en-US" sz="36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lineal</a:t>
            </a:r>
          </a:p>
          <a:p>
            <a:pPr>
              <a:lnSpc>
                <a:spcPts val="5786"/>
              </a:lnSpc>
            </a:pPr>
            <a:r>
              <a:rPr lang="en-US" sz="3600" b="1" dirty="0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La </a:t>
            </a:r>
            <a:r>
              <a:rPr lang="en-US" sz="3600" b="1" dirty="0" err="1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realidad</a:t>
            </a:r>
            <a:r>
              <a:rPr lang="en-US" sz="3600" b="1" dirty="0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: </a:t>
            </a:r>
            <a:r>
              <a:rPr lang="en-US" sz="3600" b="1" dirty="0" err="1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curvas</a:t>
            </a:r>
            <a:r>
              <a:rPr lang="en-US" sz="3600" b="1" dirty="0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</a:t>
            </a:r>
          </a:p>
          <a:p>
            <a:pPr>
              <a:lnSpc>
                <a:spcPts val="5786"/>
              </a:lnSpc>
            </a:pPr>
            <a:r>
              <a:rPr lang="en-US" sz="36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En</a:t>
            </a:r>
            <a:r>
              <a:rPr lang="en-US" sz="36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6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algun</a:t>
            </a:r>
            <a:r>
              <a:rPr lang="en-US" sz="36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6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punto</a:t>
            </a:r>
            <a:r>
              <a:rPr lang="en-US" sz="36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el </a:t>
            </a:r>
            <a:r>
              <a:rPr lang="en-US" sz="36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negocio</a:t>
            </a:r>
            <a:r>
              <a:rPr lang="en-US" sz="36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cambia de </a:t>
            </a:r>
            <a:r>
              <a:rPr lang="en-US" sz="36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dirección</a:t>
            </a:r>
            <a:endParaRPr lang="en-US" sz="3600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pPr>
              <a:lnSpc>
                <a:spcPts val="5786"/>
              </a:lnSpc>
            </a:pPr>
            <a:endParaRPr lang="en-US" sz="3600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pPr>
              <a:lnSpc>
                <a:spcPts val="5786"/>
              </a:lnSpc>
            </a:pPr>
            <a:endParaRPr lang="en-US" sz="3600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pPr algn="ctr">
              <a:lnSpc>
                <a:spcPts val="7093"/>
              </a:lnSpc>
            </a:pPr>
            <a:endParaRPr lang="en-US" sz="3600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pPr>
              <a:lnSpc>
                <a:spcPts val="5786"/>
              </a:lnSpc>
              <a:spcBef>
                <a:spcPct val="0"/>
              </a:spcBef>
            </a:pPr>
            <a:endParaRPr lang="en-US" sz="3600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pPr>
              <a:lnSpc>
                <a:spcPts val="5786"/>
              </a:lnSpc>
              <a:spcBef>
                <a:spcPct val="0"/>
              </a:spcBef>
            </a:pPr>
            <a:endParaRPr lang="en-US" sz="3600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7248691" y="2298620"/>
            <a:ext cx="3852041" cy="3852041"/>
          </a:xfrm>
          <a:custGeom>
            <a:avLst/>
            <a:gdLst/>
            <a:ahLst/>
            <a:cxnLst/>
            <a:rect l="l" t="t" r="r" b="b"/>
            <a:pathLst>
              <a:path w="5778062" h="5778062">
                <a:moveTo>
                  <a:pt x="0" y="0"/>
                </a:moveTo>
                <a:lnTo>
                  <a:pt x="5778062" y="0"/>
                </a:lnTo>
                <a:lnTo>
                  <a:pt x="5778062" y="5778063"/>
                </a:lnTo>
                <a:lnTo>
                  <a:pt x="0" y="577806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4635460" y="2912695"/>
            <a:ext cx="586421" cy="744661"/>
          </a:xfrm>
          <a:custGeom>
            <a:avLst/>
            <a:gdLst/>
            <a:ahLst/>
            <a:cxnLst/>
            <a:rect l="l" t="t" r="r" b="b"/>
            <a:pathLst>
              <a:path w="879631" h="1116992">
                <a:moveTo>
                  <a:pt x="0" y="0"/>
                </a:moveTo>
                <a:lnTo>
                  <a:pt x="879631" y="0"/>
                </a:lnTo>
                <a:lnTo>
                  <a:pt x="879631" y="1116991"/>
                </a:lnTo>
                <a:lnTo>
                  <a:pt x="0" y="111699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1097279" y="590839"/>
            <a:ext cx="10757095" cy="25006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533"/>
              </a:lnSpc>
            </a:pPr>
            <a:r>
              <a:rPr lang="en-US" sz="4000" b="1" dirty="0" err="1">
                <a:solidFill>
                  <a:srgbClr val="FF0000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Ecuaciones</a:t>
            </a:r>
            <a:r>
              <a:rPr lang="en-US" sz="4000" b="1" dirty="0">
                <a:solidFill>
                  <a:srgbClr val="FF0000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Cuadráticas</a:t>
            </a:r>
            <a:r>
              <a:rPr lang="en-US" sz="4000" b="1" dirty="0">
                <a:solidFill>
                  <a:srgbClr val="FF0000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: </a:t>
            </a:r>
            <a:r>
              <a:rPr lang="en-US" sz="4000" b="1" dirty="0" err="1">
                <a:solidFill>
                  <a:srgbClr val="FF0000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Cuando</a:t>
            </a:r>
            <a:r>
              <a:rPr lang="en-US" sz="4000" b="1" dirty="0">
                <a:solidFill>
                  <a:srgbClr val="FF0000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el </a:t>
            </a:r>
            <a:r>
              <a:rPr lang="en-US" sz="4000" b="1" dirty="0" err="1">
                <a:solidFill>
                  <a:srgbClr val="FF0000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negocio</a:t>
            </a:r>
            <a:r>
              <a:rPr lang="en-US" sz="4000" b="1" dirty="0">
                <a:solidFill>
                  <a:srgbClr val="FF0000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deja</a:t>
            </a:r>
            <a:r>
              <a:rPr lang="en-US" sz="4000" b="1" dirty="0">
                <a:solidFill>
                  <a:srgbClr val="FF0000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de </a:t>
            </a:r>
            <a:r>
              <a:rPr lang="en-US" sz="4000" b="1" dirty="0" err="1">
                <a:solidFill>
                  <a:srgbClr val="FF0000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ser</a:t>
            </a:r>
            <a:r>
              <a:rPr lang="en-US" sz="4000" b="1" dirty="0">
                <a:solidFill>
                  <a:srgbClr val="FF0000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lineal</a:t>
            </a:r>
          </a:p>
          <a:p>
            <a:pPr algn="ctr">
              <a:lnSpc>
                <a:spcPts val="6533"/>
              </a:lnSpc>
            </a:pPr>
            <a:endParaRPr lang="en-US" sz="4666" b="1" dirty="0">
              <a:solidFill>
                <a:srgbClr val="FF0000"/>
              </a:solidFill>
              <a:latin typeface="HK Grotesk Bold"/>
              <a:ea typeface="HK Grotesk Bold"/>
              <a:cs typeface="HK Grotesk Bold"/>
              <a:sym typeface="HK Grotesk Bold"/>
            </a:endParaRPr>
          </a:p>
        </p:txBody>
      </p:sp>
    </p:spTree>
    <p:extLst>
      <p:ext uri="{BB962C8B-B14F-4D97-AF65-F5344CB8AC3E}">
        <p14:creationId xmlns:p14="http://schemas.microsoft.com/office/powerpoint/2010/main" val="3393339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276643" y="961318"/>
            <a:ext cx="8344049" cy="106695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853"/>
              </a:lnSpc>
            </a:pP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Una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ecuación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cuadrática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es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una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ecuación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de la forma:</a:t>
            </a:r>
          </a:p>
          <a:p>
            <a:pPr algn="just">
              <a:lnSpc>
                <a:spcPts val="4853"/>
              </a:lnSpc>
            </a:pPr>
            <a:r>
              <a:rPr lang="en-US" sz="2400" b="1" dirty="0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ax² + </a:t>
            </a:r>
            <a:r>
              <a:rPr lang="en-US" sz="2400" b="1" dirty="0" err="1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bx</a:t>
            </a:r>
            <a:r>
              <a:rPr lang="en-US" sz="2400" b="1" dirty="0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+ c = 0</a:t>
            </a:r>
          </a:p>
          <a:p>
            <a:pPr algn="just">
              <a:lnSpc>
                <a:spcPts val="4853"/>
              </a:lnSpc>
            </a:pP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Donde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la variable 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está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elevada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al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cuadrado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(x²).</a:t>
            </a:r>
          </a:p>
          <a:p>
            <a:pPr algn="just">
              <a:lnSpc>
                <a:spcPts val="4853"/>
              </a:lnSpc>
            </a:pP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Las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funciones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cuadráticas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en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negocios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se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usan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para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encontrar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:</a:t>
            </a:r>
          </a:p>
          <a:p>
            <a:pPr marL="748487" lvl="1" indent="-374243">
              <a:lnSpc>
                <a:spcPts val="4853"/>
              </a:lnSpc>
              <a:buFont typeface="Arial"/>
              <a:buChar char="•"/>
            </a:pP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El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punto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máximo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de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ganancia</a:t>
            </a:r>
            <a:endParaRPr lang="en-US" sz="2400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pPr marL="748487" lvl="1" indent="-374243">
              <a:lnSpc>
                <a:spcPts val="4853"/>
              </a:lnSpc>
              <a:buFont typeface="Arial"/>
              <a:buChar char="•"/>
            </a:pP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El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punto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óptimo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de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producción</a:t>
            </a:r>
            <a:endParaRPr lang="en-US" sz="2400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pPr marL="748487" lvl="1" indent="-374243">
              <a:lnSpc>
                <a:spcPts val="4853"/>
              </a:lnSpc>
              <a:buFont typeface="Arial"/>
              <a:buChar char="•"/>
            </a:pP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El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equilibrio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entre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costo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y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beneficio</a:t>
            </a:r>
            <a:endParaRPr lang="en-US" sz="2400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pPr algn="just">
              <a:lnSpc>
                <a:spcPts val="4853"/>
              </a:lnSpc>
            </a:pPr>
            <a:endParaRPr lang="en-US" sz="3466" dirty="0">
              <a:latin typeface="HK Grotesk"/>
              <a:ea typeface="HK Grotesk"/>
              <a:cs typeface="HK Grotesk"/>
              <a:sym typeface="HK Grotesk"/>
            </a:endParaRPr>
          </a:p>
          <a:p>
            <a:pPr algn="just">
              <a:lnSpc>
                <a:spcPts val="4853"/>
              </a:lnSpc>
            </a:pPr>
            <a:endParaRPr lang="en-US" sz="3466" dirty="0">
              <a:latin typeface="HK Grotesk"/>
              <a:ea typeface="HK Grotesk"/>
              <a:cs typeface="HK Grotesk"/>
              <a:sym typeface="HK Grotesk"/>
            </a:endParaRPr>
          </a:p>
          <a:p>
            <a:pPr algn="just">
              <a:lnSpc>
                <a:spcPts val="4853"/>
              </a:lnSpc>
            </a:pPr>
            <a:endParaRPr lang="en-US" sz="3466" dirty="0">
              <a:latin typeface="HK Grotesk"/>
              <a:ea typeface="HK Grotesk"/>
              <a:cs typeface="HK Grotesk"/>
              <a:sym typeface="HK Grotesk"/>
            </a:endParaRPr>
          </a:p>
          <a:p>
            <a:pPr algn="just">
              <a:lnSpc>
                <a:spcPts val="3547"/>
              </a:lnSpc>
            </a:pPr>
            <a:endParaRPr lang="en-US" sz="3466" dirty="0">
              <a:latin typeface="HK Grotesk"/>
              <a:ea typeface="HK Grotesk"/>
              <a:cs typeface="HK Grotesk"/>
              <a:sym typeface="HK Grotesk"/>
            </a:endParaRPr>
          </a:p>
          <a:p>
            <a:pPr algn="just">
              <a:lnSpc>
                <a:spcPts val="3547"/>
              </a:lnSpc>
            </a:pPr>
            <a:endParaRPr lang="en-US" sz="3466" dirty="0">
              <a:latin typeface="HK Grotesk"/>
              <a:ea typeface="HK Grotesk"/>
              <a:cs typeface="HK Grotesk"/>
              <a:sym typeface="HK Grotesk"/>
            </a:endParaRPr>
          </a:p>
          <a:p>
            <a:pPr algn="just">
              <a:lnSpc>
                <a:spcPts val="3547"/>
              </a:lnSpc>
            </a:pPr>
            <a:endParaRPr lang="en-US" sz="3466" dirty="0">
              <a:latin typeface="HK Grotesk"/>
              <a:ea typeface="HK Grotesk"/>
              <a:cs typeface="HK Grotesk"/>
              <a:sym typeface="HK Grotesk"/>
            </a:endParaRPr>
          </a:p>
          <a:p>
            <a:pPr algn="just">
              <a:lnSpc>
                <a:spcPts val="4760"/>
              </a:lnSpc>
            </a:pPr>
            <a:endParaRPr lang="en-US" sz="3466" dirty="0">
              <a:latin typeface="HK Grotesk"/>
              <a:ea typeface="HK Grotesk"/>
              <a:cs typeface="HK Grotesk"/>
              <a:sym typeface="HK Grotesk"/>
            </a:endParaRPr>
          </a:p>
          <a:p>
            <a:pPr algn="just">
              <a:lnSpc>
                <a:spcPts val="3173"/>
              </a:lnSpc>
              <a:spcBef>
                <a:spcPct val="0"/>
              </a:spcBef>
            </a:pPr>
            <a:endParaRPr lang="en-US" sz="3466" dirty="0">
              <a:latin typeface="HK Grotesk"/>
              <a:ea typeface="HK Grotesk"/>
              <a:cs typeface="HK Grotesk"/>
              <a:sym typeface="HK Grotesk"/>
            </a:endParaRPr>
          </a:p>
          <a:p>
            <a:pPr algn="just">
              <a:lnSpc>
                <a:spcPts val="3734"/>
              </a:lnSpc>
              <a:spcBef>
                <a:spcPct val="0"/>
              </a:spcBef>
            </a:pPr>
            <a:endParaRPr lang="en-US" sz="3466" dirty="0">
              <a:latin typeface="HK Grotesk"/>
              <a:ea typeface="HK Grotesk"/>
              <a:cs typeface="HK Grotesk"/>
              <a:sym typeface="HK Grotesk"/>
            </a:endParaRPr>
          </a:p>
          <a:p>
            <a:pPr algn="just">
              <a:lnSpc>
                <a:spcPts val="3734"/>
              </a:lnSpc>
              <a:spcBef>
                <a:spcPct val="0"/>
              </a:spcBef>
            </a:pPr>
            <a:endParaRPr lang="en-US" sz="3466" dirty="0">
              <a:latin typeface="HK Grotesk"/>
              <a:ea typeface="HK Grotesk"/>
              <a:cs typeface="HK Grotesk"/>
              <a:sym typeface="HK Grotesk"/>
            </a:endParaRPr>
          </a:p>
          <a:p>
            <a:pPr algn="just">
              <a:lnSpc>
                <a:spcPts val="3360"/>
              </a:lnSpc>
              <a:spcBef>
                <a:spcPct val="0"/>
              </a:spcBef>
            </a:pPr>
            <a:endParaRPr lang="en-US" sz="3466" dirty="0">
              <a:latin typeface="HK Grotesk"/>
              <a:ea typeface="HK Grotesk"/>
              <a:cs typeface="HK Grotesk"/>
              <a:sym typeface="HK Grotesk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7403" y="3506411"/>
            <a:ext cx="3657014" cy="2438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812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906367" y="365782"/>
            <a:ext cx="2891905" cy="2891905"/>
          </a:xfrm>
          <a:custGeom>
            <a:avLst/>
            <a:gdLst/>
            <a:ahLst/>
            <a:cxnLst/>
            <a:rect l="l" t="t" r="r" b="b"/>
            <a:pathLst>
              <a:path w="4337858" h="4337858">
                <a:moveTo>
                  <a:pt x="0" y="0"/>
                </a:moveTo>
                <a:lnTo>
                  <a:pt x="4337858" y="0"/>
                </a:lnTo>
                <a:lnTo>
                  <a:pt x="4337858" y="4337858"/>
                </a:lnTo>
                <a:lnTo>
                  <a:pt x="0" y="433785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144653" y="873682"/>
            <a:ext cx="8926314" cy="14191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86"/>
              </a:lnSpc>
            </a:pPr>
            <a:r>
              <a:rPr lang="en-US" sz="4133" dirty="0">
                <a:latin typeface="HK Grotesk"/>
                <a:ea typeface="HK Grotesk"/>
                <a:cs typeface="HK Grotesk"/>
                <a:sym typeface="HK Grotesk"/>
              </a:rPr>
              <a:t>“</a:t>
            </a:r>
            <a:r>
              <a:rPr lang="en-US" sz="4133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El </a:t>
            </a:r>
            <a:r>
              <a:rPr lang="en-US" sz="4133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doble</a:t>
            </a:r>
            <a:r>
              <a:rPr lang="en-US" sz="4133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de la </a:t>
            </a:r>
            <a:r>
              <a:rPr lang="en-US" sz="4133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inversión</a:t>
            </a:r>
            <a:r>
              <a:rPr lang="en-US" sz="4133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4133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menos</a:t>
            </a:r>
            <a:r>
              <a:rPr lang="en-US" sz="4133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4133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costos</a:t>
            </a:r>
            <a:r>
              <a:rPr lang="en-US" sz="4133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”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4510931" y="2026581"/>
            <a:ext cx="2475111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612"/>
              </a:lnSpc>
            </a:pPr>
            <a:r>
              <a:rPr lang="en-US" sz="6866" b="1" dirty="0">
                <a:solidFill>
                  <a:srgbClr val="4E82E8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2X - C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731519" y="3257687"/>
            <a:ext cx="10658623" cy="438581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693"/>
              </a:lnSpc>
              <a:spcBef>
                <a:spcPct val="0"/>
              </a:spcBef>
            </a:pP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El </a:t>
            </a:r>
            <a:r>
              <a:rPr lang="en-US" sz="3200" b="1" dirty="0" err="1">
                <a:latin typeface="HK Grotesk Bold"/>
                <a:ea typeface="HK Grotesk Bold"/>
                <a:cs typeface="HK Grotesk Bold"/>
                <a:sym typeface="HK Grotesk Bold"/>
              </a:rPr>
              <a:t>lenguaje</a:t>
            </a:r>
            <a:r>
              <a:rPr lang="en-US" sz="3200" b="1" dirty="0"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3200" b="1" dirty="0" err="1">
                <a:latin typeface="HK Grotesk Bold"/>
                <a:ea typeface="HK Grotesk Bold"/>
                <a:cs typeface="HK Grotesk Bold"/>
                <a:sym typeface="HK Grotesk Bold"/>
              </a:rPr>
              <a:t>algebraico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es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 la forma de 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convertir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 palabras 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en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expresiones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matemáticas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usando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:</a:t>
            </a:r>
          </a:p>
          <a:p>
            <a:pPr marL="878031" lvl="1" indent="-439015" algn="ctr">
              <a:lnSpc>
                <a:spcPts val="5693"/>
              </a:lnSpc>
              <a:spcBef>
                <a:spcPct val="0"/>
              </a:spcBef>
              <a:buFont typeface="Arial"/>
              <a:buChar char="•"/>
            </a:pP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Variables (x, y, z, c)</a:t>
            </a:r>
          </a:p>
          <a:p>
            <a:pPr marL="878031" lvl="1" indent="-439015" algn="ctr">
              <a:lnSpc>
                <a:spcPts val="5693"/>
              </a:lnSpc>
              <a:spcBef>
                <a:spcPct val="0"/>
              </a:spcBef>
              <a:buFont typeface="Arial"/>
              <a:buChar char="•"/>
            </a:pPr>
            <a:r>
              <a:rPr lang="en-US" sz="3200" dirty="0" err="1">
                <a:latin typeface="HK Grotesk"/>
                <a:ea typeface="HK Grotesk"/>
                <a:cs typeface="HK Grotesk"/>
                <a:sym typeface="HK Grotesk"/>
              </a:rPr>
              <a:t>Operaciones</a:t>
            </a: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 (+, -, ×, ÷)</a:t>
            </a:r>
          </a:p>
          <a:p>
            <a:pPr algn="ctr">
              <a:lnSpc>
                <a:spcPts val="5693"/>
              </a:lnSpc>
              <a:spcBef>
                <a:spcPct val="0"/>
              </a:spcBef>
            </a:pPr>
            <a:endParaRPr lang="en-US" sz="4066" dirty="0">
              <a:latin typeface="HK Grotesk"/>
              <a:ea typeface="HK Grotesk"/>
              <a:cs typeface="HK Grotesk"/>
              <a:sym typeface="HK Grotesk"/>
            </a:endParaRPr>
          </a:p>
          <a:p>
            <a:pPr algn="ctr">
              <a:lnSpc>
                <a:spcPts val="5693"/>
              </a:lnSpc>
              <a:spcBef>
                <a:spcPct val="0"/>
              </a:spcBef>
            </a:pPr>
            <a:endParaRPr lang="en-US" sz="4066" dirty="0">
              <a:latin typeface="HK Grotesk"/>
              <a:ea typeface="HK Grotesk"/>
              <a:cs typeface="HK Grotesk"/>
              <a:sym typeface="HK Grotesk"/>
            </a:endParaRPr>
          </a:p>
        </p:txBody>
      </p:sp>
    </p:spTree>
    <p:extLst>
      <p:ext uri="{BB962C8B-B14F-4D97-AF65-F5344CB8AC3E}">
        <p14:creationId xmlns:p14="http://schemas.microsoft.com/office/powerpoint/2010/main" val="2392034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39483" y="652030"/>
            <a:ext cx="10239762" cy="84638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573"/>
              </a:lnSpc>
              <a:spcBef>
                <a:spcPct val="0"/>
              </a:spcBef>
            </a:pPr>
            <a:r>
              <a:rPr lang="en-US" sz="2000" b="1" dirty="0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EJEMPLO</a:t>
            </a:r>
          </a:p>
          <a:p>
            <a:pPr algn="just">
              <a:lnSpc>
                <a:spcPts val="4573"/>
              </a:lnSpc>
              <a:spcBef>
                <a:spcPct val="0"/>
              </a:spcBef>
            </a:pPr>
            <a:r>
              <a:rPr lang="en-US" sz="20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Una</a:t>
            </a:r>
            <a:r>
              <a:rPr lang="en-US" sz="20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0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empresa</a:t>
            </a:r>
            <a:r>
              <a:rPr lang="en-US" sz="20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de </a:t>
            </a:r>
            <a:r>
              <a:rPr lang="en-US" sz="20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maquillaje</a:t>
            </a:r>
            <a:r>
              <a:rPr lang="en-US" sz="20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0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analiza</a:t>
            </a:r>
            <a:r>
              <a:rPr lang="en-US" sz="20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el </a:t>
            </a:r>
            <a:r>
              <a:rPr lang="en-US" sz="20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mercado</a:t>
            </a:r>
            <a:r>
              <a:rPr lang="en-US" sz="20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de un </a:t>
            </a:r>
            <a:r>
              <a:rPr lang="en-US" sz="20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producto</a:t>
            </a:r>
            <a:r>
              <a:rPr lang="en-US" sz="20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. Se </a:t>
            </a:r>
            <a:r>
              <a:rPr lang="en-US" sz="20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observa</a:t>
            </a:r>
            <a:r>
              <a:rPr lang="en-US" sz="20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que:</a:t>
            </a:r>
          </a:p>
          <a:p>
            <a:pPr marL="705304" lvl="1" indent="-352652">
              <a:lnSpc>
                <a:spcPts val="4573"/>
              </a:lnSpc>
              <a:spcBef>
                <a:spcPct val="0"/>
              </a:spcBef>
              <a:buFont typeface="Arial"/>
              <a:buChar char="•"/>
            </a:pPr>
            <a:r>
              <a:rPr lang="en-US" sz="20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La </a:t>
            </a:r>
            <a:r>
              <a:rPr lang="en-US" sz="20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demanda</a:t>
            </a:r>
            <a:r>
              <a:rPr lang="en-US" sz="20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0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depende</a:t>
            </a:r>
            <a:r>
              <a:rPr lang="en-US" sz="20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del </a:t>
            </a:r>
            <a:r>
              <a:rPr lang="en-US" sz="20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precio</a:t>
            </a:r>
            <a:r>
              <a:rPr lang="en-US" sz="20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, </a:t>
            </a:r>
            <a:r>
              <a:rPr lang="en-US" sz="20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pero</a:t>
            </a:r>
            <a:r>
              <a:rPr lang="en-US" sz="20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NO de forma lineal (</a:t>
            </a:r>
            <a:r>
              <a:rPr lang="en-US" sz="20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porque</a:t>
            </a:r>
            <a:r>
              <a:rPr lang="en-US" sz="20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el </a:t>
            </a:r>
            <a:r>
              <a:rPr lang="en-US" sz="20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mercado</a:t>
            </a:r>
            <a:r>
              <a:rPr lang="en-US" sz="20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se </a:t>
            </a:r>
            <a:r>
              <a:rPr lang="en-US" sz="20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satura</a:t>
            </a:r>
            <a:r>
              <a:rPr lang="en-US" sz="20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)</a:t>
            </a:r>
          </a:p>
          <a:p>
            <a:pPr>
              <a:lnSpc>
                <a:spcPts val="4573"/>
              </a:lnSpc>
              <a:spcBef>
                <a:spcPct val="0"/>
              </a:spcBef>
            </a:pPr>
            <a:r>
              <a:rPr lang="en-US" sz="2000" dirty="0" err="1">
                <a:solidFill>
                  <a:srgbClr val="4E82E8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Definimos</a:t>
            </a:r>
            <a:r>
              <a:rPr lang="en-US" sz="2000" dirty="0">
                <a:solidFill>
                  <a:srgbClr val="4E82E8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variables: </a:t>
            </a:r>
          </a:p>
          <a:p>
            <a:pPr marL="705304" lvl="1" indent="-352652">
              <a:lnSpc>
                <a:spcPts val="4573"/>
              </a:lnSpc>
              <a:spcBef>
                <a:spcPct val="0"/>
              </a:spcBef>
              <a:buFont typeface="Arial"/>
              <a:buChar char="•"/>
            </a:pPr>
            <a:r>
              <a:rPr lang="en-US" sz="20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x = </a:t>
            </a:r>
            <a:r>
              <a:rPr lang="en-US" sz="20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precio</a:t>
            </a:r>
            <a:r>
              <a:rPr lang="en-US" sz="20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del </a:t>
            </a:r>
            <a:r>
              <a:rPr lang="en-US" sz="20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producto</a:t>
            </a:r>
            <a:endParaRPr lang="en-US" sz="2000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pPr marL="705304" lvl="1" indent="-352652">
              <a:lnSpc>
                <a:spcPts val="4573"/>
              </a:lnSpc>
              <a:spcBef>
                <a:spcPct val="0"/>
              </a:spcBef>
              <a:buFont typeface="Arial"/>
              <a:buChar char="•"/>
            </a:pPr>
            <a:r>
              <a:rPr lang="en-US" sz="20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D(x) = </a:t>
            </a:r>
            <a:r>
              <a:rPr lang="en-US" sz="20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demanda</a:t>
            </a:r>
            <a:r>
              <a:rPr lang="en-US" sz="20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(</a:t>
            </a:r>
            <a:r>
              <a:rPr lang="en-US" sz="20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cantidad</a:t>
            </a:r>
            <a:r>
              <a:rPr lang="en-US" sz="20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que el </a:t>
            </a:r>
            <a:r>
              <a:rPr lang="en-US" sz="20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mercado</a:t>
            </a:r>
            <a:r>
              <a:rPr lang="en-US" sz="20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0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quiere</a:t>
            </a:r>
            <a:r>
              <a:rPr lang="en-US" sz="20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0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comprar</a:t>
            </a:r>
            <a:r>
              <a:rPr lang="en-US" sz="20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)</a:t>
            </a:r>
          </a:p>
          <a:p>
            <a:pPr marL="705304" lvl="1" indent="-352652">
              <a:lnSpc>
                <a:spcPts val="4573"/>
              </a:lnSpc>
              <a:spcBef>
                <a:spcPct val="0"/>
              </a:spcBef>
              <a:buFont typeface="Arial"/>
              <a:buChar char="•"/>
            </a:pPr>
            <a:r>
              <a:rPr lang="en-US" sz="20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O(x) = </a:t>
            </a:r>
            <a:r>
              <a:rPr lang="en-US" sz="20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oferta</a:t>
            </a:r>
            <a:r>
              <a:rPr lang="en-US" sz="20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(</a:t>
            </a:r>
            <a:r>
              <a:rPr lang="en-US" sz="20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cantidad</a:t>
            </a:r>
            <a:r>
              <a:rPr lang="en-US" sz="20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que la </a:t>
            </a:r>
            <a:r>
              <a:rPr lang="en-US" sz="20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empresa</a:t>
            </a:r>
            <a:r>
              <a:rPr lang="en-US" sz="20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produce)</a:t>
            </a:r>
          </a:p>
          <a:p>
            <a:pPr>
              <a:lnSpc>
                <a:spcPts val="6160"/>
              </a:lnSpc>
              <a:spcBef>
                <a:spcPct val="0"/>
              </a:spcBef>
            </a:pPr>
            <a:r>
              <a:rPr lang="en-US" sz="3200" dirty="0">
                <a:solidFill>
                  <a:srgbClr val="1BBC5A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          </a:t>
            </a:r>
            <a:r>
              <a:rPr lang="en-US" sz="3200" b="1" dirty="0">
                <a:solidFill>
                  <a:srgbClr val="1BBC5A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D(x) = -x² + 12x</a:t>
            </a:r>
          </a:p>
          <a:p>
            <a:pPr algn="just">
              <a:lnSpc>
                <a:spcPts val="4573"/>
              </a:lnSpc>
              <a:spcBef>
                <a:spcPct val="0"/>
              </a:spcBef>
            </a:pPr>
            <a:endParaRPr lang="en-US" sz="4400" b="1" dirty="0">
              <a:solidFill>
                <a:srgbClr val="1BBC5A"/>
              </a:solidFill>
              <a:latin typeface="HK Grotesk Bold"/>
              <a:ea typeface="HK Grotesk Bold"/>
              <a:cs typeface="HK Grotesk Bold"/>
              <a:sym typeface="HK Grotesk Bold"/>
            </a:endParaRPr>
          </a:p>
          <a:p>
            <a:pPr algn="just">
              <a:lnSpc>
                <a:spcPts val="4573"/>
              </a:lnSpc>
              <a:spcBef>
                <a:spcPct val="0"/>
              </a:spcBef>
            </a:pPr>
            <a:endParaRPr lang="en-US" sz="4400" b="1" dirty="0">
              <a:solidFill>
                <a:srgbClr val="1BBC5A"/>
              </a:solidFill>
              <a:latin typeface="HK Grotesk Bold"/>
              <a:ea typeface="HK Grotesk Bold"/>
              <a:cs typeface="HK Grotesk Bold"/>
              <a:sym typeface="HK Grotesk Bold"/>
            </a:endParaRPr>
          </a:p>
          <a:p>
            <a:pPr algn="just">
              <a:lnSpc>
                <a:spcPts val="4573"/>
              </a:lnSpc>
              <a:spcBef>
                <a:spcPct val="0"/>
              </a:spcBef>
            </a:pPr>
            <a:endParaRPr lang="en-US" sz="4400" b="1" dirty="0">
              <a:solidFill>
                <a:srgbClr val="1BBC5A"/>
              </a:solidFill>
              <a:latin typeface="HK Grotesk Bold"/>
              <a:ea typeface="HK Grotesk Bold"/>
              <a:cs typeface="HK Grotesk Bold"/>
              <a:sym typeface="HK Grotesk Bold"/>
            </a:endParaRPr>
          </a:p>
          <a:p>
            <a:pPr algn="just">
              <a:lnSpc>
                <a:spcPts val="4573"/>
              </a:lnSpc>
              <a:spcBef>
                <a:spcPct val="0"/>
              </a:spcBef>
            </a:pPr>
            <a:endParaRPr lang="en-US" sz="4400" b="1" dirty="0">
              <a:solidFill>
                <a:srgbClr val="1BBC5A"/>
              </a:solidFill>
              <a:latin typeface="HK Grotesk Bold"/>
              <a:ea typeface="HK Grotesk Bold"/>
              <a:cs typeface="HK Grotesk Bold"/>
              <a:sym typeface="HK Grotesk Bold"/>
            </a:endParaRPr>
          </a:p>
          <a:p>
            <a:pPr algn="just">
              <a:lnSpc>
                <a:spcPts val="4573"/>
              </a:lnSpc>
              <a:spcBef>
                <a:spcPct val="0"/>
              </a:spcBef>
            </a:pPr>
            <a:endParaRPr lang="en-US" sz="4400" b="1" dirty="0">
              <a:solidFill>
                <a:srgbClr val="1BBC5A"/>
              </a:solidFill>
              <a:latin typeface="HK Grotesk Bold"/>
              <a:ea typeface="HK Grotesk Bold"/>
              <a:cs typeface="HK Grotesk Bold"/>
              <a:sym typeface="HK Grotesk Bold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6259364" y="5307960"/>
            <a:ext cx="3630949" cy="7950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160"/>
              </a:lnSpc>
              <a:spcBef>
                <a:spcPct val="0"/>
              </a:spcBef>
            </a:pPr>
            <a:r>
              <a:rPr lang="en-US" sz="4400" b="1" dirty="0">
                <a:solidFill>
                  <a:srgbClr val="1BBC5A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O(x) = 2x + 3</a:t>
            </a:r>
          </a:p>
        </p:txBody>
      </p:sp>
    </p:spTree>
    <p:extLst>
      <p:ext uri="{BB962C8B-B14F-4D97-AF65-F5344CB8AC3E}">
        <p14:creationId xmlns:p14="http://schemas.microsoft.com/office/powerpoint/2010/main" val="2989634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294228" y="675250"/>
            <a:ext cx="10465372" cy="143372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93"/>
              </a:lnSpc>
            </a:pPr>
            <a:r>
              <a:rPr lang="en-US" sz="2400" b="1" dirty="0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PUNTO DE EQUILIBRIO</a:t>
            </a:r>
          </a:p>
          <a:p>
            <a:pPr>
              <a:lnSpc>
                <a:spcPts val="4293"/>
              </a:lnSpc>
            </a:pPr>
            <a:r>
              <a:rPr lang="en-US" sz="2400" b="1" dirty="0" err="1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Demanda</a:t>
            </a:r>
            <a:r>
              <a:rPr lang="en-US" sz="2400" b="1" dirty="0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= </a:t>
            </a:r>
            <a:r>
              <a:rPr lang="en-US" sz="2400" b="1" dirty="0" err="1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Oferta</a:t>
            </a:r>
            <a:endParaRPr lang="en-US" sz="2400" b="1" dirty="0">
              <a:solidFill>
                <a:srgbClr val="4E82E8"/>
              </a:solidFill>
              <a:latin typeface="Century Gothic" panose="020B0502020202020204" pitchFamily="34" charset="0"/>
              <a:ea typeface="HK Grotesk Bold"/>
              <a:cs typeface="HK Grotesk Bold"/>
              <a:sym typeface="HK Grotesk Bold"/>
            </a:endParaRPr>
          </a:p>
          <a:p>
            <a:pPr>
              <a:lnSpc>
                <a:spcPts val="4293"/>
              </a:lnSpc>
            </a:pPr>
            <a:r>
              <a:rPr lang="en-US" sz="2400" b="1" dirty="0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-x² + 12x = 2x + 3</a:t>
            </a:r>
          </a:p>
          <a:p>
            <a:pPr>
              <a:lnSpc>
                <a:spcPts val="4293"/>
              </a:lnSpc>
            </a:pPr>
            <a:r>
              <a:rPr lang="en-US" sz="2400" b="1" dirty="0" err="1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Llevar</a:t>
            </a:r>
            <a:r>
              <a:rPr lang="en-US" sz="2400" b="1" dirty="0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2400" b="1" dirty="0" err="1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todo</a:t>
            </a:r>
            <a:r>
              <a:rPr lang="en-US" sz="2400" b="1" dirty="0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a un </a:t>
            </a:r>
            <a:r>
              <a:rPr lang="en-US" sz="2400" b="1" dirty="0" err="1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lado</a:t>
            </a:r>
            <a:r>
              <a:rPr lang="en-US" sz="2400" b="1" dirty="0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e </a:t>
            </a:r>
            <a:r>
              <a:rPr lang="en-US" sz="2400" b="1" dirty="0" err="1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igualamos</a:t>
            </a:r>
            <a:r>
              <a:rPr lang="en-US" sz="2400" b="1" dirty="0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a 0</a:t>
            </a:r>
          </a:p>
          <a:p>
            <a:pPr>
              <a:lnSpc>
                <a:spcPts val="4293"/>
              </a:lnSpc>
            </a:pPr>
            <a:r>
              <a:rPr lang="en-US" sz="2400" dirty="0" err="1">
                <a:solidFill>
                  <a:srgbClr val="4E82E8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Restamos</a:t>
            </a:r>
            <a:r>
              <a:rPr lang="en-US" sz="2400" dirty="0">
                <a:solidFill>
                  <a:srgbClr val="4E82E8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(2x + 3) </a:t>
            </a:r>
            <a:r>
              <a:rPr lang="en-US" sz="2400" dirty="0" err="1">
                <a:solidFill>
                  <a:srgbClr val="4E82E8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en</a:t>
            </a:r>
            <a:r>
              <a:rPr lang="en-US" sz="2400" dirty="0">
                <a:solidFill>
                  <a:srgbClr val="4E82E8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ambos </a:t>
            </a:r>
            <a:r>
              <a:rPr lang="en-US" sz="2400" dirty="0" err="1">
                <a:solidFill>
                  <a:srgbClr val="4E82E8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lados</a:t>
            </a:r>
            <a:r>
              <a:rPr lang="en-US" sz="2400" dirty="0">
                <a:solidFill>
                  <a:srgbClr val="4E82E8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:</a:t>
            </a:r>
          </a:p>
          <a:p>
            <a:pPr>
              <a:lnSpc>
                <a:spcPts val="4293"/>
              </a:lnSpc>
            </a:pP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-x² + </a:t>
            </a:r>
            <a:r>
              <a:rPr lang="en-US" sz="2400" dirty="0">
                <a:solidFill>
                  <a:srgbClr val="FF0000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12x - 2x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- 3 = 0</a:t>
            </a:r>
          </a:p>
          <a:p>
            <a:pPr>
              <a:lnSpc>
                <a:spcPts val="4293"/>
              </a:lnSpc>
            </a:pPr>
            <a:r>
              <a:rPr lang="en-US" sz="2400" b="1" dirty="0" err="1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Simplificar</a:t>
            </a:r>
            <a:r>
              <a:rPr lang="en-US" sz="2400" b="1" dirty="0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</a:t>
            </a:r>
          </a:p>
          <a:p>
            <a:pPr>
              <a:lnSpc>
                <a:spcPts val="4293"/>
              </a:lnSpc>
            </a:pP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-x² + 10x - 3 = 0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multiplicar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por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-1</a:t>
            </a:r>
          </a:p>
          <a:p>
            <a:pPr marL="662123" lvl="1" indent="-331061">
              <a:lnSpc>
                <a:spcPts val="4293"/>
              </a:lnSpc>
              <a:buFont typeface="Arial"/>
              <a:buChar char="•"/>
            </a:pP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x² - 10x + 3 = 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0    </a:t>
            </a:r>
            <a:r>
              <a:rPr lang="en-US" sz="2400" dirty="0" smtClean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           </a:t>
            </a:r>
            <a:r>
              <a:rPr lang="en-US" sz="2400" b="1" dirty="0" smtClean="0">
                <a:solidFill>
                  <a:srgbClr val="00B050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a </a:t>
            </a:r>
            <a:r>
              <a:rPr lang="en-US" sz="2400" b="1" dirty="0">
                <a:solidFill>
                  <a:srgbClr val="00B050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= </a:t>
            </a:r>
            <a:r>
              <a:rPr lang="en-US" sz="2400" b="1" dirty="0" smtClean="0">
                <a:solidFill>
                  <a:srgbClr val="00B050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1    b </a:t>
            </a:r>
            <a:r>
              <a:rPr lang="en-US" sz="2400" b="1" dirty="0">
                <a:solidFill>
                  <a:srgbClr val="00B050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= -</a:t>
            </a:r>
            <a:r>
              <a:rPr lang="en-US" sz="2400" b="1" dirty="0" smtClean="0">
                <a:solidFill>
                  <a:srgbClr val="00B050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10     c </a:t>
            </a:r>
            <a:r>
              <a:rPr lang="en-US" sz="2400" b="1" dirty="0">
                <a:solidFill>
                  <a:srgbClr val="00B050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= 3</a:t>
            </a:r>
          </a:p>
          <a:p>
            <a:pPr>
              <a:lnSpc>
                <a:spcPts val="4293"/>
              </a:lnSpc>
            </a:pPr>
            <a:endParaRPr lang="en-US" sz="2400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pPr>
              <a:lnSpc>
                <a:spcPts val="4293"/>
              </a:lnSpc>
            </a:pPr>
            <a:endParaRPr lang="en-US" sz="3066" dirty="0">
              <a:latin typeface="HK Grotesk"/>
              <a:ea typeface="HK Grotesk"/>
              <a:cs typeface="HK Grotesk"/>
              <a:sym typeface="HK Grotesk"/>
            </a:endParaRPr>
          </a:p>
          <a:p>
            <a:pPr>
              <a:lnSpc>
                <a:spcPts val="4293"/>
              </a:lnSpc>
            </a:pPr>
            <a:endParaRPr lang="en-US" sz="3066" dirty="0">
              <a:latin typeface="HK Grotesk"/>
              <a:ea typeface="HK Grotesk"/>
              <a:cs typeface="HK Grotesk"/>
              <a:sym typeface="HK Grotesk"/>
            </a:endParaRPr>
          </a:p>
          <a:p>
            <a:pPr>
              <a:lnSpc>
                <a:spcPts val="4293"/>
              </a:lnSpc>
            </a:pPr>
            <a:endParaRPr lang="en-US" sz="3066" dirty="0">
              <a:latin typeface="HK Grotesk"/>
              <a:ea typeface="HK Grotesk"/>
              <a:cs typeface="HK Grotesk"/>
              <a:sym typeface="HK Grotesk"/>
            </a:endParaRPr>
          </a:p>
          <a:p>
            <a:pPr>
              <a:lnSpc>
                <a:spcPts val="4293"/>
              </a:lnSpc>
            </a:pPr>
            <a:endParaRPr lang="en-US" sz="3066" dirty="0">
              <a:latin typeface="HK Grotesk"/>
              <a:ea typeface="HK Grotesk"/>
              <a:cs typeface="HK Grotesk"/>
              <a:sym typeface="HK Grotesk"/>
            </a:endParaRPr>
          </a:p>
          <a:p>
            <a:pPr>
              <a:lnSpc>
                <a:spcPts val="4293"/>
              </a:lnSpc>
            </a:pPr>
            <a:endParaRPr lang="en-US" sz="3066" dirty="0">
              <a:latin typeface="HK Grotesk"/>
              <a:ea typeface="HK Grotesk"/>
              <a:cs typeface="HK Grotesk"/>
              <a:sym typeface="HK Grotesk"/>
            </a:endParaRPr>
          </a:p>
          <a:p>
            <a:pPr>
              <a:lnSpc>
                <a:spcPts val="4293"/>
              </a:lnSpc>
            </a:pPr>
            <a:endParaRPr lang="en-US" sz="3066" dirty="0">
              <a:latin typeface="HK Grotesk"/>
              <a:ea typeface="HK Grotesk"/>
              <a:cs typeface="HK Grotesk"/>
              <a:sym typeface="HK Grotesk"/>
            </a:endParaRPr>
          </a:p>
          <a:p>
            <a:pPr>
              <a:lnSpc>
                <a:spcPts val="4293"/>
              </a:lnSpc>
            </a:pPr>
            <a:endParaRPr lang="en-US" sz="3066" dirty="0">
              <a:latin typeface="HK Grotesk"/>
              <a:ea typeface="HK Grotesk"/>
              <a:cs typeface="HK Grotesk"/>
              <a:sym typeface="HK Grotesk"/>
            </a:endParaRPr>
          </a:p>
          <a:p>
            <a:pPr>
              <a:lnSpc>
                <a:spcPts val="4293"/>
              </a:lnSpc>
            </a:pPr>
            <a:endParaRPr lang="en-US" sz="3066" dirty="0">
              <a:latin typeface="HK Grotesk"/>
              <a:ea typeface="HK Grotesk"/>
              <a:cs typeface="HK Grotesk"/>
              <a:sym typeface="HK Grotesk"/>
            </a:endParaRPr>
          </a:p>
          <a:p>
            <a:pPr>
              <a:lnSpc>
                <a:spcPts val="4293"/>
              </a:lnSpc>
            </a:pPr>
            <a:endParaRPr lang="en-US" sz="3066" dirty="0">
              <a:latin typeface="HK Grotesk"/>
              <a:ea typeface="HK Grotesk"/>
              <a:cs typeface="HK Grotesk"/>
              <a:sym typeface="HK Grotesk"/>
            </a:endParaRPr>
          </a:p>
          <a:p>
            <a:pPr>
              <a:lnSpc>
                <a:spcPts val="4293"/>
              </a:lnSpc>
            </a:pPr>
            <a:endParaRPr lang="en-US" sz="3066" dirty="0">
              <a:latin typeface="HK Grotesk"/>
              <a:ea typeface="HK Grotesk"/>
              <a:cs typeface="HK Grotesk"/>
              <a:sym typeface="HK Grotesk"/>
            </a:endParaRPr>
          </a:p>
          <a:p>
            <a:pPr>
              <a:lnSpc>
                <a:spcPts val="4293"/>
              </a:lnSpc>
            </a:pPr>
            <a:endParaRPr lang="en-US" sz="3066" dirty="0">
              <a:latin typeface="HK Grotesk"/>
              <a:ea typeface="HK Grotesk"/>
              <a:cs typeface="HK Grotesk"/>
              <a:sym typeface="HK Grotesk"/>
            </a:endParaRPr>
          </a:p>
          <a:p>
            <a:pPr>
              <a:lnSpc>
                <a:spcPts val="4293"/>
              </a:lnSpc>
              <a:spcBef>
                <a:spcPct val="0"/>
              </a:spcBef>
            </a:pPr>
            <a:endParaRPr lang="en-US" sz="3066" dirty="0">
              <a:latin typeface="HK Grotesk"/>
              <a:ea typeface="HK Grotesk"/>
              <a:cs typeface="HK Grotesk"/>
              <a:sym typeface="HK Grotesk"/>
            </a:endParaRPr>
          </a:p>
          <a:p>
            <a:pPr algn="just">
              <a:lnSpc>
                <a:spcPts val="4293"/>
              </a:lnSpc>
              <a:spcBef>
                <a:spcPct val="0"/>
              </a:spcBef>
            </a:pPr>
            <a:endParaRPr lang="en-US" sz="3066" dirty="0">
              <a:latin typeface="HK Grotesk"/>
              <a:ea typeface="HK Grotesk"/>
              <a:cs typeface="HK Grotesk"/>
              <a:sym typeface="HK Grotesk"/>
            </a:endParaRPr>
          </a:p>
          <a:p>
            <a:pPr algn="just">
              <a:lnSpc>
                <a:spcPts val="4293"/>
              </a:lnSpc>
              <a:spcBef>
                <a:spcPct val="0"/>
              </a:spcBef>
            </a:pPr>
            <a:endParaRPr lang="en-US" sz="3066" dirty="0">
              <a:latin typeface="HK Grotesk"/>
              <a:ea typeface="HK Grotesk"/>
              <a:cs typeface="HK Grotesk"/>
              <a:sym typeface="HK Grotesk"/>
            </a:endParaRPr>
          </a:p>
          <a:p>
            <a:pPr algn="just">
              <a:lnSpc>
                <a:spcPts val="4293"/>
              </a:lnSpc>
              <a:spcBef>
                <a:spcPct val="0"/>
              </a:spcBef>
            </a:pPr>
            <a:endParaRPr lang="en-US" sz="3066" dirty="0">
              <a:latin typeface="HK Grotesk"/>
              <a:ea typeface="HK Grotesk"/>
              <a:cs typeface="HK Grotesk"/>
              <a:sym typeface="HK Grotesk"/>
            </a:endParaRPr>
          </a:p>
          <a:p>
            <a:pPr algn="just">
              <a:lnSpc>
                <a:spcPts val="4293"/>
              </a:lnSpc>
              <a:spcBef>
                <a:spcPct val="0"/>
              </a:spcBef>
            </a:pPr>
            <a:endParaRPr lang="en-US" sz="3066" dirty="0">
              <a:latin typeface="HK Grotesk"/>
              <a:ea typeface="HK Grotesk"/>
              <a:cs typeface="HK Grotesk"/>
              <a:sym typeface="HK Grotesk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6526914" y="3296599"/>
            <a:ext cx="4172663" cy="1260061"/>
          </a:xfrm>
          <a:custGeom>
            <a:avLst/>
            <a:gdLst/>
            <a:ahLst/>
            <a:cxnLst/>
            <a:rect l="l" t="t" r="r" b="b"/>
            <a:pathLst>
              <a:path w="6258995" h="1890092">
                <a:moveTo>
                  <a:pt x="0" y="0"/>
                </a:moveTo>
                <a:lnTo>
                  <a:pt x="6258995" y="0"/>
                </a:lnTo>
                <a:lnTo>
                  <a:pt x="6258995" y="1890093"/>
                </a:lnTo>
                <a:lnTo>
                  <a:pt x="0" y="189009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171" t="-74724" r="-54389" b="-161606"/>
            </a:stretch>
          </a:blipFill>
        </p:spPr>
      </p:sp>
    </p:spTree>
    <p:extLst>
      <p:ext uri="{BB962C8B-B14F-4D97-AF65-F5344CB8AC3E}">
        <p14:creationId xmlns:p14="http://schemas.microsoft.com/office/powerpoint/2010/main" val="1837218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736429" y="627116"/>
            <a:ext cx="8642307" cy="5201164"/>
            <a:chOff x="0" y="-85725"/>
            <a:chExt cx="18110359" cy="11683560"/>
          </a:xfrm>
        </p:grpSpPr>
        <p:sp>
          <p:nvSpPr>
            <p:cNvPr id="3" name="Freeform 3"/>
            <p:cNvSpPr/>
            <p:nvPr/>
          </p:nvSpPr>
          <p:spPr>
            <a:xfrm>
              <a:off x="0" y="1169331"/>
              <a:ext cx="11811741" cy="2891416"/>
            </a:xfrm>
            <a:custGeom>
              <a:avLst/>
              <a:gdLst/>
              <a:ahLst/>
              <a:cxnLst/>
              <a:rect l="l" t="t" r="r" b="b"/>
              <a:pathLst>
                <a:path w="11811741" h="2891416">
                  <a:moveTo>
                    <a:pt x="0" y="0"/>
                  </a:moveTo>
                  <a:lnTo>
                    <a:pt x="11811741" y="0"/>
                  </a:lnTo>
                  <a:lnTo>
                    <a:pt x="11811741" y="2891416"/>
                  </a:lnTo>
                  <a:lnTo>
                    <a:pt x="0" y="28914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375941" y="4060747"/>
              <a:ext cx="12113278" cy="2367595"/>
            </a:xfrm>
            <a:custGeom>
              <a:avLst/>
              <a:gdLst/>
              <a:ahLst/>
              <a:cxnLst/>
              <a:rect l="l" t="t" r="r" b="b"/>
              <a:pathLst>
                <a:path w="12113278" h="2367595">
                  <a:moveTo>
                    <a:pt x="0" y="0"/>
                  </a:moveTo>
                  <a:lnTo>
                    <a:pt x="12113278" y="0"/>
                  </a:lnTo>
                  <a:lnTo>
                    <a:pt x="12113278" y="2367595"/>
                  </a:lnTo>
                  <a:lnTo>
                    <a:pt x="0" y="236759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375941" y="6796274"/>
              <a:ext cx="9433154" cy="2526738"/>
            </a:xfrm>
            <a:custGeom>
              <a:avLst/>
              <a:gdLst/>
              <a:ahLst/>
              <a:cxnLst/>
              <a:rect l="l" t="t" r="r" b="b"/>
              <a:pathLst>
                <a:path w="9433154" h="2526738">
                  <a:moveTo>
                    <a:pt x="0" y="0"/>
                  </a:moveTo>
                  <a:lnTo>
                    <a:pt x="9433154" y="0"/>
                  </a:lnTo>
                  <a:lnTo>
                    <a:pt x="9433154" y="2526737"/>
                  </a:lnTo>
                  <a:lnTo>
                    <a:pt x="0" y="252673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375941" y="9323011"/>
              <a:ext cx="6073779" cy="2274824"/>
            </a:xfrm>
            <a:custGeom>
              <a:avLst/>
              <a:gdLst/>
              <a:ahLst/>
              <a:cxnLst/>
              <a:rect l="l" t="t" r="r" b="b"/>
              <a:pathLst>
                <a:path w="6073779" h="2274824">
                  <a:moveTo>
                    <a:pt x="0" y="0"/>
                  </a:moveTo>
                  <a:lnTo>
                    <a:pt x="6073779" y="0"/>
                  </a:lnTo>
                  <a:lnTo>
                    <a:pt x="6073779" y="2274824"/>
                  </a:lnTo>
                  <a:lnTo>
                    <a:pt x="0" y="22748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</p:sp>
        <p:sp>
          <p:nvSpPr>
            <p:cNvPr id="7" name="TextBox 7"/>
            <p:cNvSpPr txBox="1"/>
            <p:nvPr/>
          </p:nvSpPr>
          <p:spPr>
            <a:xfrm>
              <a:off x="375940" y="-85725"/>
              <a:ext cx="17734419" cy="430887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167"/>
                </a:lnSpc>
                <a:spcBef>
                  <a:spcPct val="0"/>
                </a:spcBef>
              </a:pPr>
              <a:r>
                <a:rPr lang="en-US" sz="2976" dirty="0" err="1">
                  <a:solidFill>
                    <a:srgbClr val="4E82E8"/>
                  </a:solidFill>
                  <a:latin typeface="HK Grotesk"/>
                  <a:ea typeface="HK Grotesk"/>
                  <a:cs typeface="HK Grotesk"/>
                  <a:sym typeface="HK Grotesk"/>
                </a:rPr>
                <a:t>Sustituimos</a:t>
              </a:r>
              <a:r>
                <a:rPr lang="en-US" sz="2976" dirty="0">
                  <a:solidFill>
                    <a:srgbClr val="4E82E8"/>
                  </a:solidFill>
                  <a:latin typeface="HK Grotesk"/>
                  <a:ea typeface="HK Grotesk"/>
                  <a:cs typeface="HK Grotesk"/>
                  <a:sym typeface="HK Grotesk"/>
                </a:rPr>
                <a:t>:</a:t>
              </a:r>
            </a:p>
            <a:p>
              <a:pPr>
                <a:lnSpc>
                  <a:spcPts val="4167"/>
                </a:lnSpc>
                <a:spcBef>
                  <a:spcPct val="0"/>
                </a:spcBef>
              </a:pPr>
              <a:endParaRPr lang="en-US" sz="2976" dirty="0">
                <a:solidFill>
                  <a:srgbClr val="4E82E8"/>
                </a:solidFill>
                <a:latin typeface="HK Grotesk"/>
                <a:ea typeface="HK Grotesk"/>
                <a:cs typeface="HK Grotesk"/>
                <a:sym typeface="HK Grotesk"/>
              </a:endParaRPr>
            </a:p>
            <a:p>
              <a:pPr>
                <a:lnSpc>
                  <a:spcPts val="4167"/>
                </a:lnSpc>
                <a:spcBef>
                  <a:spcPct val="0"/>
                </a:spcBef>
              </a:pPr>
              <a:endParaRPr lang="en-US" sz="2976" dirty="0">
                <a:solidFill>
                  <a:srgbClr val="4E82E8"/>
                </a:solidFill>
                <a:latin typeface="HK Grotesk"/>
                <a:ea typeface="HK Grotesk"/>
                <a:cs typeface="HK Grotesk"/>
                <a:sym typeface="HK Grotesk"/>
              </a:endParaRPr>
            </a:p>
            <a:p>
              <a:pPr>
                <a:lnSpc>
                  <a:spcPts val="4167"/>
                </a:lnSpc>
                <a:spcBef>
                  <a:spcPct val="0"/>
                </a:spcBef>
              </a:pPr>
              <a:endParaRPr lang="en-US" sz="2976" dirty="0">
                <a:solidFill>
                  <a:srgbClr val="4E82E8"/>
                </a:solidFill>
                <a:latin typeface="HK Grotesk"/>
                <a:ea typeface="HK Grotesk"/>
                <a:cs typeface="HK Grotesk"/>
                <a:sym typeface="HK Grotesk"/>
              </a:endParaRPr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5522118" y="5007751"/>
            <a:ext cx="2174196" cy="6283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48"/>
              </a:lnSpc>
              <a:spcBef>
                <a:spcPct val="0"/>
              </a:spcBef>
            </a:pPr>
            <a:r>
              <a:rPr lang="en-US" sz="3534" b="1" dirty="0">
                <a:latin typeface="HK Grotesk Bold"/>
                <a:ea typeface="HK Grotesk Bold"/>
                <a:cs typeface="HK Grotesk Bold"/>
                <a:sym typeface="HK Grotesk Bold"/>
              </a:rPr>
              <a:t>√88 ≈ 9.38</a:t>
            </a:r>
          </a:p>
        </p:txBody>
      </p:sp>
    </p:spTree>
    <p:extLst>
      <p:ext uri="{BB962C8B-B14F-4D97-AF65-F5344CB8AC3E}">
        <p14:creationId xmlns:p14="http://schemas.microsoft.com/office/powerpoint/2010/main" val="228300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786545" y="570914"/>
            <a:ext cx="4409492" cy="64633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600"/>
              </a:lnSpc>
              <a:spcBef>
                <a:spcPct val="0"/>
              </a:spcBef>
            </a:pPr>
            <a:r>
              <a:rPr lang="en-US" sz="2800" b="1" dirty="0" err="1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Solución</a:t>
            </a:r>
            <a:r>
              <a:rPr lang="en-US" sz="2800" b="1" dirty="0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1 (</a:t>
            </a:r>
            <a:r>
              <a:rPr lang="en-US" sz="2800" b="1" dirty="0" err="1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suma</a:t>
            </a:r>
            <a:r>
              <a:rPr lang="en-US" sz="2800" b="1" dirty="0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)</a:t>
            </a:r>
          </a:p>
          <a:p>
            <a:pPr>
              <a:lnSpc>
                <a:spcPts val="5600"/>
              </a:lnSpc>
              <a:spcBef>
                <a:spcPct val="0"/>
              </a:spcBef>
            </a:pP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x = (10 + 9.38) / 2</a:t>
            </a:r>
          </a:p>
          <a:p>
            <a:pPr>
              <a:lnSpc>
                <a:spcPts val="5600"/>
              </a:lnSpc>
              <a:spcBef>
                <a:spcPct val="0"/>
              </a:spcBef>
            </a:pP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x ≈ 19.38 / 2</a:t>
            </a:r>
          </a:p>
          <a:p>
            <a:pPr>
              <a:lnSpc>
                <a:spcPts val="5600"/>
              </a:lnSpc>
              <a:spcBef>
                <a:spcPct val="0"/>
              </a:spcBef>
            </a:pPr>
            <a:r>
              <a:rPr lang="en-US" sz="2800" b="1" dirty="0">
                <a:solidFill>
                  <a:srgbClr val="FF0000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x ≈ 9.69</a:t>
            </a:r>
          </a:p>
          <a:p>
            <a:pPr>
              <a:lnSpc>
                <a:spcPts val="5600"/>
              </a:lnSpc>
              <a:spcBef>
                <a:spcPct val="0"/>
              </a:spcBef>
            </a:pPr>
            <a:r>
              <a:rPr lang="en-US" sz="2800" b="1" dirty="0" err="1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Solución</a:t>
            </a:r>
            <a:r>
              <a:rPr lang="en-US" sz="2800" b="1" dirty="0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2 (</a:t>
            </a:r>
            <a:r>
              <a:rPr lang="en-US" sz="2800" b="1" dirty="0" err="1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resta</a:t>
            </a:r>
            <a:r>
              <a:rPr lang="en-US" sz="2800" b="1" dirty="0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)</a:t>
            </a:r>
          </a:p>
          <a:p>
            <a:pPr>
              <a:lnSpc>
                <a:spcPts val="5600"/>
              </a:lnSpc>
              <a:spcBef>
                <a:spcPct val="0"/>
              </a:spcBef>
            </a:pP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x = (10 - 9.38) / 2</a:t>
            </a:r>
          </a:p>
          <a:p>
            <a:pPr>
              <a:lnSpc>
                <a:spcPts val="5600"/>
              </a:lnSpc>
              <a:spcBef>
                <a:spcPct val="0"/>
              </a:spcBef>
            </a:pP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x ≈ 0.62 / 2</a:t>
            </a:r>
          </a:p>
          <a:p>
            <a:pPr>
              <a:lnSpc>
                <a:spcPts val="5600"/>
              </a:lnSpc>
              <a:spcBef>
                <a:spcPct val="0"/>
              </a:spcBef>
            </a:pP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x ≈ 0.31</a:t>
            </a:r>
          </a:p>
          <a:p>
            <a:pPr>
              <a:lnSpc>
                <a:spcPts val="5600"/>
              </a:lnSpc>
              <a:spcBef>
                <a:spcPct val="0"/>
              </a:spcBef>
            </a:pPr>
            <a:endParaRPr lang="en-US" sz="4000" dirty="0">
              <a:latin typeface="HK Grotesk"/>
              <a:ea typeface="HK Grotesk"/>
              <a:cs typeface="HK Grotesk"/>
              <a:sym typeface="HK Grotesk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5826499" y="776792"/>
            <a:ext cx="5481042" cy="60324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¿</a:t>
            </a: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Es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realista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?</a:t>
            </a:r>
          </a:p>
          <a:p>
            <a:pPr>
              <a:spcBef>
                <a:spcPct val="0"/>
              </a:spcBef>
            </a:pP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¿</a:t>
            </a: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Tiene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sentido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en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el </a:t>
            </a: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mercado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?</a:t>
            </a:r>
          </a:p>
          <a:p>
            <a:pPr>
              <a:spcBef>
                <a:spcPct val="0"/>
              </a:spcBef>
            </a:pP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¿</a:t>
            </a: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Es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rentable?</a:t>
            </a:r>
          </a:p>
          <a:p>
            <a:pPr>
              <a:spcBef>
                <a:spcPct val="0"/>
              </a:spcBef>
            </a:pP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¿</a:t>
            </a: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Cubre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costos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y genera </a:t>
            </a: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ganancia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?</a:t>
            </a:r>
          </a:p>
          <a:p>
            <a:pPr>
              <a:spcBef>
                <a:spcPct val="0"/>
              </a:spcBef>
            </a:pP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¿</a:t>
            </a: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Es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viable?</a:t>
            </a:r>
          </a:p>
          <a:p>
            <a:pPr>
              <a:spcBef>
                <a:spcPct val="0"/>
              </a:spcBef>
            </a:pPr>
            <a:endParaRPr lang="en-US" sz="2000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pPr algn="ctr">
              <a:spcBef>
                <a:spcPct val="0"/>
              </a:spcBef>
            </a:pPr>
            <a:r>
              <a:rPr lang="en-US" sz="2400" b="1" dirty="0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PUNTO DE EQUILIBRIO</a:t>
            </a:r>
          </a:p>
          <a:p>
            <a:pPr algn="ctr">
              <a:spcBef>
                <a:spcPct val="0"/>
              </a:spcBef>
            </a:pPr>
            <a:r>
              <a:rPr lang="en-US" sz="2400" b="1" dirty="0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O(x) = 2x + 3</a:t>
            </a:r>
          </a:p>
          <a:p>
            <a:pPr algn="ctr">
              <a:spcBef>
                <a:spcPct val="0"/>
              </a:spcBef>
            </a:pPr>
            <a:r>
              <a:rPr lang="en-US" sz="2400" b="1" dirty="0" err="1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Sustituimos</a:t>
            </a:r>
            <a:r>
              <a:rPr lang="en-US" sz="2400" b="1" dirty="0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x = 9.69</a:t>
            </a:r>
          </a:p>
          <a:p>
            <a:pPr algn="ctr">
              <a:spcBef>
                <a:spcPct val="0"/>
              </a:spcBef>
            </a:pP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O(x) = 2(9.69) + 3</a:t>
            </a:r>
          </a:p>
          <a:p>
            <a:pPr algn="ctr">
              <a:spcBef>
                <a:spcPct val="0"/>
              </a:spcBef>
            </a:pP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O(x) = 19.38 + 3</a:t>
            </a:r>
          </a:p>
          <a:p>
            <a:pPr algn="ctr">
              <a:spcBef>
                <a:spcPct val="0"/>
              </a:spcBef>
            </a:pP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O(x) ≈ 22.38</a:t>
            </a:r>
          </a:p>
          <a:p>
            <a:pPr>
              <a:spcBef>
                <a:spcPct val="0"/>
              </a:spcBef>
            </a:pPr>
            <a:endParaRPr lang="en-US" sz="2000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pPr>
              <a:spcBef>
                <a:spcPct val="0"/>
              </a:spcBef>
            </a:pPr>
            <a:endParaRPr lang="en-US" sz="2000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pPr>
              <a:spcBef>
                <a:spcPct val="0"/>
              </a:spcBef>
            </a:pPr>
            <a:endParaRPr lang="en-US" sz="2000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</p:txBody>
      </p:sp>
    </p:spTree>
    <p:extLst>
      <p:ext uri="{BB962C8B-B14F-4D97-AF65-F5344CB8AC3E}">
        <p14:creationId xmlns:p14="http://schemas.microsoft.com/office/powerpoint/2010/main" val="126804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595133" y="1133507"/>
            <a:ext cx="4191016" cy="4409164"/>
          </a:xfrm>
          <a:custGeom>
            <a:avLst/>
            <a:gdLst/>
            <a:ahLst/>
            <a:cxnLst/>
            <a:rect l="l" t="t" r="r" b="b"/>
            <a:pathLst>
              <a:path w="6249596" h="9119553">
                <a:moveTo>
                  <a:pt x="0" y="0"/>
                </a:moveTo>
                <a:lnTo>
                  <a:pt x="6249596" y="0"/>
                </a:lnTo>
                <a:lnTo>
                  <a:pt x="6249596" y="9119553"/>
                </a:lnTo>
                <a:lnTo>
                  <a:pt x="0" y="911955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00" b="-500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5912758" y="2260871"/>
            <a:ext cx="4852468" cy="21544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67"/>
              </a:lnSpc>
              <a:spcBef>
                <a:spcPct val="0"/>
              </a:spcBef>
            </a:pPr>
            <a:r>
              <a:rPr lang="en-US" sz="2976" b="1" dirty="0">
                <a:latin typeface="HK Grotesk Bold"/>
                <a:ea typeface="HK Grotesk Bold"/>
                <a:cs typeface="HK Grotesk Bold"/>
                <a:sym typeface="HK Grotesk Bold"/>
              </a:rPr>
              <a:t>Si </a:t>
            </a:r>
            <a:r>
              <a:rPr lang="en-US" sz="2976" b="1" dirty="0" err="1">
                <a:latin typeface="HK Grotesk Bold"/>
                <a:ea typeface="HK Grotesk Bold"/>
                <a:cs typeface="HK Grotesk Bold"/>
                <a:sym typeface="HK Grotesk Bold"/>
              </a:rPr>
              <a:t>vendes</a:t>
            </a:r>
            <a:r>
              <a:rPr lang="en-US" sz="2976" b="1" dirty="0">
                <a:latin typeface="HK Grotesk Bold"/>
                <a:ea typeface="HK Grotesk Bold"/>
                <a:cs typeface="HK Grotesk Bold"/>
                <a:sym typeface="HK Grotesk Bold"/>
              </a:rPr>
              <a:t> a 9.69 USD el </a:t>
            </a:r>
            <a:r>
              <a:rPr lang="en-US" sz="2976" b="1" dirty="0" err="1">
                <a:latin typeface="HK Grotesk Bold"/>
                <a:ea typeface="HK Grotesk Bold"/>
                <a:cs typeface="HK Grotesk Bold"/>
                <a:sym typeface="HK Grotesk Bold"/>
              </a:rPr>
              <a:t>mercado</a:t>
            </a:r>
            <a:r>
              <a:rPr lang="en-US" sz="2976" b="1" dirty="0"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2976" b="1" dirty="0" err="1">
                <a:latin typeface="HK Grotesk Bold"/>
                <a:ea typeface="HK Grotesk Bold"/>
                <a:cs typeface="HK Grotesk Bold"/>
                <a:sym typeface="HK Grotesk Bold"/>
              </a:rPr>
              <a:t>comprará</a:t>
            </a:r>
            <a:r>
              <a:rPr lang="en-US" sz="2976" b="1" dirty="0"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2976" b="1" dirty="0" err="1">
                <a:latin typeface="HK Grotesk Bold"/>
                <a:ea typeface="HK Grotesk Bold"/>
                <a:cs typeface="HK Grotesk Bold"/>
                <a:sym typeface="HK Grotesk Bold"/>
              </a:rPr>
              <a:t>aproximadamente</a:t>
            </a:r>
            <a:r>
              <a:rPr lang="en-US" sz="2976" b="1" dirty="0">
                <a:latin typeface="HK Grotesk Bold"/>
                <a:ea typeface="HK Grotesk Bold"/>
                <a:cs typeface="HK Grotesk Bold"/>
                <a:sym typeface="HK Grotesk Bold"/>
              </a:rPr>
              <a:t> 22 </a:t>
            </a:r>
            <a:r>
              <a:rPr lang="en-US" sz="2976" b="1" dirty="0" err="1">
                <a:latin typeface="HK Grotesk Bold"/>
                <a:ea typeface="HK Grotesk Bold"/>
                <a:cs typeface="HK Grotesk Bold"/>
                <a:sym typeface="HK Grotesk Bold"/>
              </a:rPr>
              <a:t>unidades</a:t>
            </a:r>
            <a:endParaRPr lang="en-US" sz="2976" b="1" dirty="0">
              <a:latin typeface="HK Grotesk Bold"/>
              <a:ea typeface="HK Grotesk Bold"/>
              <a:cs typeface="HK Grotesk Bold"/>
              <a:sym typeface="HK Grotesk Bold"/>
            </a:endParaRPr>
          </a:p>
        </p:txBody>
      </p:sp>
    </p:spTree>
    <p:extLst>
      <p:ext uri="{BB962C8B-B14F-4D97-AF65-F5344CB8AC3E}">
        <p14:creationId xmlns:p14="http://schemas.microsoft.com/office/powerpoint/2010/main" val="2098136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"/>
          <p:cNvSpPr txBox="1">
            <a:spLocks noGrp="1"/>
          </p:cNvSpPr>
          <p:nvPr>
            <p:ph type="title"/>
          </p:nvPr>
        </p:nvSpPr>
        <p:spPr>
          <a:xfrm>
            <a:off x="1786597" y="2247484"/>
            <a:ext cx="8400125" cy="18588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AFA"/>
              </a:buClr>
              <a:buSzPts val="6000"/>
              <a:buFont typeface="Century Gothic"/>
              <a:buNone/>
            </a:pPr>
            <a:r>
              <a:rPr lang="es-CO" sz="6000" dirty="0" smtClean="0">
                <a:solidFill>
                  <a:srgbClr val="FFFAF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ÁLGEBRA APLICADA A LOS NEGOCIOS</a:t>
            </a:r>
            <a:endParaRPr sz="60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89" name="Google Shape;89;p2"/>
          <p:cNvSpPr txBox="1"/>
          <p:nvPr/>
        </p:nvSpPr>
        <p:spPr>
          <a:xfrm>
            <a:off x="3505865" y="4466748"/>
            <a:ext cx="5264700" cy="504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55ADFF"/>
              </a:buClr>
              <a:buSzPts val="2800"/>
              <a:buFont typeface="Century Gothic"/>
              <a:buNone/>
            </a:pPr>
            <a:r>
              <a:rPr lang="es-CO" sz="3200" dirty="0" smtClean="0">
                <a:solidFill>
                  <a:srgbClr val="55AD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Factorización</a:t>
            </a:r>
          </a:p>
        </p:txBody>
      </p:sp>
    </p:spTree>
    <p:extLst>
      <p:ext uri="{BB962C8B-B14F-4D97-AF65-F5344CB8AC3E}">
        <p14:creationId xmlns:p14="http://schemas.microsoft.com/office/powerpoint/2010/main" val="69199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536505" y="946097"/>
            <a:ext cx="4149788" cy="8335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533"/>
              </a:lnSpc>
            </a:pPr>
            <a:r>
              <a:rPr lang="en-US" sz="4666" b="1" dirty="0">
                <a:solidFill>
                  <a:srgbClr val="EB0B0B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FACTORIZAR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848952" y="1653699"/>
            <a:ext cx="6461720" cy="22650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935605" lvl="1" indent="-467803" algn="just">
              <a:lnSpc>
                <a:spcPts val="6066"/>
              </a:lnSpc>
              <a:buFont typeface="Arial"/>
              <a:buChar char="•"/>
            </a:pP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Expresiones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complejas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</a:p>
          <a:p>
            <a:pPr marL="935605" lvl="1" indent="-467803" algn="just">
              <a:lnSpc>
                <a:spcPts val="6066"/>
              </a:lnSpc>
              <a:buFont typeface="Arial"/>
              <a:buChar char="•"/>
            </a:pP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Difícil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de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interpretar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</a:p>
          <a:p>
            <a:pPr marL="935605" lvl="1" indent="-467803" algn="just">
              <a:lnSpc>
                <a:spcPts val="6066"/>
              </a:lnSpc>
              <a:buFont typeface="Arial"/>
              <a:buChar char="•"/>
            </a:pP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Simplificar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=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entender</a:t>
            </a:r>
            <a:endParaRPr lang="en-US" sz="3200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878002" y="3927903"/>
            <a:ext cx="6808291" cy="7034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66"/>
              </a:lnSpc>
              <a:spcBef>
                <a:spcPct val="0"/>
              </a:spcBef>
            </a:pPr>
            <a:r>
              <a:rPr lang="en-US" sz="3200" b="1" dirty="0" err="1">
                <a:latin typeface="HK Grotesk Bold"/>
                <a:ea typeface="HK Grotesk Bold"/>
                <a:cs typeface="HK Grotesk Bold"/>
                <a:sym typeface="HK Grotesk Bold"/>
              </a:rPr>
              <a:t>Sacar</a:t>
            </a:r>
            <a:r>
              <a:rPr lang="en-US" sz="3200" b="1" dirty="0">
                <a:latin typeface="HK Grotesk Bold"/>
                <a:ea typeface="HK Grotesk Bold"/>
                <a:cs typeface="HK Grotesk Bold"/>
                <a:sym typeface="HK Grotesk Bold"/>
              </a:rPr>
              <a:t> lo </a:t>
            </a:r>
            <a:r>
              <a:rPr lang="en-US" sz="3200" b="1" dirty="0" err="1">
                <a:latin typeface="HK Grotesk Bold"/>
                <a:ea typeface="HK Grotesk Bold"/>
                <a:cs typeface="HK Grotesk Bold"/>
                <a:sym typeface="HK Grotesk Bold"/>
              </a:rPr>
              <a:t>común</a:t>
            </a:r>
            <a:r>
              <a:rPr lang="en-US" sz="3200" b="1" dirty="0">
                <a:latin typeface="HK Grotesk Bold"/>
                <a:ea typeface="HK Grotesk Bold"/>
                <a:cs typeface="HK Grotesk Bold"/>
                <a:sym typeface="HK Grotesk Bold"/>
              </a:rPr>
              <a:t> de un </a:t>
            </a:r>
            <a:r>
              <a:rPr lang="en-US" sz="3200" b="1" dirty="0" err="1">
                <a:latin typeface="HK Grotesk Bold"/>
                <a:ea typeface="HK Grotesk Bold"/>
                <a:cs typeface="HK Grotesk Bold"/>
                <a:sym typeface="HK Grotesk Bold"/>
              </a:rPr>
              <a:t>grupo</a:t>
            </a:r>
            <a:endParaRPr lang="en-US" sz="3200" b="1" dirty="0">
              <a:latin typeface="HK Grotesk Bold"/>
              <a:ea typeface="HK Grotesk Bold"/>
              <a:cs typeface="HK Grotesk Bold"/>
              <a:sym typeface="HK Grotesk Bold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373011" y="4781202"/>
            <a:ext cx="6814386" cy="7822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066"/>
              </a:lnSpc>
              <a:spcBef>
                <a:spcPct val="0"/>
              </a:spcBef>
            </a:pPr>
            <a:r>
              <a:rPr lang="en-US" sz="4333" dirty="0" err="1">
                <a:latin typeface="HK Grotesk"/>
                <a:ea typeface="HK Grotesk"/>
                <a:cs typeface="HK Grotesk"/>
                <a:sym typeface="HK Grotesk"/>
              </a:rPr>
              <a:t>Ejemplo</a:t>
            </a:r>
            <a:r>
              <a:rPr lang="en-US" sz="4333" dirty="0">
                <a:latin typeface="HK Grotesk"/>
                <a:ea typeface="HK Grotesk"/>
                <a:cs typeface="HK Grotesk"/>
                <a:sym typeface="HK Grotesk"/>
              </a:rPr>
              <a:t>: </a:t>
            </a:r>
            <a:r>
              <a:rPr lang="en-US" sz="4333" dirty="0">
                <a:solidFill>
                  <a:srgbClr val="4E82E8"/>
                </a:solidFill>
                <a:latin typeface="HK Grotesk"/>
                <a:ea typeface="HK Grotesk"/>
                <a:cs typeface="HK Grotesk"/>
                <a:sym typeface="HK Grotesk"/>
              </a:rPr>
              <a:t>3x + 6 </a:t>
            </a:r>
            <a:r>
              <a:rPr lang="en-US" sz="4333" dirty="0">
                <a:latin typeface="HK Grotesk"/>
                <a:ea typeface="HK Grotesk"/>
                <a:cs typeface="HK Grotesk"/>
                <a:sym typeface="HK Grotesk"/>
              </a:rPr>
              <a:t>= </a:t>
            </a:r>
            <a:r>
              <a:rPr lang="en-US" sz="4333" dirty="0">
                <a:solidFill>
                  <a:srgbClr val="EB0B0B"/>
                </a:solidFill>
                <a:latin typeface="HK Grotesk"/>
                <a:ea typeface="HK Grotesk"/>
                <a:cs typeface="HK Grotesk"/>
                <a:sym typeface="HK Grotesk"/>
              </a:rPr>
              <a:t>3(x + 2</a:t>
            </a:r>
            <a:r>
              <a:rPr lang="en-US" sz="4333" dirty="0">
                <a:latin typeface="HK Grotesk"/>
                <a:ea typeface="HK Grotesk"/>
                <a:cs typeface="HK Grotesk"/>
                <a:sym typeface="HK Grotesk"/>
              </a:rPr>
              <a:t>)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7874106" y="2715103"/>
            <a:ext cx="2521919" cy="15645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066"/>
              </a:lnSpc>
              <a:spcBef>
                <a:spcPct val="0"/>
              </a:spcBef>
            </a:pPr>
            <a:r>
              <a:rPr lang="en-US" sz="4333" dirty="0">
                <a:latin typeface="HK Grotesk"/>
                <a:ea typeface="HK Grotesk"/>
                <a:cs typeface="HK Grotesk"/>
                <a:sym typeface="HK Grotesk"/>
              </a:rPr>
              <a:t>3x = </a:t>
            </a:r>
            <a:r>
              <a:rPr lang="en-US" sz="4333" b="1" dirty="0">
                <a:latin typeface="HK Grotesk Bold"/>
                <a:ea typeface="HK Grotesk Bold"/>
                <a:cs typeface="HK Grotesk Bold"/>
                <a:sym typeface="HK Grotesk Bold"/>
              </a:rPr>
              <a:t>3 </a:t>
            </a:r>
            <a:r>
              <a:rPr lang="en-US" sz="4333" dirty="0">
                <a:latin typeface="HK Grotesk"/>
                <a:ea typeface="HK Grotesk"/>
                <a:cs typeface="HK Grotesk"/>
                <a:sym typeface="HK Grotesk"/>
              </a:rPr>
              <a:t>× x</a:t>
            </a:r>
          </a:p>
          <a:p>
            <a:pPr algn="ctr">
              <a:lnSpc>
                <a:spcPts val="6066"/>
              </a:lnSpc>
              <a:spcBef>
                <a:spcPct val="0"/>
              </a:spcBef>
            </a:pPr>
            <a:r>
              <a:rPr lang="en-US" sz="4333" dirty="0">
                <a:latin typeface="HK Grotesk"/>
                <a:ea typeface="HK Grotesk"/>
                <a:cs typeface="HK Grotesk"/>
                <a:sym typeface="HK Grotesk"/>
              </a:rPr>
              <a:t>6 = </a:t>
            </a:r>
            <a:r>
              <a:rPr lang="en-US" sz="4333" b="1" dirty="0">
                <a:latin typeface="HK Grotesk Bold"/>
                <a:ea typeface="HK Grotesk Bold"/>
                <a:cs typeface="HK Grotesk Bold"/>
                <a:sym typeface="HK Grotesk Bold"/>
              </a:rPr>
              <a:t>3</a:t>
            </a:r>
            <a:r>
              <a:rPr lang="en-US" sz="4333" dirty="0">
                <a:latin typeface="HK Grotesk"/>
                <a:ea typeface="HK Grotesk"/>
                <a:cs typeface="HK Grotesk"/>
                <a:sym typeface="HK Grotesk"/>
              </a:rPr>
              <a:t> × 2</a:t>
            </a:r>
          </a:p>
        </p:txBody>
      </p:sp>
    </p:spTree>
    <p:extLst>
      <p:ext uri="{BB962C8B-B14F-4D97-AF65-F5344CB8AC3E}">
        <p14:creationId xmlns:p14="http://schemas.microsoft.com/office/powerpoint/2010/main" val="2457914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49180" y="1190149"/>
            <a:ext cx="8727314" cy="51706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Una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empresa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exportadora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tiene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el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siguiente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modelo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de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costos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:</a:t>
            </a:r>
          </a:p>
          <a:p>
            <a:pPr algn="ctr">
              <a:spcBef>
                <a:spcPct val="0"/>
              </a:spcBef>
            </a:pP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C(x) = 6x + 9x + 3x + 12</a:t>
            </a:r>
          </a:p>
          <a:p>
            <a:pPr>
              <a:spcBef>
                <a:spcPct val="0"/>
              </a:spcBef>
            </a:pP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Donde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:</a:t>
            </a:r>
          </a:p>
          <a:p>
            <a:pPr marL="690913" lvl="1" indent="-345456">
              <a:spcBef>
                <a:spcPct val="0"/>
              </a:spcBef>
              <a:buFont typeface="Arial"/>
              <a:buChar char="•"/>
            </a:pP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x =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número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de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productos</a:t>
            </a:r>
            <a:endParaRPr lang="en-US" sz="2400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pPr marL="690913" lvl="1" indent="-345456">
              <a:spcBef>
                <a:spcPct val="0"/>
              </a:spcBef>
              <a:buFont typeface="Arial"/>
              <a:buChar char="•"/>
            </a:pP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C(x) =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costo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total</a:t>
            </a:r>
          </a:p>
          <a:p>
            <a:pPr>
              <a:spcBef>
                <a:spcPct val="0"/>
              </a:spcBef>
            </a:pPr>
            <a:endParaRPr lang="en-US" sz="2400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pPr>
              <a:spcBef>
                <a:spcPct val="0"/>
              </a:spcBef>
            </a:pP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6x →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costo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de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producción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</a:p>
          <a:p>
            <a:pPr>
              <a:spcBef>
                <a:spcPct val="0"/>
              </a:spcBef>
            </a:pP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9x →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costo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logístico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</a:p>
          <a:p>
            <a:pPr>
              <a:spcBef>
                <a:spcPct val="0"/>
              </a:spcBef>
            </a:pP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3x →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costo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de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comercialización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</a:p>
          <a:p>
            <a:pPr>
              <a:spcBef>
                <a:spcPct val="0"/>
              </a:spcBef>
            </a:pP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12 →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costo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fijo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</a:p>
          <a:p>
            <a:pPr>
              <a:spcBef>
                <a:spcPct val="0"/>
              </a:spcBef>
            </a:pPr>
            <a:endParaRPr lang="en-US" sz="2400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pPr>
              <a:spcBef>
                <a:spcPct val="0"/>
              </a:spcBef>
            </a:pP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C(x) = 12x</a:t>
            </a:r>
          </a:p>
          <a:p>
            <a:pPr>
              <a:spcBef>
                <a:spcPct val="0"/>
              </a:spcBef>
            </a:pPr>
            <a:endParaRPr lang="en-US" sz="2400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906933" y="446356"/>
            <a:ext cx="4211809" cy="7437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786"/>
              </a:lnSpc>
            </a:pPr>
            <a:r>
              <a:rPr lang="en-US" sz="4133" b="1" dirty="0">
                <a:solidFill>
                  <a:srgbClr val="4E82E8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EJEMPLO 1</a:t>
            </a:r>
          </a:p>
        </p:txBody>
      </p:sp>
    </p:spTree>
    <p:extLst>
      <p:ext uri="{BB962C8B-B14F-4D97-AF65-F5344CB8AC3E}">
        <p14:creationId xmlns:p14="http://schemas.microsoft.com/office/powerpoint/2010/main" val="72970032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39220" y="689316"/>
            <a:ext cx="6962180" cy="68223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sz="2400" dirty="0">
                <a:solidFill>
                  <a:srgbClr val="4E82E8"/>
                </a:solidFill>
                <a:latin typeface="HK Grotesk"/>
                <a:ea typeface="HK Grotesk"/>
                <a:cs typeface="HK Grotesk"/>
                <a:sym typeface="HK Grotesk"/>
              </a:rPr>
              <a:t>PASO 1: IDENTIFICAR LO COMÚN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6x + 9x + 3x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Todos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tienen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 x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sz="2400" dirty="0">
                <a:solidFill>
                  <a:srgbClr val="4E82E8"/>
                </a:solidFill>
                <a:latin typeface="HK Grotesk"/>
                <a:ea typeface="HK Grotesk"/>
                <a:cs typeface="HK Grotesk"/>
                <a:sym typeface="HK Grotesk"/>
              </a:rPr>
              <a:t>PASO 2: AGRUPAR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(6x + 9x + 3x) + 12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sz="2400" dirty="0">
                <a:solidFill>
                  <a:srgbClr val="4E82E8"/>
                </a:solidFill>
                <a:latin typeface="HK Grotesk"/>
                <a:ea typeface="HK Grotesk"/>
                <a:cs typeface="HK Grotesk"/>
                <a:sym typeface="HK Grotesk"/>
              </a:rPr>
              <a:t>PASO 3: FACTORIZAR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x(6 + 9 + 3) + 12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sz="2400" dirty="0">
                <a:solidFill>
                  <a:srgbClr val="4E82E8"/>
                </a:solidFill>
                <a:latin typeface="HK Grotesk"/>
                <a:ea typeface="HK Grotesk"/>
                <a:cs typeface="HK Grotesk"/>
                <a:sym typeface="HK Grotesk"/>
              </a:rPr>
              <a:t>PASO 4: SIMPLIFICAR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x(18) + 12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sz="2400" b="1" dirty="0">
                <a:solidFill>
                  <a:srgbClr val="32962D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C(x) = 18x + 12</a:t>
            </a:r>
          </a:p>
          <a:p>
            <a:pPr>
              <a:lnSpc>
                <a:spcPts val="5040"/>
              </a:lnSpc>
              <a:spcBef>
                <a:spcPct val="0"/>
              </a:spcBef>
            </a:pPr>
            <a:endParaRPr lang="en-US" sz="4666" b="1" dirty="0">
              <a:solidFill>
                <a:srgbClr val="32962D"/>
              </a:solidFill>
              <a:latin typeface="HK Grotesk Bold"/>
              <a:ea typeface="HK Grotesk Bold"/>
              <a:cs typeface="HK Grotesk Bold"/>
              <a:sym typeface="HK Grotesk Bold"/>
            </a:endParaRPr>
          </a:p>
          <a:p>
            <a:pPr>
              <a:lnSpc>
                <a:spcPts val="5040"/>
              </a:lnSpc>
              <a:spcBef>
                <a:spcPct val="0"/>
              </a:spcBef>
            </a:pPr>
            <a:endParaRPr lang="en-US" sz="4666" b="1" dirty="0">
              <a:solidFill>
                <a:srgbClr val="32962D"/>
              </a:solidFill>
              <a:latin typeface="HK Grotesk Bold"/>
              <a:ea typeface="HK Grotesk Bold"/>
              <a:cs typeface="HK Grotesk Bold"/>
              <a:sym typeface="HK Grotesk Bold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5697415" y="4503010"/>
            <a:ext cx="5977662" cy="13336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226"/>
              </a:lnSpc>
              <a:spcBef>
                <a:spcPct val="0"/>
              </a:spcBef>
            </a:pP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Cada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producto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 cuesta 18 y hay un 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costo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HK Grotesk"/>
                <a:ea typeface="HK Grotesk"/>
                <a:cs typeface="HK Grotesk"/>
                <a:sym typeface="HK Grotesk"/>
              </a:rPr>
              <a:t>fijo</a:t>
            </a:r>
            <a:r>
              <a:rPr lang="en-US" sz="2400" dirty="0">
                <a:latin typeface="HK Grotesk"/>
                <a:ea typeface="HK Grotesk"/>
                <a:cs typeface="HK Grotesk"/>
                <a:sym typeface="HK Grotesk"/>
              </a:rPr>
              <a:t> de 12.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899052" y="1192312"/>
            <a:ext cx="4882158" cy="3141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46"/>
              </a:lnSpc>
              <a:spcBef>
                <a:spcPct val="0"/>
              </a:spcBef>
            </a:pPr>
            <a:r>
              <a:rPr lang="en-US" sz="3533" dirty="0">
                <a:latin typeface="HK Grotesk"/>
                <a:ea typeface="HK Grotesk"/>
                <a:cs typeface="HK Grotesk"/>
                <a:sym typeface="HK Grotesk"/>
              </a:rPr>
              <a:t>Si produces 10 </a:t>
            </a:r>
            <a:r>
              <a:rPr lang="en-US" sz="3533" dirty="0" err="1">
                <a:latin typeface="HK Grotesk"/>
                <a:ea typeface="HK Grotesk"/>
                <a:cs typeface="HK Grotesk"/>
                <a:sym typeface="HK Grotesk"/>
              </a:rPr>
              <a:t>unidades</a:t>
            </a:r>
            <a:r>
              <a:rPr lang="en-US" sz="3533" dirty="0">
                <a:latin typeface="HK Grotesk"/>
                <a:ea typeface="HK Grotesk"/>
                <a:cs typeface="HK Grotesk"/>
                <a:sym typeface="HK Grotesk"/>
              </a:rPr>
              <a:t>:</a:t>
            </a:r>
          </a:p>
          <a:p>
            <a:pPr algn="ctr">
              <a:lnSpc>
                <a:spcPts val="4946"/>
              </a:lnSpc>
              <a:spcBef>
                <a:spcPct val="0"/>
              </a:spcBef>
            </a:pPr>
            <a:r>
              <a:rPr lang="en-US" sz="3533" dirty="0">
                <a:latin typeface="HK Grotesk"/>
                <a:ea typeface="HK Grotesk"/>
                <a:cs typeface="HK Grotesk"/>
                <a:sym typeface="HK Grotesk"/>
              </a:rPr>
              <a:t>C(10) = 18(10) + 12</a:t>
            </a:r>
          </a:p>
          <a:p>
            <a:pPr algn="ctr">
              <a:lnSpc>
                <a:spcPts val="4946"/>
              </a:lnSpc>
              <a:spcBef>
                <a:spcPct val="0"/>
              </a:spcBef>
            </a:pPr>
            <a:r>
              <a:rPr lang="en-US" sz="3533" dirty="0">
                <a:latin typeface="HK Grotesk"/>
                <a:ea typeface="HK Grotesk"/>
                <a:cs typeface="HK Grotesk"/>
                <a:sym typeface="HK Grotesk"/>
              </a:rPr>
              <a:t>C(10) = 180 + 12</a:t>
            </a:r>
          </a:p>
          <a:p>
            <a:pPr algn="ctr">
              <a:lnSpc>
                <a:spcPts val="4946"/>
              </a:lnSpc>
              <a:spcBef>
                <a:spcPct val="0"/>
              </a:spcBef>
            </a:pPr>
            <a:r>
              <a:rPr lang="en-US" sz="3533" dirty="0">
                <a:latin typeface="HK Grotesk"/>
                <a:ea typeface="HK Grotesk"/>
                <a:cs typeface="HK Grotesk"/>
                <a:sym typeface="HK Grotesk"/>
              </a:rPr>
              <a:t> C(10) = 192</a:t>
            </a:r>
          </a:p>
        </p:txBody>
      </p:sp>
    </p:spTree>
    <p:extLst>
      <p:ext uri="{BB962C8B-B14F-4D97-AF65-F5344CB8AC3E}">
        <p14:creationId xmlns:p14="http://schemas.microsoft.com/office/powerpoint/2010/main" val="165380417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97279" y="1316759"/>
            <a:ext cx="10741042" cy="44935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Una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empresa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exportadora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tiene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un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costo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total que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depende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de la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producción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:</a:t>
            </a:r>
          </a:p>
          <a:p>
            <a:pPr algn="ctr">
              <a:spcBef>
                <a:spcPct val="0"/>
              </a:spcBef>
            </a:pP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C(x) = x² + 10x + 24</a:t>
            </a:r>
          </a:p>
          <a:p>
            <a:pPr>
              <a:spcBef>
                <a:spcPct val="0"/>
              </a:spcBef>
            </a:pP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Donde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:</a:t>
            </a:r>
          </a:p>
          <a:p>
            <a:pPr marL="690913" lvl="1" indent="-345456">
              <a:spcBef>
                <a:spcPct val="0"/>
              </a:spcBef>
              <a:buFont typeface="Arial"/>
              <a:buChar char="•"/>
            </a:pP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x =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número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de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productos</a:t>
            </a:r>
            <a:endParaRPr lang="en-US" sz="2400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pPr marL="690913" lvl="1" indent="-345456">
              <a:spcBef>
                <a:spcPct val="0"/>
              </a:spcBef>
              <a:buFont typeface="Arial"/>
              <a:buChar char="•"/>
            </a:pP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C(x) =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costo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total</a:t>
            </a:r>
          </a:p>
          <a:p>
            <a:pPr>
              <a:spcBef>
                <a:spcPct val="0"/>
              </a:spcBef>
            </a:pPr>
            <a:endParaRPr lang="en-US" sz="2400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pPr marL="690913" lvl="1" indent="-345456">
              <a:spcBef>
                <a:spcPct val="0"/>
              </a:spcBef>
              <a:buFont typeface="Arial"/>
              <a:buChar char="•"/>
            </a:pP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x² →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costos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que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crecen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por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complejidad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(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errores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,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logística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)</a:t>
            </a:r>
          </a:p>
          <a:p>
            <a:pPr marL="690913" lvl="1" indent="-345456">
              <a:spcBef>
                <a:spcPct val="0"/>
              </a:spcBef>
              <a:buFont typeface="Arial"/>
              <a:buChar char="•"/>
            </a:pP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10x →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costo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variable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por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unidad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</a:p>
          <a:p>
            <a:pPr marL="690913" lvl="1" indent="-345456">
              <a:spcBef>
                <a:spcPct val="0"/>
              </a:spcBef>
              <a:buFont typeface="Arial"/>
              <a:buChar char="•"/>
            </a:pP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24 →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costo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fijo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</a:p>
          <a:p>
            <a:pPr>
              <a:spcBef>
                <a:spcPct val="0"/>
              </a:spcBef>
            </a:pP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C(x) = 12x</a:t>
            </a:r>
          </a:p>
          <a:p>
            <a:pPr>
              <a:spcBef>
                <a:spcPct val="0"/>
              </a:spcBef>
            </a:pPr>
            <a:endParaRPr lang="en-US" sz="2800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888982" y="305680"/>
            <a:ext cx="4059264" cy="7437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786"/>
              </a:lnSpc>
            </a:pPr>
            <a:r>
              <a:rPr lang="en-US" sz="4133" b="1" dirty="0">
                <a:solidFill>
                  <a:srgbClr val="4E82E8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EJEMPLO 2</a:t>
            </a:r>
          </a:p>
        </p:txBody>
      </p:sp>
    </p:spTree>
    <p:extLst>
      <p:ext uri="{BB962C8B-B14F-4D97-AF65-F5344CB8AC3E}">
        <p14:creationId xmlns:p14="http://schemas.microsoft.com/office/powerpoint/2010/main" val="24177624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332504" y="1451310"/>
            <a:ext cx="5119332" cy="3936351"/>
          </a:xfrm>
          <a:custGeom>
            <a:avLst/>
            <a:gdLst/>
            <a:ahLst/>
            <a:cxnLst/>
            <a:rect l="l" t="t" r="r" b="b"/>
            <a:pathLst>
              <a:path w="7678998" h="5904527">
                <a:moveTo>
                  <a:pt x="0" y="0"/>
                </a:moveTo>
                <a:lnTo>
                  <a:pt x="7678998" y="0"/>
                </a:lnTo>
                <a:lnTo>
                  <a:pt x="7678998" y="5904527"/>
                </a:lnTo>
                <a:lnTo>
                  <a:pt x="0" y="590452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5000"/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918171" y="459863"/>
            <a:ext cx="10533665" cy="75789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60"/>
              </a:lnSpc>
            </a:pPr>
            <a:endParaRPr sz="2400" dirty="0">
              <a:latin typeface="Century Gothic" panose="020B0502020202020204" pitchFamily="34" charset="0"/>
            </a:endParaRPr>
          </a:p>
          <a:p>
            <a:pPr marL="734093" lvl="1" indent="-367047">
              <a:lnSpc>
                <a:spcPts val="4760"/>
              </a:lnSpc>
              <a:buFont typeface="Arial"/>
              <a:buChar char="•"/>
            </a:pPr>
            <a:r>
              <a:rPr lang="en-US" sz="2400" b="1" dirty="0">
                <a:solidFill>
                  <a:srgbClr val="002060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Palabras </a:t>
            </a:r>
            <a:r>
              <a:rPr lang="en-US" sz="2400" b="1" dirty="0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→ </a:t>
            </a:r>
            <a:r>
              <a:rPr lang="en-US" sz="2400" b="1" dirty="0" err="1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Expresiones</a:t>
            </a:r>
            <a:r>
              <a:rPr lang="en-US" sz="2400" b="1" dirty="0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2400" b="1" dirty="0" err="1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matemáticas</a:t>
            </a:r>
            <a:endParaRPr lang="en-US" sz="2400" b="1" dirty="0">
              <a:latin typeface="Century Gothic" panose="020B0502020202020204" pitchFamily="34" charset="0"/>
              <a:ea typeface="HK Grotesk Bold"/>
              <a:cs typeface="HK Grotesk Bold"/>
              <a:sym typeface="HK Grotesk Bold"/>
            </a:endParaRPr>
          </a:p>
          <a:p>
            <a:pPr marL="734093" lvl="1" indent="-367047">
              <a:lnSpc>
                <a:spcPts val="4760"/>
              </a:lnSpc>
              <a:spcBef>
                <a:spcPct val="0"/>
              </a:spcBef>
              <a:buFont typeface="Arial"/>
              <a:buChar char="•"/>
            </a:pPr>
            <a:r>
              <a:rPr lang="en-US" sz="2400" b="1" dirty="0">
                <a:solidFill>
                  <a:srgbClr val="FF0000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Variables </a:t>
            </a:r>
            <a:r>
              <a:rPr lang="en-US" sz="2400" b="1" dirty="0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→ </a:t>
            </a:r>
            <a:r>
              <a:rPr lang="en-US" sz="2400" b="1" dirty="0" err="1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Valores</a:t>
            </a:r>
            <a:r>
              <a:rPr lang="en-US" sz="2400" b="1" dirty="0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2400" b="1" dirty="0" err="1" smtClean="0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desconocidos</a:t>
            </a:r>
            <a:endParaRPr lang="en-US" sz="2400" b="1" dirty="0">
              <a:latin typeface="Century Gothic" panose="020B0502020202020204" pitchFamily="34" charset="0"/>
              <a:ea typeface="HK Grotesk Bold"/>
              <a:cs typeface="HK Grotesk Bold"/>
              <a:sym typeface="HK Grotesk Bold"/>
            </a:endParaRPr>
          </a:p>
          <a:p>
            <a:pPr marL="734093" lvl="1" indent="-367047">
              <a:lnSpc>
                <a:spcPts val="4760"/>
              </a:lnSpc>
              <a:spcBef>
                <a:spcPct val="0"/>
              </a:spcBef>
              <a:buFont typeface="Arial"/>
              <a:buChar char="•"/>
            </a:pP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El triple de un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número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= </a:t>
            </a:r>
            <a:r>
              <a:rPr lang="en-US" sz="2400" b="1" dirty="0">
                <a:solidFill>
                  <a:srgbClr val="FF0000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3x</a:t>
            </a:r>
          </a:p>
          <a:p>
            <a:pPr marL="762881" lvl="1" indent="-381440">
              <a:lnSpc>
                <a:spcPts val="4946"/>
              </a:lnSpc>
              <a:spcBef>
                <a:spcPct val="0"/>
              </a:spcBef>
              <a:buFont typeface="Arial"/>
              <a:buChar char="•"/>
            </a:pP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La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mitad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de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algo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= </a:t>
            </a:r>
            <a:r>
              <a:rPr lang="en-US" sz="2400" b="1" dirty="0">
                <a:solidFill>
                  <a:srgbClr val="FF0000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x / 2</a:t>
            </a:r>
          </a:p>
          <a:p>
            <a:pPr>
              <a:lnSpc>
                <a:spcPts val="4386"/>
              </a:lnSpc>
              <a:spcBef>
                <a:spcPct val="0"/>
              </a:spcBef>
            </a:pP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En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negocios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,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casi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todo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se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puede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expresar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con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una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ecuación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:</a:t>
            </a:r>
          </a:p>
          <a:p>
            <a:pPr marL="338258" lvl="1" algn="ctr">
              <a:lnSpc>
                <a:spcPts val="4386"/>
              </a:lnSpc>
              <a:spcBef>
                <a:spcPct val="0"/>
              </a:spcBef>
            </a:pPr>
            <a:r>
              <a:rPr lang="en-US" sz="2400" b="1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Ganancia</a:t>
            </a:r>
            <a:r>
              <a:rPr lang="en-US" sz="2400" b="1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= </a:t>
            </a:r>
            <a:r>
              <a:rPr lang="en-US" sz="2400" b="1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ingresos</a:t>
            </a:r>
            <a:r>
              <a:rPr lang="en-US" sz="2400" b="1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- </a:t>
            </a:r>
            <a:r>
              <a:rPr lang="en-US" sz="2400" b="1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costos</a:t>
            </a:r>
            <a:endParaRPr lang="en-US" sz="2400" b="1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pPr marL="338258" lvl="1" algn="ctr">
              <a:lnSpc>
                <a:spcPts val="4386"/>
              </a:lnSpc>
              <a:spcBef>
                <a:spcPct val="0"/>
              </a:spcBef>
            </a:pPr>
            <a:r>
              <a:rPr lang="en-US" sz="2400" b="1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Crecimiento</a:t>
            </a:r>
            <a:r>
              <a:rPr lang="en-US" sz="2400" b="1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= </a:t>
            </a:r>
            <a:r>
              <a:rPr lang="en-US" sz="2400" b="1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inversión</a:t>
            </a:r>
            <a:r>
              <a:rPr lang="en-US" sz="2400" b="1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× </a:t>
            </a:r>
            <a:r>
              <a:rPr lang="en-US" sz="2400" b="1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rendimiento</a:t>
            </a:r>
            <a:endParaRPr lang="en-US" sz="2400" b="1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pPr>
              <a:lnSpc>
                <a:spcPts val="4386"/>
              </a:lnSpc>
              <a:spcBef>
                <a:spcPct val="0"/>
              </a:spcBef>
            </a:pPr>
            <a:r>
              <a:rPr lang="en-US" sz="2400" dirty="0" smtClean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El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álgebra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traduce lo que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pasa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en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la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empresa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a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números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que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puedes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analizar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.</a:t>
            </a:r>
          </a:p>
          <a:p>
            <a:pPr>
              <a:lnSpc>
                <a:spcPts val="4946"/>
              </a:lnSpc>
              <a:spcBef>
                <a:spcPct val="0"/>
              </a:spcBef>
            </a:pPr>
            <a:endParaRPr lang="en-US" sz="2400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pPr>
              <a:lnSpc>
                <a:spcPts val="4946"/>
              </a:lnSpc>
              <a:spcBef>
                <a:spcPct val="0"/>
              </a:spcBef>
            </a:pPr>
            <a:endParaRPr lang="en-US" sz="2400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pPr algn="ctr">
              <a:lnSpc>
                <a:spcPts val="4573"/>
              </a:lnSpc>
              <a:spcBef>
                <a:spcPct val="0"/>
              </a:spcBef>
            </a:pPr>
            <a:endParaRPr lang="en-US" sz="2400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</p:txBody>
      </p:sp>
    </p:spTree>
    <p:extLst>
      <p:ext uri="{BB962C8B-B14F-4D97-AF65-F5344CB8AC3E}">
        <p14:creationId xmlns:p14="http://schemas.microsoft.com/office/powerpoint/2010/main" val="565237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30213" y="611639"/>
            <a:ext cx="11331575" cy="15645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66"/>
              </a:lnSpc>
              <a:spcBef>
                <a:spcPct val="0"/>
              </a:spcBef>
            </a:pPr>
            <a:r>
              <a:rPr lang="en-US" sz="2400" b="1" dirty="0" err="1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Encontrar</a:t>
            </a:r>
            <a:r>
              <a:rPr lang="en-US" sz="2400" b="1" dirty="0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el </a:t>
            </a:r>
            <a:r>
              <a:rPr lang="en-US" sz="2400" b="1" dirty="0" err="1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nivel</a:t>
            </a:r>
            <a:r>
              <a:rPr lang="en-US" sz="2400" b="1" dirty="0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de </a:t>
            </a:r>
            <a:r>
              <a:rPr lang="en-US" sz="2400" b="1" dirty="0" err="1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producción</a:t>
            </a:r>
            <a:r>
              <a:rPr lang="en-US" sz="2400" b="1" dirty="0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2400" b="1" dirty="0" err="1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más</a:t>
            </a:r>
            <a:r>
              <a:rPr lang="en-US" sz="2400" b="1" dirty="0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2400" b="1" dirty="0" err="1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eficiente</a:t>
            </a:r>
            <a:endParaRPr lang="en-US" sz="2400" b="1" dirty="0">
              <a:latin typeface="Century Gothic" panose="020B0502020202020204" pitchFamily="34" charset="0"/>
              <a:ea typeface="HK Grotesk Bold"/>
              <a:cs typeface="HK Grotesk Bold"/>
              <a:sym typeface="HK Grotesk Bold"/>
            </a:endParaRPr>
          </a:p>
          <a:p>
            <a:pPr algn="ctr">
              <a:lnSpc>
                <a:spcPts val="6066"/>
              </a:lnSpc>
              <a:spcBef>
                <a:spcPct val="0"/>
              </a:spcBef>
            </a:pPr>
            <a:endParaRPr lang="en-US" sz="2400" b="1" dirty="0">
              <a:latin typeface="Century Gothic" panose="020B0502020202020204" pitchFamily="34" charset="0"/>
              <a:ea typeface="HK Grotesk Bold"/>
              <a:cs typeface="HK Grotesk Bold"/>
              <a:sym typeface="HK Grotesk Bold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242279" y="1282114"/>
            <a:ext cx="7292379" cy="42191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666"/>
              </a:lnSpc>
              <a:spcBef>
                <a:spcPct val="0"/>
              </a:spcBef>
            </a:pPr>
            <a:r>
              <a:rPr lang="en-US" sz="2800" dirty="0">
                <a:latin typeface="HK Grotesk"/>
                <a:ea typeface="HK Grotesk"/>
                <a:cs typeface="HK Grotesk"/>
                <a:sym typeface="HK Grotesk"/>
              </a:rPr>
              <a:t>C(x) = x² + 10x + 24</a:t>
            </a:r>
          </a:p>
          <a:p>
            <a:pPr>
              <a:lnSpc>
                <a:spcPts val="4666"/>
              </a:lnSpc>
              <a:spcBef>
                <a:spcPct val="0"/>
              </a:spcBef>
            </a:pPr>
            <a:r>
              <a:rPr lang="en-US" sz="2800" dirty="0" err="1">
                <a:latin typeface="HK Grotesk"/>
                <a:ea typeface="HK Grotesk"/>
                <a:cs typeface="HK Grotesk"/>
                <a:sym typeface="HK Grotesk"/>
              </a:rPr>
              <a:t>Buscamos</a:t>
            </a:r>
            <a:r>
              <a:rPr lang="en-US" sz="2800" dirty="0">
                <a:latin typeface="HK Grotesk"/>
                <a:ea typeface="HK Grotesk"/>
                <a:cs typeface="HK Grotesk"/>
                <a:sym typeface="HK Grotesk"/>
              </a:rPr>
              <a:t> dos </a:t>
            </a:r>
            <a:r>
              <a:rPr lang="en-US" sz="2800" dirty="0" err="1">
                <a:latin typeface="HK Grotesk"/>
                <a:ea typeface="HK Grotesk"/>
                <a:cs typeface="HK Grotesk"/>
                <a:sym typeface="HK Grotesk"/>
              </a:rPr>
              <a:t>números</a:t>
            </a:r>
            <a:r>
              <a:rPr lang="en-US" sz="2800" dirty="0">
                <a:latin typeface="HK Grotesk"/>
                <a:ea typeface="HK Grotesk"/>
                <a:cs typeface="HK Grotesk"/>
                <a:sym typeface="HK Grotesk"/>
              </a:rPr>
              <a:t> que:</a:t>
            </a:r>
          </a:p>
          <a:p>
            <a:pPr>
              <a:lnSpc>
                <a:spcPts val="4666"/>
              </a:lnSpc>
              <a:spcBef>
                <a:spcPct val="0"/>
              </a:spcBef>
            </a:pPr>
            <a:r>
              <a:rPr lang="en-US" sz="2800" b="1" dirty="0" err="1">
                <a:latin typeface="HK Grotesk Bold"/>
                <a:ea typeface="HK Grotesk Bold"/>
                <a:cs typeface="HK Grotesk Bold"/>
                <a:sym typeface="HK Grotesk Bold"/>
              </a:rPr>
              <a:t>sumen</a:t>
            </a:r>
            <a:r>
              <a:rPr lang="en-US" sz="2800" b="1" dirty="0">
                <a:latin typeface="HK Grotesk Bold"/>
                <a:ea typeface="HK Grotesk Bold"/>
                <a:cs typeface="HK Grotesk Bold"/>
                <a:sym typeface="HK Grotesk Bold"/>
              </a:rPr>
              <a:t> 10</a:t>
            </a:r>
          </a:p>
          <a:p>
            <a:pPr>
              <a:lnSpc>
                <a:spcPts val="4666"/>
              </a:lnSpc>
              <a:spcBef>
                <a:spcPct val="0"/>
              </a:spcBef>
            </a:pPr>
            <a:r>
              <a:rPr lang="en-US" sz="2800" b="1" dirty="0" err="1">
                <a:latin typeface="HK Grotesk Bold"/>
                <a:ea typeface="HK Grotesk Bold"/>
                <a:cs typeface="HK Grotesk Bold"/>
                <a:sym typeface="HK Grotesk Bold"/>
              </a:rPr>
              <a:t>multipliquen</a:t>
            </a:r>
            <a:r>
              <a:rPr lang="en-US" sz="2800" b="1" dirty="0">
                <a:latin typeface="HK Grotesk Bold"/>
                <a:ea typeface="HK Grotesk Bold"/>
                <a:cs typeface="HK Grotesk Bold"/>
                <a:sym typeface="HK Grotesk Bold"/>
              </a:rPr>
              <a:t> 24</a:t>
            </a:r>
          </a:p>
          <a:p>
            <a:pPr>
              <a:lnSpc>
                <a:spcPts val="4666"/>
              </a:lnSpc>
              <a:spcBef>
                <a:spcPct val="0"/>
              </a:spcBef>
            </a:pPr>
            <a:r>
              <a:rPr lang="en-US" sz="2800" dirty="0">
                <a:latin typeface="HK Grotesk"/>
                <a:ea typeface="HK Grotesk"/>
                <a:cs typeface="HK Grotesk"/>
                <a:sym typeface="HK Grotesk"/>
              </a:rPr>
              <a:t>4 y 6 </a:t>
            </a:r>
            <a:r>
              <a:rPr lang="en-US" sz="2800" dirty="0" err="1">
                <a:latin typeface="HK Grotesk"/>
                <a:ea typeface="HK Grotesk"/>
                <a:cs typeface="HK Grotesk"/>
                <a:sym typeface="HK Grotesk"/>
              </a:rPr>
              <a:t>cumplen</a:t>
            </a:r>
            <a:r>
              <a:rPr lang="en-US" sz="2800" dirty="0">
                <a:latin typeface="HK Grotesk"/>
                <a:ea typeface="HK Grotesk"/>
                <a:cs typeface="HK Grotesk"/>
                <a:sym typeface="HK Grotesk"/>
              </a:rPr>
              <a:t>:</a:t>
            </a:r>
          </a:p>
          <a:p>
            <a:pPr>
              <a:lnSpc>
                <a:spcPts val="4666"/>
              </a:lnSpc>
              <a:spcBef>
                <a:spcPct val="0"/>
              </a:spcBef>
            </a:pPr>
            <a:r>
              <a:rPr lang="en-US" sz="2800" dirty="0">
                <a:latin typeface="HK Grotesk"/>
                <a:ea typeface="HK Grotesk"/>
                <a:cs typeface="HK Grotesk"/>
                <a:sym typeface="HK Grotesk"/>
              </a:rPr>
              <a:t>4 + 6 = 10</a:t>
            </a:r>
          </a:p>
          <a:p>
            <a:pPr>
              <a:lnSpc>
                <a:spcPts val="4666"/>
              </a:lnSpc>
              <a:spcBef>
                <a:spcPct val="0"/>
              </a:spcBef>
            </a:pPr>
            <a:r>
              <a:rPr lang="en-US" sz="2800" dirty="0">
                <a:latin typeface="HK Grotesk"/>
                <a:ea typeface="HK Grotesk"/>
                <a:cs typeface="HK Grotesk"/>
                <a:sym typeface="HK Grotesk"/>
              </a:rPr>
              <a:t>4 × 6 = 24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539374" y="2274163"/>
            <a:ext cx="4877315" cy="31290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066"/>
              </a:lnSpc>
              <a:spcBef>
                <a:spcPct val="0"/>
              </a:spcBef>
            </a:pPr>
            <a:r>
              <a:rPr lang="en-US" sz="4333" b="1" dirty="0">
                <a:solidFill>
                  <a:srgbClr val="EB0B0B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(x + a)(x + b)</a:t>
            </a:r>
          </a:p>
          <a:p>
            <a:pPr algn="ctr">
              <a:lnSpc>
                <a:spcPts val="6066"/>
              </a:lnSpc>
              <a:spcBef>
                <a:spcPct val="0"/>
              </a:spcBef>
            </a:pPr>
            <a:r>
              <a:rPr lang="en-US" sz="4333" dirty="0" err="1">
                <a:latin typeface="HK Grotesk"/>
                <a:ea typeface="HK Grotesk"/>
                <a:cs typeface="HK Grotesk"/>
                <a:sym typeface="HK Grotesk"/>
              </a:rPr>
              <a:t>obtienes</a:t>
            </a:r>
            <a:r>
              <a:rPr lang="en-US" sz="4333" dirty="0">
                <a:latin typeface="HK Grotesk"/>
                <a:ea typeface="HK Grotesk"/>
                <a:cs typeface="HK Grotesk"/>
                <a:sym typeface="HK Grotesk"/>
              </a:rPr>
              <a:t>:</a:t>
            </a:r>
          </a:p>
          <a:p>
            <a:pPr algn="ctr">
              <a:lnSpc>
                <a:spcPts val="6066"/>
              </a:lnSpc>
              <a:spcBef>
                <a:spcPct val="0"/>
              </a:spcBef>
            </a:pPr>
            <a:r>
              <a:rPr lang="en-US" sz="4333" dirty="0">
                <a:latin typeface="HK Grotesk"/>
                <a:ea typeface="HK Grotesk"/>
                <a:cs typeface="HK Grotesk"/>
                <a:sym typeface="HK Grotesk"/>
              </a:rPr>
              <a:t>x² + bx + ax + ab</a:t>
            </a:r>
          </a:p>
          <a:p>
            <a:pPr algn="ctr">
              <a:lnSpc>
                <a:spcPts val="6066"/>
              </a:lnSpc>
              <a:spcBef>
                <a:spcPct val="0"/>
              </a:spcBef>
            </a:pPr>
            <a:r>
              <a:rPr lang="en-US" sz="4333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4333" b="1" dirty="0">
                <a:solidFill>
                  <a:srgbClr val="EB0B0B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x² + (a + b)x + ab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242575" y="5247480"/>
            <a:ext cx="5296799" cy="7034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066"/>
              </a:lnSpc>
              <a:spcBef>
                <a:spcPct val="0"/>
              </a:spcBef>
            </a:pPr>
            <a:r>
              <a:rPr lang="en-US" sz="3200" dirty="0">
                <a:latin typeface="HK Grotesk"/>
                <a:ea typeface="HK Grotesk"/>
                <a:cs typeface="HK Grotesk"/>
                <a:sym typeface="HK Grotesk"/>
              </a:rPr>
              <a:t>C(x) = (x + 4)(x + 6)</a:t>
            </a:r>
          </a:p>
        </p:txBody>
      </p:sp>
    </p:spTree>
    <p:extLst>
      <p:ext uri="{BB962C8B-B14F-4D97-AF65-F5344CB8AC3E}">
        <p14:creationId xmlns:p14="http://schemas.microsoft.com/office/powerpoint/2010/main" val="2243625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"/>
          <p:cNvSpPr txBox="1">
            <a:spLocks noGrp="1"/>
          </p:cNvSpPr>
          <p:nvPr>
            <p:ph type="title"/>
          </p:nvPr>
        </p:nvSpPr>
        <p:spPr>
          <a:xfrm>
            <a:off x="1786597" y="2247484"/>
            <a:ext cx="8400125" cy="18588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AFA"/>
              </a:buClr>
              <a:buSzPts val="6000"/>
              <a:buFont typeface="Century Gothic"/>
              <a:buNone/>
            </a:pPr>
            <a:r>
              <a:rPr lang="es-CO" sz="6000" dirty="0" smtClean="0">
                <a:solidFill>
                  <a:srgbClr val="FFFAF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ÁLGEBRA APLICADA A LOS NEGOCIOS</a:t>
            </a:r>
            <a:endParaRPr sz="60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89" name="Google Shape;89;p2"/>
          <p:cNvSpPr txBox="1"/>
          <p:nvPr/>
        </p:nvSpPr>
        <p:spPr>
          <a:xfrm>
            <a:off x="3505865" y="4333068"/>
            <a:ext cx="5264700" cy="9970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55ADFF"/>
              </a:buClr>
              <a:buSzPts val="2800"/>
              <a:buFont typeface="Century Gothic"/>
              <a:buNone/>
            </a:pPr>
            <a:r>
              <a:rPr lang="es-CO" sz="3200" dirty="0" smtClean="0">
                <a:solidFill>
                  <a:srgbClr val="55AD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Aplicaciones: mezclas y aleaciones</a:t>
            </a:r>
          </a:p>
        </p:txBody>
      </p:sp>
    </p:spTree>
    <p:extLst>
      <p:ext uri="{BB962C8B-B14F-4D97-AF65-F5344CB8AC3E}">
        <p14:creationId xmlns:p14="http://schemas.microsoft.com/office/powerpoint/2010/main" val="102631254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629153" y="3739273"/>
            <a:ext cx="3118727" cy="3118727"/>
          </a:xfrm>
          <a:custGeom>
            <a:avLst/>
            <a:gdLst/>
            <a:ahLst/>
            <a:cxnLst/>
            <a:rect l="l" t="t" r="r" b="b"/>
            <a:pathLst>
              <a:path w="4678091" h="4678091">
                <a:moveTo>
                  <a:pt x="0" y="0"/>
                </a:moveTo>
                <a:lnTo>
                  <a:pt x="4678091" y="0"/>
                </a:lnTo>
                <a:lnTo>
                  <a:pt x="4678091" y="4678091"/>
                </a:lnTo>
                <a:lnTo>
                  <a:pt x="0" y="467809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972543" y="666472"/>
            <a:ext cx="9975351" cy="14362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  <a:spcBef>
                <a:spcPct val="0"/>
              </a:spcBef>
            </a:pPr>
            <a:r>
              <a:rPr lang="en-US" sz="2800" b="1" dirty="0" err="1">
                <a:solidFill>
                  <a:srgbClr val="398B3A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Mezclas</a:t>
            </a:r>
            <a:r>
              <a:rPr lang="en-US" sz="2800" b="1" dirty="0">
                <a:solidFill>
                  <a:srgbClr val="398B3A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 y </a:t>
            </a:r>
            <a:r>
              <a:rPr lang="en-US" sz="2800" b="1" dirty="0" err="1">
                <a:solidFill>
                  <a:srgbClr val="398B3A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Aleaciones</a:t>
            </a:r>
            <a:r>
              <a:rPr lang="en-US" sz="2800" b="1" dirty="0">
                <a:solidFill>
                  <a:srgbClr val="398B3A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: El arte </a:t>
            </a:r>
            <a:r>
              <a:rPr lang="en-US" sz="2800" b="1" dirty="0" err="1">
                <a:solidFill>
                  <a:srgbClr val="398B3A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matemático</a:t>
            </a:r>
            <a:r>
              <a:rPr lang="en-US" sz="2800" b="1" dirty="0">
                <a:solidFill>
                  <a:srgbClr val="398B3A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 de </a:t>
            </a:r>
            <a:r>
              <a:rPr lang="en-US" sz="2800" b="1" dirty="0" err="1">
                <a:solidFill>
                  <a:srgbClr val="398B3A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combinar</a:t>
            </a:r>
            <a:r>
              <a:rPr lang="en-US" sz="2800" b="1" dirty="0">
                <a:solidFill>
                  <a:srgbClr val="398B3A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 valor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972543" y="1756497"/>
            <a:ext cx="10246915" cy="7181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  <a:spcBef>
                <a:spcPct val="0"/>
              </a:spcBef>
            </a:pP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Una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mezcla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estratégica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que define el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precio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final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237957" y="2537290"/>
            <a:ext cx="10095914" cy="13477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  <a:spcBef>
                <a:spcPct val="0"/>
              </a:spcBef>
            </a:pP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¿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Cómo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sabes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cuánta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cantidad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de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cada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tipo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mezclar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para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lograr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un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precio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objetivo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?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845520" y="4247245"/>
            <a:ext cx="7966513" cy="12926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Un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problema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de </a:t>
            </a:r>
            <a:r>
              <a:rPr lang="en-US" sz="2800" b="1" dirty="0" err="1"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mezclas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se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resuelve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con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ecuaciones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donde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: el valor total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es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una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combinación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ponderada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de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componentes</a:t>
            </a:r>
            <a:endParaRPr lang="en-US" sz="2800" dirty="0">
              <a:latin typeface="Century Gothic" panose="020B0502020202020204" pitchFamily="34" charset="0"/>
              <a:ea typeface="Titillium Web"/>
              <a:cs typeface="Titillium Web"/>
              <a:sym typeface="Titillium Web"/>
            </a:endParaRPr>
          </a:p>
        </p:txBody>
      </p:sp>
    </p:spTree>
    <p:extLst>
      <p:ext uri="{BB962C8B-B14F-4D97-AF65-F5344CB8AC3E}">
        <p14:creationId xmlns:p14="http://schemas.microsoft.com/office/powerpoint/2010/main" val="134805191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031502" y="2151619"/>
            <a:ext cx="4165353" cy="4165353"/>
          </a:xfrm>
          <a:custGeom>
            <a:avLst/>
            <a:gdLst/>
            <a:ahLst/>
            <a:cxnLst/>
            <a:rect l="l" t="t" r="r" b="b"/>
            <a:pathLst>
              <a:path w="6248029" h="6248029">
                <a:moveTo>
                  <a:pt x="0" y="0"/>
                </a:moveTo>
                <a:lnTo>
                  <a:pt x="6248030" y="0"/>
                </a:lnTo>
                <a:lnTo>
                  <a:pt x="6248030" y="6248029"/>
                </a:lnTo>
                <a:lnTo>
                  <a:pt x="0" y="624802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85801" y="715329"/>
            <a:ext cx="11280455" cy="28725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  <a:spcBef>
                <a:spcPct val="0"/>
              </a:spcBef>
            </a:pPr>
            <a:r>
              <a:rPr lang="en-US" sz="2400" b="1" dirty="0">
                <a:solidFill>
                  <a:srgbClr val="398B3A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¿</a:t>
            </a:r>
            <a:r>
              <a:rPr lang="en-US" sz="2400" b="1" dirty="0" err="1">
                <a:solidFill>
                  <a:srgbClr val="398B3A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Qué</a:t>
            </a:r>
            <a:r>
              <a:rPr lang="en-US" sz="2400" b="1" dirty="0">
                <a:solidFill>
                  <a:srgbClr val="398B3A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 es </a:t>
            </a:r>
            <a:r>
              <a:rPr lang="en-US" sz="2400" b="1" dirty="0" err="1">
                <a:solidFill>
                  <a:srgbClr val="398B3A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una</a:t>
            </a:r>
            <a:r>
              <a:rPr lang="en-US" sz="2400" b="1" dirty="0">
                <a:solidFill>
                  <a:srgbClr val="398B3A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2400" b="1" dirty="0" err="1">
                <a:solidFill>
                  <a:srgbClr val="398B3A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mezcla</a:t>
            </a:r>
            <a:r>
              <a:rPr lang="en-US" sz="2400" b="1" dirty="0">
                <a:solidFill>
                  <a:srgbClr val="398B3A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? </a:t>
            </a:r>
            <a:r>
              <a:rPr lang="en-US" sz="2400" b="1" dirty="0" smtClean="0">
                <a:solidFill>
                  <a:srgbClr val="398B3A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¿</a:t>
            </a:r>
            <a:r>
              <a:rPr lang="en-US" sz="2400" b="1" dirty="0" err="1" smtClean="0">
                <a:solidFill>
                  <a:srgbClr val="398B3A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Qué</a:t>
            </a:r>
            <a:r>
              <a:rPr lang="en-US" sz="2400" b="1" dirty="0" smtClean="0">
                <a:solidFill>
                  <a:srgbClr val="398B3A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2400" b="1" dirty="0" err="1">
                <a:solidFill>
                  <a:srgbClr val="398B3A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ecuación</a:t>
            </a:r>
            <a:r>
              <a:rPr lang="en-US" sz="2400" b="1" dirty="0">
                <a:solidFill>
                  <a:srgbClr val="398B3A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2400" b="1" dirty="0" err="1">
                <a:solidFill>
                  <a:srgbClr val="398B3A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representa</a:t>
            </a:r>
            <a:r>
              <a:rPr lang="en-US" sz="2400" b="1" dirty="0">
                <a:solidFill>
                  <a:srgbClr val="398B3A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 el </a:t>
            </a:r>
            <a:r>
              <a:rPr lang="en-US" sz="2400" b="1" dirty="0" err="1">
                <a:solidFill>
                  <a:srgbClr val="398B3A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equilibrio</a:t>
            </a:r>
            <a:r>
              <a:rPr lang="en-US" sz="2400" b="1" dirty="0">
                <a:solidFill>
                  <a:srgbClr val="398B3A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 de </a:t>
            </a:r>
            <a:r>
              <a:rPr lang="en-US" sz="2400" b="1" dirty="0" err="1">
                <a:solidFill>
                  <a:srgbClr val="398B3A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valores</a:t>
            </a:r>
            <a:r>
              <a:rPr lang="en-US" sz="2400" b="1" dirty="0">
                <a:solidFill>
                  <a:srgbClr val="398B3A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?</a:t>
            </a:r>
          </a:p>
          <a:p>
            <a:pPr marL="863643" lvl="1" indent="-431822" algn="just">
              <a:lnSpc>
                <a:spcPts val="5600"/>
              </a:lnSpc>
              <a:buFont typeface="Arial"/>
              <a:buChar char="•"/>
            </a:pP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combinación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de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productos</a:t>
            </a:r>
            <a:endParaRPr lang="en-US" sz="2400" dirty="0">
              <a:latin typeface="Century Gothic" panose="020B0502020202020204" pitchFamily="34" charset="0"/>
              <a:ea typeface="Titillium Web"/>
              <a:cs typeface="Titillium Web"/>
              <a:sym typeface="Titillium Web"/>
            </a:endParaRPr>
          </a:p>
          <a:p>
            <a:pPr marL="863643" lvl="1" indent="-431822" algn="just">
              <a:lnSpc>
                <a:spcPts val="5600"/>
              </a:lnSpc>
              <a:buFont typeface="Arial"/>
              <a:buChar char="•"/>
            </a:pP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cada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uno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aporta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valor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distinto</a:t>
            </a:r>
            <a:endParaRPr lang="en-US" sz="2400" dirty="0">
              <a:latin typeface="Century Gothic" panose="020B0502020202020204" pitchFamily="34" charset="0"/>
              <a:ea typeface="Titillium Web"/>
              <a:cs typeface="Titillium Web"/>
              <a:sym typeface="Titillium Web"/>
            </a:endParaRPr>
          </a:p>
          <a:p>
            <a:pPr marL="863643" lvl="1" indent="-431822" algn="just">
              <a:lnSpc>
                <a:spcPts val="5600"/>
              </a:lnSpc>
              <a:buFont typeface="Arial"/>
              <a:buChar char="•"/>
            </a:pP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el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resultado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tiene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un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precio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objetivo</a:t>
            </a:r>
            <a:endParaRPr lang="en-US" sz="2400" dirty="0">
              <a:latin typeface="Century Gothic" panose="020B0502020202020204" pitchFamily="34" charset="0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58416" y="3648484"/>
            <a:ext cx="8213387" cy="68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346"/>
              </a:lnSpc>
              <a:spcBef>
                <a:spcPct val="0"/>
              </a:spcBef>
            </a:pPr>
            <a:r>
              <a:rPr lang="en-US" sz="2400" b="1" dirty="0"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valor total = </a:t>
            </a:r>
            <a:r>
              <a:rPr lang="en-US" sz="2400" b="1" dirty="0" err="1"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suma</a:t>
            </a:r>
            <a:r>
              <a:rPr lang="en-US" sz="2400" b="1" dirty="0"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 de </a:t>
            </a:r>
            <a:r>
              <a:rPr lang="en-US" sz="2400" b="1" dirty="0" err="1"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aportes</a:t>
            </a:r>
            <a:r>
              <a:rPr lang="en-US" sz="2400" b="1" dirty="0"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2400" b="1" dirty="0" err="1"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individuales</a:t>
            </a:r>
            <a:endParaRPr lang="en-US" sz="2400" b="1" dirty="0">
              <a:latin typeface="Century Gothic" panose="020B0502020202020204" pitchFamily="34" charset="0"/>
              <a:ea typeface="Titillium Web Bold"/>
              <a:cs typeface="Titillium Web Bold"/>
              <a:sym typeface="Titillium Web Bold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177695" y="4470202"/>
            <a:ext cx="5853807" cy="11079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Ej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:  </a:t>
            </a:r>
            <a:r>
              <a:rPr lang="en-US" sz="2400" dirty="0" smtClean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Café 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A =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más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400" dirty="0" err="1" smtClean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caro</a:t>
            </a:r>
            <a:endParaRPr lang="en-US" sz="2400" dirty="0">
              <a:latin typeface="Century Gothic" panose="020B0502020202020204" pitchFamily="34" charset="0"/>
              <a:ea typeface="Titillium Web"/>
              <a:cs typeface="Titillium Web"/>
              <a:sym typeface="Titillium Web"/>
            </a:endParaRPr>
          </a:p>
          <a:p>
            <a:pPr>
              <a:spcBef>
                <a:spcPct val="0"/>
              </a:spcBef>
            </a:pP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400" dirty="0" smtClean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   Café 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B =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más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barato</a:t>
            </a:r>
            <a:endParaRPr lang="en-US" sz="2400" dirty="0">
              <a:latin typeface="Century Gothic" panose="020B0502020202020204" pitchFamily="34" charset="0"/>
              <a:ea typeface="Titillium Web"/>
              <a:cs typeface="Titillium Web"/>
              <a:sym typeface="Titillium Web"/>
            </a:endParaRPr>
          </a:p>
          <a:p>
            <a:pPr algn="ctr">
              <a:spcBef>
                <a:spcPct val="0"/>
              </a:spcBef>
            </a:pP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Mezcla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=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precio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intermedio</a:t>
            </a:r>
            <a:endParaRPr lang="en-US" sz="2400" dirty="0">
              <a:latin typeface="Century Gothic" panose="020B0502020202020204" pitchFamily="34" charset="0"/>
              <a:ea typeface="Titillium Web"/>
              <a:cs typeface="Titillium Web"/>
              <a:sym typeface="Titillium Web"/>
            </a:endParaRPr>
          </a:p>
        </p:txBody>
      </p:sp>
    </p:spTree>
    <p:extLst>
      <p:ext uri="{BB962C8B-B14F-4D97-AF65-F5344CB8AC3E}">
        <p14:creationId xmlns:p14="http://schemas.microsoft.com/office/powerpoint/2010/main" val="51006336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72537" y="1049579"/>
            <a:ext cx="9566031" cy="15773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107"/>
              </a:lnSpc>
              <a:spcBef>
                <a:spcPct val="0"/>
              </a:spcBef>
            </a:pPr>
            <a:r>
              <a:rPr lang="en-US" sz="20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Una</a:t>
            </a:r>
            <a:r>
              <a:rPr lang="en-US" sz="20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0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empresa</a:t>
            </a:r>
            <a:r>
              <a:rPr lang="en-US" sz="20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0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exportadora</a:t>
            </a:r>
            <a:r>
              <a:rPr lang="en-US" sz="20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de café </a:t>
            </a:r>
            <a:r>
              <a:rPr lang="en-US" sz="20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en</a:t>
            </a:r>
            <a:r>
              <a:rPr lang="en-US" sz="20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Colombia </a:t>
            </a:r>
            <a:r>
              <a:rPr lang="en-US" sz="20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quiere</a:t>
            </a:r>
            <a:r>
              <a:rPr lang="en-US" sz="20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0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crear</a:t>
            </a:r>
            <a:r>
              <a:rPr lang="en-US" sz="20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0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una</a:t>
            </a:r>
            <a:r>
              <a:rPr lang="en-US" sz="20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0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mezcla</a:t>
            </a:r>
            <a:r>
              <a:rPr lang="en-US" sz="20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premium para Europa.</a:t>
            </a:r>
          </a:p>
          <a:p>
            <a:pPr>
              <a:lnSpc>
                <a:spcPts val="4107"/>
              </a:lnSpc>
              <a:spcBef>
                <a:spcPct val="0"/>
              </a:spcBef>
            </a:pPr>
            <a:r>
              <a:rPr lang="en-US" sz="20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Debe</a:t>
            </a:r>
            <a:r>
              <a:rPr lang="en-US" sz="20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0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producir</a:t>
            </a:r>
            <a:r>
              <a:rPr lang="en-US" sz="20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: 50 kg de café </a:t>
            </a:r>
            <a:r>
              <a:rPr lang="en-US" sz="20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mezclado</a:t>
            </a:r>
            <a:r>
              <a:rPr lang="en-US" sz="20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a $9/kg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4009292" y="132782"/>
            <a:ext cx="3282691" cy="7566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4200" b="1" dirty="0">
                <a:solidFill>
                  <a:srgbClr val="4E82E8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EJEMPLO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252025" y="2931199"/>
            <a:ext cx="6039958" cy="26289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107"/>
              </a:lnSpc>
              <a:spcBef>
                <a:spcPct val="0"/>
              </a:spcBef>
            </a:pPr>
            <a:r>
              <a:rPr lang="en-US" sz="2400" b="1" dirty="0">
                <a:solidFill>
                  <a:srgbClr val="4E82E8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PRODUCTOS DISPONIBLES</a:t>
            </a:r>
          </a:p>
          <a:p>
            <a:pPr>
              <a:lnSpc>
                <a:spcPts val="4107"/>
              </a:lnSpc>
              <a:spcBef>
                <a:spcPct val="0"/>
              </a:spcBef>
            </a:pP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Café A (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alta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calidad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exportación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): $12/kg</a:t>
            </a:r>
          </a:p>
          <a:p>
            <a:pPr>
              <a:lnSpc>
                <a:spcPts val="4107"/>
              </a:lnSpc>
              <a:spcBef>
                <a:spcPct val="0"/>
              </a:spcBef>
            </a:pP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Café B (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calidad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media): $7/kg</a:t>
            </a:r>
          </a:p>
          <a:p>
            <a:pPr>
              <a:lnSpc>
                <a:spcPts val="4107"/>
              </a:lnSpc>
              <a:spcBef>
                <a:spcPct val="0"/>
              </a:spcBef>
            </a:pP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Café C (residual industrial): $4/kg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780628" y="3075284"/>
            <a:ext cx="4304714" cy="21031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107"/>
              </a:lnSpc>
              <a:spcBef>
                <a:spcPct val="0"/>
              </a:spcBef>
            </a:pPr>
            <a:r>
              <a:rPr lang="en-US" sz="2667" b="1" dirty="0">
                <a:solidFill>
                  <a:srgbClr val="4E82E8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DEFINIMOS VARIABLES</a:t>
            </a:r>
          </a:p>
          <a:p>
            <a:pPr>
              <a:lnSpc>
                <a:spcPts val="4107"/>
              </a:lnSpc>
              <a:spcBef>
                <a:spcPct val="0"/>
              </a:spcBef>
            </a:pPr>
            <a:r>
              <a:rPr lang="en-US" sz="2667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x = kg de café A</a:t>
            </a:r>
          </a:p>
          <a:p>
            <a:pPr>
              <a:lnSpc>
                <a:spcPts val="4107"/>
              </a:lnSpc>
              <a:spcBef>
                <a:spcPct val="0"/>
              </a:spcBef>
            </a:pPr>
            <a:r>
              <a:rPr lang="en-US" sz="2667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y = kg de café B</a:t>
            </a:r>
          </a:p>
          <a:p>
            <a:pPr>
              <a:lnSpc>
                <a:spcPts val="4107"/>
              </a:lnSpc>
              <a:spcBef>
                <a:spcPct val="0"/>
              </a:spcBef>
            </a:pPr>
            <a:r>
              <a:rPr lang="en-US" sz="2667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café C = 50 - x - y</a:t>
            </a:r>
          </a:p>
        </p:txBody>
      </p:sp>
    </p:spTree>
    <p:extLst>
      <p:ext uri="{BB962C8B-B14F-4D97-AF65-F5344CB8AC3E}">
        <p14:creationId xmlns:p14="http://schemas.microsoft.com/office/powerpoint/2010/main" val="386884538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00201" y="1041238"/>
            <a:ext cx="7093633" cy="5118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634"/>
              </a:lnSpc>
              <a:spcBef>
                <a:spcPct val="0"/>
              </a:spcBef>
            </a:pPr>
            <a:r>
              <a:rPr lang="en-US" sz="2400" b="1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El valor total </a:t>
            </a:r>
            <a:r>
              <a:rPr lang="en-US" sz="2400" b="1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debe</a:t>
            </a:r>
            <a:r>
              <a:rPr lang="en-US" sz="2400" b="1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400" b="1" dirty="0" err="1" smtClean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ser</a:t>
            </a:r>
            <a:r>
              <a:rPr lang="en-US" sz="2400" b="1" dirty="0" smtClean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:  50 </a:t>
            </a:r>
            <a:r>
              <a:rPr lang="en-US" sz="2400" b="1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× 9 = 450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600201" y="1967543"/>
            <a:ext cx="5126517" cy="11119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634"/>
              </a:lnSpc>
              <a:spcBef>
                <a:spcPct val="0"/>
              </a:spcBef>
            </a:pPr>
            <a:r>
              <a:rPr lang="en-US" sz="2800" b="1" dirty="0">
                <a:solidFill>
                  <a:srgbClr val="4E82E8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ECUACIÓN:</a:t>
            </a:r>
          </a:p>
          <a:p>
            <a:pPr>
              <a:lnSpc>
                <a:spcPts val="4634"/>
              </a:lnSpc>
              <a:spcBef>
                <a:spcPct val="0"/>
              </a:spcBef>
            </a:pP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12x + 7y + 4(50 - x - y) = 450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600201" y="3289343"/>
            <a:ext cx="7910215" cy="29546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sz="2400" b="1" dirty="0">
                <a:solidFill>
                  <a:srgbClr val="4E82E8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PASO 1: DISTRIBUIR</a:t>
            </a:r>
          </a:p>
          <a:p>
            <a:pPr>
              <a:spcBef>
                <a:spcPct val="0"/>
              </a:spcBef>
            </a:pP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12x + 7y + 200 - 4x - 4y = 450</a:t>
            </a:r>
          </a:p>
          <a:p>
            <a:pPr>
              <a:spcBef>
                <a:spcPct val="0"/>
              </a:spcBef>
            </a:pPr>
            <a:r>
              <a:rPr lang="en-US" sz="2400" b="1" dirty="0">
                <a:solidFill>
                  <a:srgbClr val="4E82E8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PASO 2: AGRUPAR</a:t>
            </a:r>
          </a:p>
          <a:p>
            <a:pPr>
              <a:spcBef>
                <a:spcPct val="0"/>
              </a:spcBef>
            </a:pP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(12x - 4x) + (7y - 4y) + 200 = 450</a:t>
            </a:r>
          </a:p>
          <a:p>
            <a:pPr>
              <a:spcBef>
                <a:spcPct val="0"/>
              </a:spcBef>
            </a:pP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8x + 3y + 200 = 450</a:t>
            </a:r>
          </a:p>
          <a:p>
            <a:pPr>
              <a:spcBef>
                <a:spcPct val="0"/>
              </a:spcBef>
            </a:pPr>
            <a:r>
              <a:rPr lang="en-US" sz="2400" b="1" dirty="0">
                <a:solidFill>
                  <a:srgbClr val="4E82E8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PASO 3: SIMPLIFICAR</a:t>
            </a:r>
          </a:p>
          <a:p>
            <a:pPr>
              <a:spcBef>
                <a:spcPct val="0"/>
              </a:spcBef>
            </a:pP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8x + 3y = 450-200                   </a:t>
            </a:r>
            <a:r>
              <a:rPr lang="en-US" sz="2400" b="1" dirty="0">
                <a:solidFill>
                  <a:srgbClr val="398B3A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8x + 3y = 250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   </a:t>
            </a:r>
          </a:p>
          <a:p>
            <a:pPr>
              <a:spcBef>
                <a:spcPct val="0"/>
              </a:spcBef>
            </a:pPr>
            <a:endParaRPr lang="en-US" sz="2400" dirty="0">
              <a:latin typeface="Century Gothic" panose="020B0502020202020204" pitchFamily="34" charset="0"/>
              <a:ea typeface="Titillium Web"/>
              <a:cs typeface="Titillium Web"/>
              <a:sym typeface="Titillium Web"/>
            </a:endParaRPr>
          </a:p>
        </p:txBody>
      </p:sp>
    </p:spTree>
    <p:extLst>
      <p:ext uri="{BB962C8B-B14F-4D97-AF65-F5344CB8AC3E}">
        <p14:creationId xmlns:p14="http://schemas.microsoft.com/office/powerpoint/2010/main" val="347201409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616092" y="1999905"/>
            <a:ext cx="4890109" cy="2445055"/>
          </a:xfrm>
          <a:custGeom>
            <a:avLst/>
            <a:gdLst/>
            <a:ahLst/>
            <a:cxnLst/>
            <a:rect l="l" t="t" r="r" b="b"/>
            <a:pathLst>
              <a:path w="7335163" h="3667582">
                <a:moveTo>
                  <a:pt x="0" y="0"/>
                </a:moveTo>
                <a:lnTo>
                  <a:pt x="7335163" y="0"/>
                </a:lnTo>
                <a:lnTo>
                  <a:pt x="7335163" y="3667582"/>
                </a:lnTo>
                <a:lnTo>
                  <a:pt x="0" y="366758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939020" y="1003918"/>
            <a:ext cx="7899400" cy="6437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600"/>
              </a:lnSpc>
              <a:spcBef>
                <a:spcPct val="0"/>
              </a:spcBef>
            </a:pPr>
            <a:r>
              <a:rPr lang="en-US" sz="36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Supuesto</a:t>
            </a:r>
            <a:r>
              <a:rPr lang="en-US" sz="3600" dirty="0">
                <a:latin typeface="Titillium Web"/>
                <a:ea typeface="Titillium Web"/>
                <a:cs typeface="Titillium Web"/>
                <a:sym typeface="Titillium Web"/>
              </a:rPr>
              <a:t>: 20 kg del </a:t>
            </a:r>
            <a:r>
              <a:rPr lang="en-US" sz="3600" dirty="0" err="1">
                <a:latin typeface="Titillium Web"/>
                <a:ea typeface="Titillium Web"/>
                <a:cs typeface="Titillium Web"/>
                <a:sym typeface="Titillium Web"/>
              </a:rPr>
              <a:t>producto</a:t>
            </a:r>
            <a:r>
              <a:rPr lang="en-US" sz="3600" dirty="0">
                <a:latin typeface="Titillium Web"/>
                <a:ea typeface="Titillium Web"/>
                <a:cs typeface="Titillium Web"/>
                <a:sym typeface="Titillium Web"/>
              </a:rPr>
              <a:t> A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939020" y="1788045"/>
            <a:ext cx="5821263" cy="35162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600"/>
              </a:lnSpc>
              <a:spcBef>
                <a:spcPct val="0"/>
              </a:spcBef>
            </a:pPr>
            <a:r>
              <a:rPr lang="en-US" sz="3600" b="1" dirty="0" err="1">
                <a:solidFill>
                  <a:srgbClr val="398B3A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Sustituimos</a:t>
            </a:r>
            <a:r>
              <a:rPr lang="en-US" sz="3600" b="1" dirty="0">
                <a:solidFill>
                  <a:srgbClr val="398B3A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: 8x + 3y = 250</a:t>
            </a:r>
          </a:p>
          <a:p>
            <a:pPr>
              <a:lnSpc>
                <a:spcPts val="5600"/>
              </a:lnSpc>
              <a:spcBef>
                <a:spcPct val="0"/>
              </a:spcBef>
            </a:pPr>
            <a:r>
              <a:rPr lang="en-US" sz="3600" dirty="0">
                <a:latin typeface="Titillium Web"/>
                <a:ea typeface="Titillium Web"/>
                <a:cs typeface="Titillium Web"/>
                <a:sym typeface="Titillium Web"/>
              </a:rPr>
              <a:t>8(20) + 3y = 250</a:t>
            </a:r>
          </a:p>
          <a:p>
            <a:pPr>
              <a:lnSpc>
                <a:spcPts val="5600"/>
              </a:lnSpc>
              <a:spcBef>
                <a:spcPct val="0"/>
              </a:spcBef>
            </a:pPr>
            <a:r>
              <a:rPr lang="en-US" sz="3600" dirty="0">
                <a:latin typeface="Titillium Web"/>
                <a:ea typeface="Titillium Web"/>
                <a:cs typeface="Titillium Web"/>
                <a:sym typeface="Titillium Web"/>
              </a:rPr>
              <a:t>160 + 3y = 250</a:t>
            </a:r>
          </a:p>
          <a:p>
            <a:pPr>
              <a:lnSpc>
                <a:spcPts val="5600"/>
              </a:lnSpc>
              <a:spcBef>
                <a:spcPct val="0"/>
              </a:spcBef>
            </a:pPr>
            <a:r>
              <a:rPr lang="en-US" sz="3600" dirty="0">
                <a:latin typeface="Titillium Web"/>
                <a:ea typeface="Titillium Web"/>
                <a:cs typeface="Titillium Web"/>
                <a:sym typeface="Titillium Web"/>
              </a:rPr>
              <a:t>3y = 90</a:t>
            </a:r>
          </a:p>
          <a:p>
            <a:pPr>
              <a:lnSpc>
                <a:spcPts val="5600"/>
              </a:lnSpc>
              <a:spcBef>
                <a:spcPct val="0"/>
              </a:spcBef>
            </a:pPr>
            <a:r>
              <a:rPr lang="en-US" sz="36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y = 30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39020" y="5304329"/>
            <a:ext cx="3645037" cy="7181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  <a:spcBef>
                <a:spcPct val="0"/>
              </a:spcBef>
            </a:pPr>
            <a:r>
              <a:rPr lang="en-US" sz="40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Café C = 0 kg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46598" y="4663128"/>
            <a:ext cx="6982259" cy="12824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  <a:spcBef>
                <a:spcPct val="0"/>
              </a:spcBef>
            </a:pPr>
            <a:r>
              <a:rPr lang="en-US" sz="3600" dirty="0">
                <a:latin typeface="Titillium Web"/>
                <a:ea typeface="Titillium Web"/>
                <a:cs typeface="Titillium Web"/>
                <a:sym typeface="Titillium Web"/>
              </a:rPr>
              <a:t>La </a:t>
            </a:r>
            <a:r>
              <a:rPr lang="en-US" sz="3600" dirty="0" err="1">
                <a:latin typeface="Titillium Web"/>
                <a:ea typeface="Titillium Web"/>
                <a:cs typeface="Titillium Web"/>
                <a:sym typeface="Titillium Web"/>
              </a:rPr>
              <a:t>empresa</a:t>
            </a:r>
            <a:r>
              <a:rPr lang="en-US" sz="36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600" dirty="0" err="1">
                <a:latin typeface="Titillium Web"/>
                <a:ea typeface="Titillium Web"/>
                <a:cs typeface="Titillium Web"/>
                <a:sym typeface="Titillium Web"/>
              </a:rPr>
              <a:t>decidió</a:t>
            </a:r>
            <a:r>
              <a:rPr lang="en-US" sz="36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600" dirty="0" err="1">
                <a:latin typeface="Titillium Web"/>
                <a:ea typeface="Titillium Web"/>
                <a:cs typeface="Titillium Web"/>
                <a:sym typeface="Titillium Web"/>
              </a:rPr>
              <a:t>eliminar</a:t>
            </a:r>
            <a:r>
              <a:rPr lang="en-US" sz="3600" dirty="0">
                <a:latin typeface="Titillium Web"/>
                <a:ea typeface="Titillium Web"/>
                <a:cs typeface="Titillium Web"/>
                <a:sym typeface="Titillium Web"/>
              </a:rPr>
              <a:t> el café </a:t>
            </a:r>
            <a:r>
              <a:rPr lang="en-US" sz="3600" dirty="0" err="1">
                <a:latin typeface="Titillium Web"/>
                <a:ea typeface="Titillium Web"/>
                <a:cs typeface="Titillium Web"/>
                <a:sym typeface="Titillium Web"/>
              </a:rPr>
              <a:t>más</a:t>
            </a:r>
            <a:r>
              <a:rPr lang="en-US" sz="36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600" dirty="0" err="1">
                <a:latin typeface="Titillium Web"/>
                <a:ea typeface="Titillium Web"/>
                <a:cs typeface="Titillium Web"/>
                <a:sym typeface="Titillium Web"/>
              </a:rPr>
              <a:t>barato</a:t>
            </a:r>
            <a:endParaRPr lang="en-US" sz="3600" dirty="0">
              <a:latin typeface="Titillium Web"/>
              <a:ea typeface="Titillium Web"/>
              <a:cs typeface="Titillium Web"/>
              <a:sym typeface="Titillium Web"/>
            </a:endParaRPr>
          </a:p>
        </p:txBody>
      </p:sp>
    </p:spTree>
    <p:extLst>
      <p:ext uri="{BB962C8B-B14F-4D97-AF65-F5344CB8AC3E}">
        <p14:creationId xmlns:p14="http://schemas.microsoft.com/office/powerpoint/2010/main" val="65582729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20227" y="396228"/>
            <a:ext cx="5876337" cy="66684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227"/>
              </a:lnSpc>
              <a:spcBef>
                <a:spcPct val="0"/>
              </a:spcBef>
            </a:pPr>
            <a:r>
              <a:rPr lang="en-US" sz="24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Supongamos</a:t>
            </a:r>
            <a:r>
              <a:rPr lang="en-US" sz="24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:</a:t>
            </a:r>
          </a:p>
          <a:p>
            <a:pPr>
              <a:lnSpc>
                <a:spcPts val="5227"/>
              </a:lnSpc>
              <a:spcBef>
                <a:spcPct val="0"/>
              </a:spcBef>
            </a:pPr>
            <a:r>
              <a:rPr lang="en-US" sz="2400" dirty="0" err="1">
                <a:latin typeface="Titillium Web"/>
                <a:ea typeface="Titillium Web"/>
                <a:cs typeface="Titillium Web"/>
                <a:sym typeface="Titillium Web"/>
              </a:rPr>
              <a:t>Ganancia</a:t>
            </a:r>
            <a:r>
              <a:rPr lang="en-US" sz="2400" dirty="0">
                <a:latin typeface="Titillium Web"/>
                <a:ea typeface="Titillium Web"/>
                <a:cs typeface="Titillium Web"/>
                <a:sym typeface="Titillium Web"/>
              </a:rPr>
              <a:t> A = 5 </a:t>
            </a:r>
            <a:r>
              <a:rPr lang="en-US" sz="2400" dirty="0" err="1">
                <a:latin typeface="Titillium Web"/>
                <a:ea typeface="Titillium Web"/>
                <a:cs typeface="Titillium Web"/>
                <a:sym typeface="Titillium Web"/>
              </a:rPr>
              <a:t>por</a:t>
            </a:r>
            <a:r>
              <a:rPr lang="en-US" sz="2400" dirty="0">
                <a:latin typeface="Titillium Web"/>
                <a:ea typeface="Titillium Web"/>
                <a:cs typeface="Titillium Web"/>
                <a:sym typeface="Titillium Web"/>
              </a:rPr>
              <a:t> kg de x</a:t>
            </a:r>
          </a:p>
          <a:p>
            <a:pPr>
              <a:lnSpc>
                <a:spcPts val="5227"/>
              </a:lnSpc>
              <a:spcBef>
                <a:spcPct val="0"/>
              </a:spcBef>
            </a:pPr>
            <a:r>
              <a:rPr lang="en-US" sz="2400" dirty="0" err="1">
                <a:latin typeface="Titillium Web"/>
                <a:ea typeface="Titillium Web"/>
                <a:cs typeface="Titillium Web"/>
                <a:sym typeface="Titillium Web"/>
              </a:rPr>
              <a:t>Ganancia</a:t>
            </a:r>
            <a:r>
              <a:rPr lang="en-US" sz="2400" dirty="0">
                <a:latin typeface="Titillium Web"/>
                <a:ea typeface="Titillium Web"/>
                <a:cs typeface="Titillium Web"/>
                <a:sym typeface="Titillium Web"/>
              </a:rPr>
              <a:t> B = 2 </a:t>
            </a:r>
            <a:r>
              <a:rPr lang="en-US" sz="2400" dirty="0" err="1">
                <a:latin typeface="Titillium Web"/>
                <a:ea typeface="Titillium Web"/>
                <a:cs typeface="Titillium Web"/>
                <a:sym typeface="Titillium Web"/>
              </a:rPr>
              <a:t>por</a:t>
            </a:r>
            <a:r>
              <a:rPr lang="en-US" sz="2400" dirty="0">
                <a:latin typeface="Titillium Web"/>
                <a:ea typeface="Titillium Web"/>
                <a:cs typeface="Titillium Web"/>
                <a:sym typeface="Titillium Web"/>
              </a:rPr>
              <a:t> kg de y</a:t>
            </a:r>
          </a:p>
          <a:p>
            <a:pPr>
              <a:lnSpc>
                <a:spcPts val="5227"/>
              </a:lnSpc>
              <a:spcBef>
                <a:spcPct val="0"/>
              </a:spcBef>
            </a:pPr>
            <a:r>
              <a:rPr lang="en-US" sz="2400" dirty="0" err="1">
                <a:latin typeface="Titillium Web"/>
                <a:ea typeface="Titillium Web"/>
                <a:cs typeface="Titillium Web"/>
                <a:sym typeface="Titillium Web"/>
              </a:rPr>
              <a:t>Entonces</a:t>
            </a:r>
            <a:r>
              <a:rPr lang="en-US" sz="2400" dirty="0">
                <a:latin typeface="Titillium Web"/>
                <a:ea typeface="Titillium Web"/>
                <a:cs typeface="Titillium Web"/>
                <a:sym typeface="Titillium Web"/>
              </a:rPr>
              <a:t>: </a:t>
            </a:r>
            <a:r>
              <a:rPr lang="en-US" sz="2400" b="1" dirty="0">
                <a:solidFill>
                  <a:srgbClr val="398B3A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G = 5x + 2y</a:t>
            </a:r>
          </a:p>
          <a:p>
            <a:pPr>
              <a:lnSpc>
                <a:spcPts val="5227"/>
              </a:lnSpc>
              <a:spcBef>
                <a:spcPct val="0"/>
              </a:spcBef>
            </a:pPr>
            <a:r>
              <a:rPr lang="en-US" sz="24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Restricción</a:t>
            </a:r>
            <a:r>
              <a:rPr lang="en-US" sz="24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: 8x + 3y = 250</a:t>
            </a:r>
          </a:p>
          <a:p>
            <a:pPr>
              <a:lnSpc>
                <a:spcPts val="5227"/>
              </a:lnSpc>
              <a:spcBef>
                <a:spcPct val="0"/>
              </a:spcBef>
            </a:pPr>
            <a:r>
              <a:rPr lang="en-US" sz="2400" dirty="0" err="1">
                <a:latin typeface="Titillium Web"/>
                <a:ea typeface="Titillium Web"/>
                <a:cs typeface="Titillium Web"/>
                <a:sym typeface="Titillium Web"/>
              </a:rPr>
              <a:t>Despejamos</a:t>
            </a:r>
            <a:r>
              <a:rPr lang="en-US" sz="2400" dirty="0">
                <a:latin typeface="Titillium Web"/>
                <a:ea typeface="Titillium Web"/>
                <a:cs typeface="Titillium Web"/>
                <a:sym typeface="Titillium Web"/>
              </a:rPr>
              <a:t> y:</a:t>
            </a:r>
          </a:p>
          <a:p>
            <a:pPr>
              <a:lnSpc>
                <a:spcPts val="5227"/>
              </a:lnSpc>
              <a:spcBef>
                <a:spcPct val="0"/>
              </a:spcBef>
            </a:pPr>
            <a:r>
              <a:rPr lang="en-US" sz="24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y = (250 - 8x) / 3</a:t>
            </a:r>
          </a:p>
          <a:p>
            <a:pPr>
              <a:lnSpc>
                <a:spcPts val="5227"/>
              </a:lnSpc>
              <a:spcBef>
                <a:spcPct val="0"/>
              </a:spcBef>
            </a:pPr>
            <a:r>
              <a:rPr lang="en-US" sz="24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Sustituir</a:t>
            </a:r>
            <a:r>
              <a:rPr lang="en-US" sz="24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24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en</a:t>
            </a:r>
            <a:r>
              <a:rPr lang="en-US" sz="24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24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ganancia</a:t>
            </a:r>
            <a:endParaRPr lang="en-US" sz="2400" b="1" dirty="0">
              <a:latin typeface="Titillium Web Bold"/>
              <a:ea typeface="Titillium Web Bold"/>
              <a:cs typeface="Titillium Web Bold"/>
              <a:sym typeface="Titillium Web Bold"/>
            </a:endParaRPr>
          </a:p>
          <a:p>
            <a:pPr>
              <a:lnSpc>
                <a:spcPts val="5227"/>
              </a:lnSpc>
              <a:spcBef>
                <a:spcPct val="0"/>
              </a:spcBef>
            </a:pPr>
            <a:r>
              <a:rPr lang="en-US" sz="24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G = 5x + 2((250 - 8x)/3)</a:t>
            </a:r>
          </a:p>
          <a:p>
            <a:pPr>
              <a:lnSpc>
                <a:spcPts val="5227"/>
              </a:lnSpc>
              <a:spcBef>
                <a:spcPct val="0"/>
              </a:spcBef>
            </a:pPr>
            <a:endParaRPr lang="en-US" sz="3734" b="1" dirty="0">
              <a:latin typeface="Titillium Web Bold"/>
              <a:ea typeface="Titillium Web Bold"/>
              <a:cs typeface="Titillium Web Bold"/>
              <a:sym typeface="Titillium Web Bold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6365209" y="277106"/>
            <a:ext cx="5876337" cy="53347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227"/>
              </a:lnSpc>
              <a:spcBef>
                <a:spcPct val="0"/>
              </a:spcBef>
            </a:pPr>
            <a:r>
              <a:rPr lang="en-US" sz="24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Simplificar</a:t>
            </a:r>
            <a:endParaRPr lang="en-US" sz="2400" b="1" dirty="0">
              <a:latin typeface="Titillium Web Bold"/>
              <a:ea typeface="Titillium Web Bold"/>
              <a:cs typeface="Titillium Web Bold"/>
              <a:sym typeface="Titillium Web Bold"/>
            </a:endParaRPr>
          </a:p>
          <a:p>
            <a:pPr>
              <a:lnSpc>
                <a:spcPts val="5227"/>
              </a:lnSpc>
              <a:spcBef>
                <a:spcPct val="0"/>
              </a:spcBef>
            </a:pPr>
            <a:r>
              <a:rPr lang="en-US" sz="2400" dirty="0">
                <a:latin typeface="Titillium Web"/>
                <a:ea typeface="Titillium Web"/>
                <a:cs typeface="Titillium Web"/>
                <a:sym typeface="Titillium Web"/>
              </a:rPr>
              <a:t>G = 5x + ((500 - 16x)/3)</a:t>
            </a:r>
          </a:p>
          <a:p>
            <a:pPr>
              <a:lnSpc>
                <a:spcPts val="5227"/>
              </a:lnSpc>
              <a:spcBef>
                <a:spcPct val="0"/>
              </a:spcBef>
            </a:pPr>
            <a:r>
              <a:rPr lang="en-US" sz="24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Multiplicamos</a:t>
            </a:r>
            <a:r>
              <a:rPr lang="en-US" sz="24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24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todo</a:t>
            </a:r>
            <a:r>
              <a:rPr lang="en-US" sz="24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24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por</a:t>
            </a:r>
            <a:r>
              <a:rPr lang="en-US" sz="24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3:</a:t>
            </a:r>
          </a:p>
          <a:p>
            <a:pPr>
              <a:lnSpc>
                <a:spcPts val="5227"/>
              </a:lnSpc>
              <a:spcBef>
                <a:spcPct val="0"/>
              </a:spcBef>
            </a:pPr>
            <a:r>
              <a:rPr lang="en-US" sz="2400" dirty="0">
                <a:latin typeface="Titillium Web"/>
                <a:ea typeface="Titillium Web"/>
                <a:cs typeface="Titillium Web"/>
                <a:sym typeface="Titillium Web"/>
              </a:rPr>
              <a:t>3G = 15x + 500 - 16x</a:t>
            </a:r>
          </a:p>
          <a:p>
            <a:pPr>
              <a:lnSpc>
                <a:spcPts val="5227"/>
              </a:lnSpc>
              <a:spcBef>
                <a:spcPct val="0"/>
              </a:spcBef>
            </a:pPr>
            <a:r>
              <a:rPr lang="en-US" sz="2400" dirty="0">
                <a:latin typeface="Titillium Web"/>
                <a:ea typeface="Titillium Web"/>
                <a:cs typeface="Titillium Web"/>
                <a:sym typeface="Titillium Web"/>
              </a:rPr>
              <a:t>3G = 500 - x</a:t>
            </a:r>
          </a:p>
          <a:p>
            <a:pPr>
              <a:lnSpc>
                <a:spcPts val="5227"/>
              </a:lnSpc>
              <a:spcBef>
                <a:spcPct val="0"/>
              </a:spcBef>
            </a:pPr>
            <a:r>
              <a:rPr lang="en-US" sz="2400" dirty="0">
                <a:latin typeface="Titillium Web"/>
                <a:ea typeface="Titillium Web"/>
                <a:cs typeface="Titillium Web"/>
                <a:sym typeface="Titillium Web"/>
              </a:rPr>
              <a:t>G = 500 - x</a:t>
            </a:r>
          </a:p>
          <a:p>
            <a:pPr>
              <a:lnSpc>
                <a:spcPts val="5227"/>
              </a:lnSpc>
              <a:spcBef>
                <a:spcPct val="0"/>
              </a:spcBef>
            </a:pPr>
            <a:r>
              <a:rPr lang="en-US" sz="2400" dirty="0">
                <a:latin typeface="Titillium Web"/>
                <a:ea typeface="Titillium Web"/>
                <a:cs typeface="Titillium Web"/>
                <a:sym typeface="Titillium Web"/>
              </a:rPr>
              <a:t>              3</a:t>
            </a:r>
          </a:p>
          <a:p>
            <a:pPr>
              <a:lnSpc>
                <a:spcPts val="5227"/>
              </a:lnSpc>
              <a:spcBef>
                <a:spcPct val="0"/>
              </a:spcBef>
            </a:pPr>
            <a:endParaRPr lang="en-US" sz="3200" dirty="0"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4" name="AutoShape 4"/>
          <p:cNvSpPr/>
          <p:nvPr/>
        </p:nvSpPr>
        <p:spPr>
          <a:xfrm>
            <a:off x="7089751" y="4172643"/>
            <a:ext cx="1684096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Freeform 5"/>
          <p:cNvSpPr/>
          <p:nvPr/>
        </p:nvSpPr>
        <p:spPr>
          <a:xfrm rot="5400000">
            <a:off x="2480877" y="3416307"/>
            <a:ext cx="7233533" cy="63293"/>
          </a:xfrm>
          <a:custGeom>
            <a:avLst/>
            <a:gdLst/>
            <a:ahLst/>
            <a:cxnLst/>
            <a:rect l="l" t="t" r="r" b="b"/>
            <a:pathLst>
              <a:path w="10850299" h="94940">
                <a:moveTo>
                  <a:pt x="0" y="0"/>
                </a:moveTo>
                <a:lnTo>
                  <a:pt x="10850299" y="0"/>
                </a:lnTo>
                <a:lnTo>
                  <a:pt x="10850299" y="94941"/>
                </a:lnTo>
                <a:lnTo>
                  <a:pt x="0" y="9494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6365209" y="4737685"/>
            <a:ext cx="5294527" cy="10243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2800" dirty="0" err="1">
                <a:latin typeface="Titillium Web"/>
                <a:ea typeface="Titillium Web"/>
                <a:cs typeface="Titillium Web"/>
                <a:sym typeface="Titillium Web"/>
              </a:rPr>
              <a:t>Esto</a:t>
            </a:r>
            <a:r>
              <a:rPr lang="en-US" sz="28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err="1">
                <a:latin typeface="Titillium Web"/>
                <a:ea typeface="Titillium Web"/>
                <a:cs typeface="Titillium Web"/>
                <a:sym typeface="Titillium Web"/>
              </a:rPr>
              <a:t>significa</a:t>
            </a:r>
            <a:r>
              <a:rPr lang="en-US" sz="2800" dirty="0">
                <a:latin typeface="Titillium Web"/>
                <a:ea typeface="Titillium Web"/>
                <a:cs typeface="Titillium Web"/>
                <a:sym typeface="Titillium Web"/>
              </a:rPr>
              <a:t> que </a:t>
            </a:r>
            <a:r>
              <a:rPr lang="en-US" sz="2800" dirty="0" err="1">
                <a:latin typeface="Titillium Web"/>
                <a:ea typeface="Titillium Web"/>
                <a:cs typeface="Titillium Web"/>
                <a:sym typeface="Titillium Web"/>
              </a:rPr>
              <a:t>mientras</a:t>
            </a:r>
            <a:r>
              <a:rPr lang="en-US" sz="28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err="1">
                <a:latin typeface="Titillium Web"/>
                <a:ea typeface="Titillium Web"/>
                <a:cs typeface="Titillium Web"/>
                <a:sym typeface="Titillium Web"/>
              </a:rPr>
              <a:t>más</a:t>
            </a:r>
            <a:r>
              <a:rPr lang="en-US" sz="2800" dirty="0">
                <a:latin typeface="Titillium Web"/>
                <a:ea typeface="Titillium Web"/>
                <a:cs typeface="Titillium Web"/>
                <a:sym typeface="Titillium Web"/>
              </a:rPr>
              <a:t> x </a:t>
            </a:r>
            <a:r>
              <a:rPr lang="en-US" sz="2800" dirty="0" err="1">
                <a:latin typeface="Titillium Web"/>
                <a:ea typeface="Titillium Web"/>
                <a:cs typeface="Titillium Web"/>
                <a:sym typeface="Titillium Web"/>
              </a:rPr>
              <a:t>aumentas</a:t>
            </a:r>
            <a:r>
              <a:rPr lang="en-US" sz="2800" dirty="0">
                <a:latin typeface="Titillium Web"/>
                <a:ea typeface="Titillium Web"/>
                <a:cs typeface="Titillium Web"/>
                <a:sym typeface="Titillium Web"/>
              </a:rPr>
              <a:t>, la </a:t>
            </a:r>
            <a:r>
              <a:rPr lang="en-US" sz="2800" dirty="0" err="1">
                <a:latin typeface="Titillium Web"/>
                <a:ea typeface="Titillium Web"/>
                <a:cs typeface="Titillium Web"/>
                <a:sym typeface="Titillium Web"/>
              </a:rPr>
              <a:t>ganancia</a:t>
            </a:r>
            <a:r>
              <a:rPr lang="en-US" sz="28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err="1">
                <a:latin typeface="Titillium Web"/>
                <a:ea typeface="Titillium Web"/>
                <a:cs typeface="Titillium Web"/>
                <a:sym typeface="Titillium Web"/>
              </a:rPr>
              <a:t>baja</a:t>
            </a:r>
            <a:endParaRPr lang="en-US" sz="2800" dirty="0">
              <a:latin typeface="Titillium Web"/>
              <a:ea typeface="Titillium Web"/>
              <a:cs typeface="Titillium Web"/>
              <a:sym typeface="Titillium Web"/>
            </a:endParaRPr>
          </a:p>
        </p:txBody>
      </p:sp>
    </p:spTree>
    <p:extLst>
      <p:ext uri="{BB962C8B-B14F-4D97-AF65-F5344CB8AC3E}">
        <p14:creationId xmlns:p14="http://schemas.microsoft.com/office/powerpoint/2010/main" val="46490784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60355" y="717039"/>
            <a:ext cx="6340345" cy="6463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8400"/>
              </a:lnSpc>
              <a:spcBef>
                <a:spcPct val="0"/>
              </a:spcBef>
            </a:pPr>
            <a:r>
              <a:rPr lang="es-CO" sz="36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     Permite</a:t>
            </a:r>
            <a:r>
              <a:rPr lang="es-CO" sz="3600" dirty="0">
                <a:latin typeface="Century Gothic" panose="020B0502020202020204" pitchFamily="34" charset="0"/>
              </a:rPr>
              <a:t>:</a:t>
            </a:r>
            <a:endParaRPr sz="3600" dirty="0">
              <a:latin typeface="Century Gothic" panose="020B0502020202020204" pitchFamily="34" charset="0"/>
            </a:endParaRPr>
          </a:p>
          <a:p>
            <a:pPr marL="1295400" lvl="1" indent="-647700" algn="just">
              <a:lnSpc>
                <a:spcPts val="8400"/>
              </a:lnSpc>
              <a:spcBef>
                <a:spcPct val="0"/>
              </a:spcBef>
              <a:buFont typeface="Arial"/>
              <a:buChar char="•"/>
            </a:pPr>
            <a:r>
              <a:rPr lang="en-US" sz="36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Predecir</a:t>
            </a:r>
            <a:r>
              <a:rPr lang="en-US" sz="36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6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resultados</a:t>
            </a:r>
            <a:endParaRPr lang="en-US" sz="3600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pPr marL="1295400" lvl="1" indent="-647700" algn="just">
              <a:lnSpc>
                <a:spcPts val="8400"/>
              </a:lnSpc>
              <a:spcBef>
                <a:spcPct val="0"/>
              </a:spcBef>
              <a:buFont typeface="Arial"/>
              <a:buChar char="•"/>
            </a:pPr>
            <a:r>
              <a:rPr lang="en-US" sz="36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Comparar</a:t>
            </a:r>
            <a:r>
              <a:rPr lang="en-US" sz="36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6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escenarios</a:t>
            </a:r>
            <a:endParaRPr lang="en-US" sz="3600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pPr marL="1295400" lvl="1" indent="-647700" algn="just">
              <a:lnSpc>
                <a:spcPts val="8400"/>
              </a:lnSpc>
              <a:spcBef>
                <a:spcPct val="0"/>
              </a:spcBef>
              <a:buFont typeface="Arial"/>
              <a:buChar char="•"/>
            </a:pPr>
            <a:r>
              <a:rPr lang="en-US" sz="36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Evaluar</a:t>
            </a:r>
            <a:r>
              <a:rPr lang="en-US" sz="36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6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riesgos</a:t>
            </a:r>
            <a:endParaRPr lang="en-US" sz="3600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pPr algn="just">
              <a:lnSpc>
                <a:spcPts val="8400"/>
              </a:lnSpc>
              <a:spcBef>
                <a:spcPct val="0"/>
              </a:spcBef>
            </a:pPr>
            <a:endParaRPr lang="en-US" sz="6000" dirty="0">
              <a:latin typeface="HK Grotesk"/>
              <a:ea typeface="HK Grotesk"/>
              <a:cs typeface="HK Grotesk"/>
              <a:sym typeface="HK Grotesk"/>
            </a:endParaRPr>
          </a:p>
          <a:p>
            <a:pPr algn="just">
              <a:lnSpc>
                <a:spcPts val="8400"/>
              </a:lnSpc>
              <a:spcBef>
                <a:spcPct val="0"/>
              </a:spcBef>
            </a:pPr>
            <a:endParaRPr lang="en-US" sz="6000" dirty="0">
              <a:latin typeface="HK Grotesk"/>
              <a:ea typeface="HK Grotesk"/>
              <a:cs typeface="HK Grotesk"/>
              <a:sym typeface="HK Grotesk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6688159" y="1856935"/>
            <a:ext cx="4363861" cy="3101883"/>
          </a:xfrm>
          <a:custGeom>
            <a:avLst/>
            <a:gdLst/>
            <a:ahLst/>
            <a:cxnLst/>
            <a:rect l="l" t="t" r="r" b="b"/>
            <a:pathLst>
              <a:path w="9305554" h="5560068">
                <a:moveTo>
                  <a:pt x="0" y="0"/>
                </a:moveTo>
                <a:lnTo>
                  <a:pt x="9305553" y="0"/>
                </a:lnTo>
                <a:lnTo>
                  <a:pt x="9305553" y="5560068"/>
                </a:lnTo>
                <a:lnTo>
                  <a:pt x="0" y="556006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445369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285871" y="3767322"/>
            <a:ext cx="2809226" cy="2428944"/>
          </a:xfrm>
          <a:custGeom>
            <a:avLst/>
            <a:gdLst/>
            <a:ahLst/>
            <a:cxnLst/>
            <a:rect l="l" t="t" r="r" b="b"/>
            <a:pathLst>
              <a:path w="5778062" h="5778062">
                <a:moveTo>
                  <a:pt x="0" y="0"/>
                </a:moveTo>
                <a:lnTo>
                  <a:pt x="5778062" y="0"/>
                </a:lnTo>
                <a:lnTo>
                  <a:pt x="5778062" y="5778062"/>
                </a:lnTo>
                <a:lnTo>
                  <a:pt x="0" y="577806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854612" y="179939"/>
            <a:ext cx="11219465" cy="37702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853"/>
              </a:lnSpc>
            </a:pPr>
            <a:endParaRPr sz="933" dirty="0"/>
          </a:p>
          <a:p>
            <a:pPr>
              <a:lnSpc>
                <a:spcPts val="4853"/>
              </a:lnSpc>
            </a:pPr>
            <a:r>
              <a:rPr lang="en-US" sz="3466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Si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sabes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que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tu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ganancia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es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2x - c,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puedes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ver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rápidamente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:</a:t>
            </a:r>
          </a:p>
          <a:p>
            <a:pPr marL="748487" lvl="1" indent="-374243">
              <a:lnSpc>
                <a:spcPts val="4853"/>
              </a:lnSpc>
              <a:buFont typeface="Arial"/>
              <a:buChar char="•"/>
            </a:pP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¿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Qué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pasa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si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inviertes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más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?</a:t>
            </a:r>
          </a:p>
          <a:p>
            <a:pPr marL="748487" lvl="1" indent="-374243">
              <a:lnSpc>
                <a:spcPts val="4853"/>
              </a:lnSpc>
              <a:buFont typeface="Arial"/>
              <a:buChar char="•"/>
            </a:pP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¿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Qué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pasa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si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suben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los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costos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?</a:t>
            </a:r>
          </a:p>
          <a:p>
            <a:pPr>
              <a:lnSpc>
                <a:spcPts val="4853"/>
              </a:lnSpc>
              <a:spcBef>
                <a:spcPct val="0"/>
              </a:spcBef>
            </a:pPr>
            <a:endParaRPr lang="en-US" sz="3466" dirty="0">
              <a:latin typeface="HK Grotesk"/>
              <a:ea typeface="HK Grotesk"/>
              <a:cs typeface="HK Grotesk"/>
              <a:sym typeface="HK Grotesk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56603" y="3365500"/>
            <a:ext cx="10948662" cy="30136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666"/>
              </a:lnSpc>
            </a:pP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El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álgebra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te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ayuda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a responder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preguntas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clave:</a:t>
            </a:r>
          </a:p>
          <a:p>
            <a:pPr marL="719700" lvl="1" indent="-359850">
              <a:lnSpc>
                <a:spcPts val="4666"/>
              </a:lnSpc>
              <a:buFont typeface="Arial"/>
              <a:buChar char="•"/>
            </a:pP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¿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Cuánto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debo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invertir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?</a:t>
            </a:r>
          </a:p>
          <a:p>
            <a:pPr marL="719700" lvl="1" indent="-359850">
              <a:lnSpc>
                <a:spcPts val="4666"/>
              </a:lnSpc>
              <a:buFont typeface="Arial"/>
              <a:buChar char="•"/>
            </a:pP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¿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Cuál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es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el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punto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de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equilibrio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?</a:t>
            </a:r>
          </a:p>
          <a:p>
            <a:pPr marL="719700" lvl="1" indent="-359850">
              <a:lnSpc>
                <a:spcPts val="4666"/>
              </a:lnSpc>
              <a:buFont typeface="Arial"/>
              <a:buChar char="•"/>
            </a:pP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¿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Dónde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estoy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perdiendo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dinero</a:t>
            </a:r>
            <a:r>
              <a:rPr lang="en-US" sz="3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?</a:t>
            </a:r>
          </a:p>
          <a:p>
            <a:pPr>
              <a:lnSpc>
                <a:spcPts val="4666"/>
              </a:lnSpc>
              <a:spcBef>
                <a:spcPct val="0"/>
              </a:spcBef>
            </a:pPr>
            <a:endParaRPr lang="en-US" sz="3333" dirty="0">
              <a:latin typeface="HK Grotesk"/>
              <a:ea typeface="HK Grotesk"/>
              <a:cs typeface="HK Grotesk"/>
              <a:sym typeface="HK Grotesk"/>
            </a:endParaRPr>
          </a:p>
        </p:txBody>
      </p:sp>
    </p:spTree>
    <p:extLst>
      <p:ext uri="{BB962C8B-B14F-4D97-AF65-F5344CB8AC3E}">
        <p14:creationId xmlns:p14="http://schemas.microsoft.com/office/powerpoint/2010/main" val="22457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10883" y="1159692"/>
            <a:ext cx="8428063" cy="12926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985595" lvl="1" indent="-492797">
              <a:buAutoNum type="arabicPeriod"/>
            </a:pPr>
            <a:r>
              <a:rPr lang="en-US" sz="2800" b="1" dirty="0">
                <a:solidFill>
                  <a:srgbClr val="1BBC5A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Define variables</a:t>
            </a:r>
          </a:p>
          <a:p>
            <a:pPr marL="985595" lvl="1" indent="-492797">
              <a:buAutoNum type="arabicPeriod"/>
            </a:pPr>
            <a:r>
              <a:rPr lang="en-US" sz="2800" b="1" dirty="0" err="1">
                <a:solidFill>
                  <a:srgbClr val="1BBC5A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Identifica</a:t>
            </a:r>
            <a:r>
              <a:rPr lang="en-US" sz="2800" b="1" dirty="0">
                <a:solidFill>
                  <a:srgbClr val="1BBC5A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2800" b="1" dirty="0" err="1">
                <a:solidFill>
                  <a:srgbClr val="1BBC5A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operaciones</a:t>
            </a:r>
            <a:endParaRPr lang="en-US" sz="2800" b="1" dirty="0">
              <a:solidFill>
                <a:srgbClr val="1BBC5A"/>
              </a:solidFill>
              <a:latin typeface="Century Gothic" panose="020B0502020202020204" pitchFamily="34" charset="0"/>
              <a:ea typeface="HK Grotesk Bold"/>
              <a:cs typeface="HK Grotesk Bold"/>
              <a:sym typeface="HK Grotesk Bold"/>
            </a:endParaRPr>
          </a:p>
          <a:p>
            <a:pPr marL="985595" lvl="1" indent="-492797">
              <a:buAutoNum type="arabicPeriod"/>
            </a:pPr>
            <a:r>
              <a:rPr lang="en-US" sz="2800" b="1" dirty="0" err="1">
                <a:solidFill>
                  <a:srgbClr val="1BBC5A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Arma</a:t>
            </a:r>
            <a:r>
              <a:rPr lang="en-US" sz="2800" b="1" dirty="0">
                <a:solidFill>
                  <a:srgbClr val="1BBC5A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la </a:t>
            </a:r>
            <a:r>
              <a:rPr lang="en-US" sz="2800" b="1" dirty="0" err="1">
                <a:solidFill>
                  <a:srgbClr val="1BBC5A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expresión</a:t>
            </a:r>
            <a:endParaRPr lang="en-US" sz="2800" b="1" dirty="0">
              <a:solidFill>
                <a:srgbClr val="1BBC5A"/>
              </a:solidFill>
              <a:latin typeface="Century Gothic" panose="020B0502020202020204" pitchFamily="34" charset="0"/>
              <a:ea typeface="HK Grotesk Bold"/>
              <a:cs typeface="HK Grotesk Bold"/>
              <a:sym typeface="HK Grotesk Bold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308295" y="2891521"/>
            <a:ext cx="9664506" cy="51389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866" b="1" dirty="0" err="1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Ejemplo</a:t>
            </a:r>
            <a:r>
              <a:rPr lang="en-US" sz="2866" b="1" dirty="0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:</a:t>
            </a:r>
            <a:r>
              <a:rPr lang="en-US" sz="2866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La </a:t>
            </a:r>
            <a:r>
              <a:rPr lang="en-US" sz="2866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ganancia</a:t>
            </a:r>
            <a:r>
              <a:rPr lang="en-US" sz="2866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866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es</a:t>
            </a:r>
            <a:r>
              <a:rPr lang="en-US" sz="2866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866" b="1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el triple </a:t>
            </a:r>
            <a:r>
              <a:rPr lang="en-US" sz="2866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de las </a:t>
            </a:r>
            <a:r>
              <a:rPr lang="en-US" sz="2866" b="1" dirty="0" err="1">
                <a:solidFill>
                  <a:srgbClr val="002060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ventas</a:t>
            </a:r>
            <a:r>
              <a:rPr lang="en-US" sz="2866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866" b="1" dirty="0" err="1">
                <a:solidFill>
                  <a:srgbClr val="FF0000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menos</a:t>
            </a:r>
            <a:r>
              <a:rPr lang="en-US" sz="2866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866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los</a:t>
            </a:r>
            <a:r>
              <a:rPr lang="en-US" sz="2866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866" b="1" dirty="0" err="1">
                <a:solidFill>
                  <a:srgbClr val="002060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costos</a:t>
            </a:r>
            <a:r>
              <a:rPr lang="en-US" sz="2866" b="1" dirty="0">
                <a:solidFill>
                  <a:srgbClr val="002060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866" b="1" dirty="0" err="1">
                <a:solidFill>
                  <a:srgbClr val="002060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fijos</a:t>
            </a:r>
            <a:r>
              <a:rPr lang="en-US" sz="2866" b="1" dirty="0">
                <a:solidFill>
                  <a:srgbClr val="002060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866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y </a:t>
            </a:r>
            <a:r>
              <a:rPr lang="en-US" sz="2866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una</a:t>
            </a:r>
            <a:r>
              <a:rPr lang="en-US" sz="2866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866" b="1" dirty="0" err="1">
                <a:solidFill>
                  <a:srgbClr val="002060"/>
                </a:solidFill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comisión</a:t>
            </a:r>
            <a:r>
              <a:rPr lang="en-US" sz="2866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866" b="1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por</a:t>
            </a:r>
            <a:r>
              <a:rPr lang="en-US" sz="2866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866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cada</a:t>
            </a:r>
            <a:r>
              <a:rPr lang="en-US" sz="2866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866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venta</a:t>
            </a:r>
            <a:endParaRPr lang="en-US" sz="2866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endParaRPr lang="en-US" sz="2866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r>
              <a:rPr lang="en-US" sz="2866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Paso 1: Variable</a:t>
            </a:r>
          </a:p>
          <a:p>
            <a:pPr marL="618944" lvl="1" indent="-309472">
              <a:buFont typeface="Arial"/>
              <a:buChar char="•"/>
            </a:pPr>
            <a:r>
              <a:rPr lang="en-US" sz="2866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Ventas = x</a:t>
            </a:r>
          </a:p>
          <a:p>
            <a:pPr marL="618944" lvl="1" indent="-309472">
              <a:buFont typeface="Arial"/>
              <a:buChar char="•"/>
            </a:pPr>
            <a:r>
              <a:rPr lang="en-US" sz="2866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Costos</a:t>
            </a:r>
            <a:r>
              <a:rPr lang="en-US" sz="2866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866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fijos</a:t>
            </a:r>
            <a:r>
              <a:rPr lang="en-US" sz="2866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= f</a:t>
            </a:r>
          </a:p>
          <a:p>
            <a:pPr marL="618944" lvl="1" indent="-309472">
              <a:buFont typeface="Arial"/>
              <a:buChar char="•"/>
            </a:pPr>
            <a:r>
              <a:rPr lang="en-US" sz="2866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Comisión</a:t>
            </a:r>
            <a:r>
              <a:rPr lang="en-US" sz="2866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866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por</a:t>
            </a:r>
            <a:r>
              <a:rPr lang="en-US" sz="2866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866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venta</a:t>
            </a:r>
            <a:r>
              <a:rPr lang="en-US" sz="2866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= c</a:t>
            </a:r>
          </a:p>
          <a:p>
            <a:pPr>
              <a:lnSpc>
                <a:spcPts val="4013"/>
              </a:lnSpc>
            </a:pPr>
            <a:endParaRPr lang="en-US" sz="2866" dirty="0">
              <a:latin typeface="HK Grotesk"/>
              <a:ea typeface="HK Grotesk"/>
              <a:cs typeface="HK Grotesk"/>
              <a:sym typeface="HK Grotesk"/>
            </a:endParaRPr>
          </a:p>
          <a:p>
            <a:pPr>
              <a:lnSpc>
                <a:spcPts val="4013"/>
              </a:lnSpc>
            </a:pPr>
            <a:endParaRPr lang="en-US" sz="2866" dirty="0">
              <a:latin typeface="HK Grotesk"/>
              <a:ea typeface="HK Grotesk"/>
              <a:cs typeface="HK Grotesk"/>
              <a:sym typeface="HK Grotesk"/>
            </a:endParaRPr>
          </a:p>
          <a:p>
            <a:pPr>
              <a:lnSpc>
                <a:spcPts val="4013"/>
              </a:lnSpc>
            </a:pPr>
            <a:endParaRPr lang="en-US" sz="2866" dirty="0">
              <a:latin typeface="HK Grotesk"/>
              <a:ea typeface="HK Grotesk"/>
              <a:cs typeface="HK Grotesk"/>
              <a:sym typeface="HK Grotesk"/>
            </a:endParaRPr>
          </a:p>
          <a:p>
            <a:pPr>
              <a:lnSpc>
                <a:spcPts val="4013"/>
              </a:lnSpc>
              <a:spcBef>
                <a:spcPct val="0"/>
              </a:spcBef>
            </a:pPr>
            <a:endParaRPr lang="en-US" sz="2866" dirty="0">
              <a:latin typeface="HK Grotesk"/>
              <a:ea typeface="HK Grotesk"/>
              <a:cs typeface="HK Grotesk"/>
              <a:sym typeface="HK Grotesk"/>
            </a:endParaRPr>
          </a:p>
        </p:txBody>
      </p:sp>
      <p:sp>
        <p:nvSpPr>
          <p:cNvPr id="4" name="Cerrar llave 3"/>
          <p:cNvSpPr/>
          <p:nvPr/>
        </p:nvSpPr>
        <p:spPr>
          <a:xfrm>
            <a:off x="5948633" y="1061218"/>
            <a:ext cx="309489" cy="1507063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uadroTexto 4"/>
          <p:cNvSpPr txBox="1"/>
          <p:nvPr/>
        </p:nvSpPr>
        <p:spPr>
          <a:xfrm>
            <a:off x="7005711" y="1214584"/>
            <a:ext cx="33903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 smtClean="0">
                <a:latin typeface="Century Gothic" panose="020B0502020202020204" pitchFamily="34" charset="0"/>
              </a:rPr>
              <a:t>Pasos para traducir de expresiones a un lenguaje algebraico </a:t>
            </a:r>
            <a:endParaRPr lang="en-US" sz="2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2255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012874" y="620485"/>
            <a:ext cx="9521777" cy="61812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Paso 2: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Traducción</a:t>
            </a:r>
            <a:endParaRPr lang="en-US" sz="3200" dirty="0">
              <a:latin typeface="Century Gothic" panose="020B0502020202020204" pitchFamily="34" charset="0"/>
              <a:ea typeface="Titillium Web"/>
              <a:cs typeface="Titillium Web"/>
              <a:sym typeface="Titillium Web"/>
            </a:endParaRPr>
          </a:p>
          <a:p>
            <a:pPr marL="734093" lvl="1" indent="-367047">
              <a:buFont typeface="Arial"/>
              <a:buChar char="•"/>
            </a:pP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E</a:t>
            </a:r>
            <a:r>
              <a:rPr lang="en-US" sz="3200" dirty="0" smtClean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l 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triple de las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ventas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→ </a:t>
            </a:r>
            <a:r>
              <a:rPr lang="en-US" sz="3200" b="1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3x</a:t>
            </a:r>
          </a:p>
          <a:p>
            <a:pPr marL="734093" lvl="1" indent="-367047">
              <a:buFont typeface="Arial"/>
              <a:buChar char="•"/>
            </a:pP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M</a:t>
            </a:r>
            <a:r>
              <a:rPr lang="en-US" sz="3200" dirty="0" err="1" smtClean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enos</a:t>
            </a:r>
            <a:r>
              <a:rPr lang="en-US" sz="3200" dirty="0" smtClean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costos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fijos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→ </a:t>
            </a:r>
            <a:r>
              <a:rPr lang="en-US" sz="3200" b="1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- f</a:t>
            </a:r>
          </a:p>
          <a:p>
            <a:pPr marL="734093" lvl="1" indent="-367047">
              <a:buFont typeface="Arial"/>
              <a:buChar char="•"/>
            </a:pP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M</a:t>
            </a:r>
            <a:r>
              <a:rPr lang="en-US" sz="3200" dirty="0" err="1" smtClean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enos</a:t>
            </a:r>
            <a:r>
              <a:rPr lang="en-US" sz="3200" dirty="0" smtClean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una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comisión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por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cada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venta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→ </a:t>
            </a:r>
            <a:r>
              <a:rPr lang="en-US" sz="3200" b="1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- cx</a:t>
            </a:r>
          </a:p>
          <a:p>
            <a:pPr algn="ctr"/>
            <a:r>
              <a:rPr lang="en-US" sz="3200" b="1" dirty="0" err="1">
                <a:solidFill>
                  <a:srgbClr val="FF0000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Resultado</a:t>
            </a:r>
            <a:r>
              <a:rPr lang="en-US" sz="3200" b="1" dirty="0">
                <a:solidFill>
                  <a:srgbClr val="FF0000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 final</a:t>
            </a:r>
          </a:p>
          <a:p>
            <a:pPr algn="ctr"/>
            <a:r>
              <a:rPr lang="en-US" sz="3200" b="1" dirty="0" err="1">
                <a:solidFill>
                  <a:srgbClr val="FF0000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Ganancia</a:t>
            </a:r>
            <a:r>
              <a:rPr lang="en-US" sz="3200" b="1" dirty="0">
                <a:solidFill>
                  <a:srgbClr val="FF0000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 =  3x - f - cx</a:t>
            </a:r>
          </a:p>
          <a:p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Ahora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puedes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analizar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cosas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como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:</a:t>
            </a:r>
          </a:p>
          <a:p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¿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Qué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pasa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si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aumentan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las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comisiones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?</a:t>
            </a:r>
          </a:p>
          <a:p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¿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Qué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pasa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si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vendes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más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?</a:t>
            </a:r>
          </a:p>
          <a:p>
            <a:pPr algn="ctr"/>
            <a:r>
              <a:rPr lang="en-US" sz="3200" dirty="0">
                <a:solidFill>
                  <a:srgbClr val="1BBC5A"/>
                </a:solidFill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No </a:t>
            </a:r>
            <a:r>
              <a:rPr lang="en-US" sz="3200" dirty="0" err="1">
                <a:solidFill>
                  <a:srgbClr val="1BBC5A"/>
                </a:solidFill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todo</a:t>
            </a:r>
            <a:r>
              <a:rPr lang="en-US" sz="3200" dirty="0">
                <a:solidFill>
                  <a:srgbClr val="1BBC5A"/>
                </a:solidFill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solidFill>
                  <a:srgbClr val="1BBC5A"/>
                </a:solidFill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crecimiento</a:t>
            </a:r>
            <a:r>
              <a:rPr lang="en-US" sz="3200" dirty="0">
                <a:solidFill>
                  <a:srgbClr val="1BBC5A"/>
                </a:solidFill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genera </a:t>
            </a:r>
            <a:r>
              <a:rPr lang="en-US" sz="3200" dirty="0" err="1">
                <a:solidFill>
                  <a:srgbClr val="1BBC5A"/>
                </a:solidFill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más</a:t>
            </a:r>
            <a:r>
              <a:rPr lang="en-US" sz="3200" dirty="0">
                <a:solidFill>
                  <a:srgbClr val="1BBC5A"/>
                </a:solidFill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solidFill>
                  <a:srgbClr val="1BBC5A"/>
                </a:solidFill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ganancia</a:t>
            </a:r>
            <a:r>
              <a:rPr lang="en-US" sz="3200" dirty="0">
                <a:solidFill>
                  <a:srgbClr val="1BBC5A"/>
                </a:solidFill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solidFill>
                  <a:srgbClr val="1BBC5A"/>
                </a:solidFill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automáticamente</a:t>
            </a:r>
            <a:r>
              <a:rPr lang="en-US" sz="3200" dirty="0">
                <a:solidFill>
                  <a:srgbClr val="1BBC5A"/>
                </a:solidFill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.</a:t>
            </a:r>
          </a:p>
          <a:p>
            <a:pPr>
              <a:lnSpc>
                <a:spcPts val="4760"/>
              </a:lnSpc>
            </a:pPr>
            <a:endParaRPr lang="en-US" sz="2999" dirty="0">
              <a:solidFill>
                <a:srgbClr val="1BBC5A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</p:spTree>
    <p:extLst>
      <p:ext uri="{BB962C8B-B14F-4D97-AF65-F5344CB8AC3E}">
        <p14:creationId xmlns:p14="http://schemas.microsoft.com/office/powerpoint/2010/main" val="3036710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17322" y="878254"/>
            <a:ext cx="10855027" cy="52963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  <a:spcBef>
                <a:spcPct val="0"/>
              </a:spcBef>
            </a:pPr>
            <a:r>
              <a:rPr lang="en-US" sz="4200" dirty="0" err="1" smtClean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Ganancia</a:t>
            </a:r>
            <a:r>
              <a:rPr lang="en-US" sz="4200" dirty="0" smtClean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4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= 3</a:t>
            </a:r>
            <a:r>
              <a:rPr lang="en-US" sz="4200" b="1" dirty="0">
                <a:solidFill>
                  <a:srgbClr val="FF0000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x</a:t>
            </a:r>
            <a:r>
              <a:rPr lang="en-US" sz="4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- f - c</a:t>
            </a:r>
            <a:r>
              <a:rPr lang="en-US" sz="4200" b="1" dirty="0">
                <a:solidFill>
                  <a:srgbClr val="FF0000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x</a:t>
            </a:r>
          </a:p>
          <a:p>
            <a:pPr algn="ctr">
              <a:lnSpc>
                <a:spcPts val="5880"/>
              </a:lnSpc>
              <a:spcBef>
                <a:spcPct val="0"/>
              </a:spcBef>
            </a:pPr>
            <a:r>
              <a:rPr lang="en-US" sz="4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Simplificar</a:t>
            </a:r>
            <a:endParaRPr lang="en-US" sz="4200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pPr algn="ctr">
              <a:lnSpc>
                <a:spcPts val="5880"/>
              </a:lnSpc>
              <a:spcBef>
                <a:spcPct val="0"/>
              </a:spcBef>
            </a:pPr>
            <a:r>
              <a:rPr lang="en-US" sz="4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+3x-cx</a:t>
            </a:r>
          </a:p>
          <a:p>
            <a:pPr algn="ctr">
              <a:lnSpc>
                <a:spcPts val="5880"/>
              </a:lnSpc>
              <a:spcBef>
                <a:spcPct val="0"/>
              </a:spcBef>
            </a:pPr>
            <a:r>
              <a:rPr lang="en-US" sz="4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 x(3 - c) - </a:t>
            </a:r>
            <a:r>
              <a:rPr lang="en-US" sz="4200" dirty="0" smtClean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f</a:t>
            </a:r>
            <a:endParaRPr lang="en-US" sz="4200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pPr algn="ctr">
              <a:lnSpc>
                <a:spcPts val="5880"/>
              </a:lnSpc>
              <a:spcBef>
                <a:spcPct val="0"/>
              </a:spcBef>
            </a:pPr>
            <a:r>
              <a:rPr lang="en-US" sz="4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(3 - c) = lo que </a:t>
            </a:r>
            <a:r>
              <a:rPr lang="en-US" sz="4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realmente</a:t>
            </a:r>
            <a:r>
              <a:rPr lang="en-US" sz="4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4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ganas</a:t>
            </a:r>
            <a:r>
              <a:rPr lang="en-US" sz="4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4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por</a:t>
            </a:r>
            <a:r>
              <a:rPr lang="en-US" sz="4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4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cada</a:t>
            </a:r>
            <a:r>
              <a:rPr lang="en-US" sz="42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42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venta</a:t>
            </a:r>
            <a:endParaRPr lang="en-US" sz="4200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pPr algn="ctr">
              <a:lnSpc>
                <a:spcPts val="5880"/>
              </a:lnSpc>
              <a:spcBef>
                <a:spcPct val="0"/>
              </a:spcBef>
            </a:pPr>
            <a:endParaRPr lang="en-US" sz="4200" dirty="0">
              <a:latin typeface="HK Grotesk"/>
              <a:ea typeface="HK Grotesk"/>
              <a:cs typeface="HK Grotesk"/>
              <a:sym typeface="HK Grotesk"/>
            </a:endParaRPr>
          </a:p>
        </p:txBody>
      </p:sp>
    </p:spTree>
    <p:extLst>
      <p:ext uri="{BB962C8B-B14F-4D97-AF65-F5344CB8AC3E}">
        <p14:creationId xmlns:p14="http://schemas.microsoft.com/office/powerpoint/2010/main" val="3974347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2067</Words>
  <Application>Microsoft Office PowerPoint</Application>
  <PresentationFormat>Panorámica</PresentationFormat>
  <Paragraphs>426</Paragraphs>
  <Slides>48</Slides>
  <Notes>10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48</vt:i4>
      </vt:variant>
    </vt:vector>
  </HeadingPairs>
  <TitlesOfParts>
    <vt:vector size="56" baseType="lpstr">
      <vt:lpstr>Calibri</vt:lpstr>
      <vt:lpstr>Titillium Web Bold</vt:lpstr>
      <vt:lpstr>HK Grotesk</vt:lpstr>
      <vt:lpstr>HK Grotesk Bold</vt:lpstr>
      <vt:lpstr>Century Gothic</vt:lpstr>
      <vt:lpstr>Titillium Web</vt:lpstr>
      <vt:lpstr>Arial</vt:lpstr>
      <vt:lpstr>Tema de Office</vt:lpstr>
      <vt:lpstr>Presentación de PowerPoint</vt:lpstr>
      <vt:lpstr>ÁLGEBRA APLICADA A LOS NEGOCIOS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ÁLGEBRA APLICADA A LOS NEGOCIOS</vt:lpstr>
      <vt:lpstr>Presentación de PowerPoint</vt:lpstr>
      <vt:lpstr>Presentación de PowerPoint</vt:lpstr>
      <vt:lpstr>Presentación de PowerPoint</vt:lpstr>
      <vt:lpstr>Presentación de PowerPoint</vt:lpstr>
      <vt:lpstr>ÁLGEBRA APLICADA A LOS NEGOCIOS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ÁLGEBRA APLICADA A LOS NEGOCIOS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ÁLGEBRA APLICADA A LOS NEGOCIOS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ÁLGEBRA APLICADA A LOS NEGOCIOS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ÁLGEBRA APLICADA A LOS NEGOCIOS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Sebas</dc:creator>
  <cp:lastModifiedBy>VOSTRO</cp:lastModifiedBy>
  <cp:revision>17</cp:revision>
  <dcterms:created xsi:type="dcterms:W3CDTF">2025-12-08T23:42:15Z</dcterms:created>
  <dcterms:modified xsi:type="dcterms:W3CDTF">2026-05-08T14:56:11Z</dcterms:modified>
</cp:coreProperties>
</file>