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98" r:id="rId9"/>
    <p:sldId id="268" r:id="rId10"/>
    <p:sldId id="269" r:id="rId11"/>
    <p:sldId id="270" r:id="rId12"/>
    <p:sldId id="271" r:id="rId13"/>
    <p:sldId id="272" r:id="rId14"/>
    <p:sldId id="299" r:id="rId15"/>
    <p:sldId id="273" r:id="rId16"/>
    <p:sldId id="274" r:id="rId17"/>
    <p:sldId id="275" r:id="rId18"/>
    <p:sldId id="276" r:id="rId19"/>
    <p:sldId id="277" r:id="rId20"/>
    <p:sldId id="278" r:id="rId21"/>
    <p:sldId id="300" r:id="rId22"/>
    <p:sldId id="279" r:id="rId23"/>
    <p:sldId id="280" r:id="rId24"/>
    <p:sldId id="281" r:id="rId25"/>
    <p:sldId id="282" r:id="rId26"/>
    <p:sldId id="283" r:id="rId27"/>
    <p:sldId id="284" r:id="rId28"/>
    <p:sldId id="302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301" r:id="rId37"/>
    <p:sldId id="292" r:id="rId38"/>
    <p:sldId id="293" r:id="rId39"/>
    <p:sldId id="294" r:id="rId40"/>
    <p:sldId id="295" r:id="rId41"/>
    <p:sldId id="296" r:id="rId42"/>
    <p:sldId id="297" r:id="rId43"/>
    <p:sldId id="262" r:id="rId44"/>
  </p:sldIdLst>
  <p:sldSz cx="12192000" cy="6858000"/>
  <p:notesSz cx="6858000" cy="9144000"/>
  <p:embeddedFontLst>
    <p:embeddedFont>
      <p:font typeface="Century Gothic" panose="020B0502020202020204" pitchFamily="34" charset="0"/>
      <p:regular r:id="rId46"/>
      <p:bold r:id="rId47"/>
      <p:italic r:id="rId48"/>
      <p:boldItalic r:id="rId49"/>
    </p:embeddedFont>
    <p:embeddedFont>
      <p:font typeface="Titillium Web Bold" panose="020B0604020202020204" charset="0"/>
      <p:regular r:id="rId50"/>
      <p:bold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Titillium Web" panose="020B0604020202020204" charset="0"/>
      <p:regular r:id="rId56"/>
      <p:bold r:id="rId57"/>
      <p:italic r:id="rId58"/>
      <p:boldItalic r:id="rId5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0" roundtripDataSignature="AMtx7mjTfZhNsHDid0ZoC0E2GB9ICUsd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Relationship Id="rId60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4405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0006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3646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27184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702706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90800" y="3378201"/>
            <a:ext cx="5243245" cy="2731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5066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Fórmula</a:t>
            </a:r>
            <a:r>
              <a:rPr lang="en-US" sz="5066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</a:p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5066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I=</a:t>
            </a:r>
            <a:r>
              <a:rPr lang="en-US" sz="5066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C⋅i</a:t>
            </a:r>
            <a:r>
              <a:rPr lang="en-US" sz="5066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⋅n</a:t>
            </a:r>
            <a:endParaRPr lang="en-US" sz="5066" b="1" dirty="0">
              <a:solidFill>
                <a:srgbClr val="FF3131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50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M=C+I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096000" y="3465066"/>
            <a:ext cx="4778276" cy="2731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C = capital</a:t>
            </a:r>
          </a:p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i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=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tasa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interés</a:t>
            </a:r>
            <a:endParaRPr lang="en-US" sz="32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n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=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tiempo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844800" y="1147402"/>
            <a:ext cx="6164062" cy="2257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El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interés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 simple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ampliamente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usado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operaciones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comerciales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corto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plazo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como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créditos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comerciales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3133" dirty="0" err="1">
                <a:latin typeface="Titillium Web"/>
                <a:ea typeface="Titillium Web"/>
                <a:cs typeface="Titillium Web"/>
                <a:sym typeface="Titillium Web"/>
              </a:rPr>
              <a:t>facturación</a:t>
            </a:r>
            <a:r>
              <a:rPr lang="en-US" sz="3133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602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74800" y="838201"/>
            <a:ext cx="8940800" cy="53347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Una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importación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tiene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dos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opciones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para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comprar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mercancía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: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Opción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A (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Contado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)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: $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8.000.000          </a:t>
            </a:r>
            <a:r>
              <a:rPr lang="en-US" sz="2667" b="1" dirty="0" smtClean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¿</a:t>
            </a:r>
            <a:r>
              <a:rPr lang="en-US" sz="2667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Vale la </a:t>
            </a:r>
            <a:r>
              <a:rPr lang="en-US" sz="2667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pena</a:t>
            </a:r>
            <a:r>
              <a:rPr lang="en-US" sz="2667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tomar</a:t>
            </a:r>
            <a:r>
              <a:rPr lang="en-US" sz="2667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el </a:t>
            </a:r>
            <a:r>
              <a:rPr lang="en-US" sz="2667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crédito</a:t>
            </a:r>
            <a:r>
              <a:rPr lang="en-US" sz="2667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?</a:t>
            </a:r>
            <a:endParaRPr lang="en-US" sz="2667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Opción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B (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Crédito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)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: $8.000.000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Plazo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: 4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meses</a:t>
            </a:r>
            <a:endParaRPr lang="en-US" sz="2667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Interés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: 2.5%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mensual</a:t>
            </a:r>
            <a:endParaRPr lang="en-US" sz="2667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pic>
        <p:nvPicPr>
          <p:cNvPr id="1026" name="Picture 2" descr="🆘Բարի երեկո,խումբ ջան։ Հարց ունեմ. էլանտրա 2018/12֊ փեջերը միացնելուց խոնավության հոտ ա լցնում սալոնը։ Ինչի՞ց կարա լինի։ Նշեմ, որ բոլոր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046" y="4208982"/>
            <a:ext cx="1111250" cy="182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39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1600" y="445053"/>
            <a:ext cx="9626600" cy="64633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53"/>
              </a:lnSpc>
              <a:spcBef>
                <a:spcPct val="0"/>
              </a:spcBef>
            </a:pP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PASO 1: CALCULAR EL INTERÉS</a:t>
            </a:r>
          </a:p>
          <a:p>
            <a:pPr algn="ctr">
              <a:lnSpc>
                <a:spcPts val="6253"/>
              </a:lnSpc>
              <a:spcBef>
                <a:spcPct val="0"/>
              </a:spcBef>
            </a:pP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I=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C⋅i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⋅n</a:t>
            </a:r>
            <a:endParaRPr lang="en-US" sz="2933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 algn="ctr">
              <a:lnSpc>
                <a:spcPts val="6253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I=8.000.000⋅0.025⋅4</a:t>
            </a:r>
          </a:p>
          <a:p>
            <a:pPr algn="ctr">
              <a:lnSpc>
                <a:spcPts val="6253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I=800.000</a:t>
            </a:r>
          </a:p>
          <a:p>
            <a:pPr>
              <a:lnSpc>
                <a:spcPts val="6253"/>
              </a:lnSpc>
              <a:spcBef>
                <a:spcPct val="0"/>
              </a:spcBef>
            </a:pP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PASO 2: CALCULAR EL MONTO TOTAL</a:t>
            </a:r>
          </a:p>
          <a:p>
            <a:pPr algn="ctr">
              <a:lnSpc>
                <a:spcPts val="6253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M=C+I</a:t>
            </a:r>
          </a:p>
          <a:p>
            <a:pPr algn="ctr">
              <a:lnSpc>
                <a:spcPts val="6253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M=8.000.000+800.000 </a:t>
            </a:r>
          </a:p>
          <a:p>
            <a:pPr algn="ctr">
              <a:lnSpc>
                <a:spcPts val="6253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M=8.800.000</a:t>
            </a:r>
          </a:p>
        </p:txBody>
      </p:sp>
    </p:spTree>
    <p:extLst>
      <p:ext uri="{BB962C8B-B14F-4D97-AF65-F5344CB8AC3E}">
        <p14:creationId xmlns:p14="http://schemas.microsoft.com/office/powerpoint/2010/main" val="93088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65200" y="2055071"/>
            <a:ext cx="10210800" cy="27315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93"/>
              </a:lnSpc>
              <a:spcBef>
                <a:spcPct val="0"/>
              </a:spcBef>
            </a:pPr>
            <a:r>
              <a:rPr lang="en-US" sz="5066" b="1" dirty="0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¿El </a:t>
            </a:r>
            <a:r>
              <a:rPr lang="en-US" sz="5066" b="1" dirty="0" err="1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dinero</a:t>
            </a:r>
            <a:r>
              <a:rPr lang="en-US" sz="5066" b="1" dirty="0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que vas a </a:t>
            </a:r>
            <a:r>
              <a:rPr lang="en-US" sz="5066" b="1" dirty="0" err="1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ganar</a:t>
            </a:r>
            <a:r>
              <a:rPr lang="en-US" sz="5066" b="1" dirty="0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5066" b="1" dirty="0" err="1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usando</a:t>
            </a:r>
            <a:r>
              <a:rPr lang="en-US" sz="5066" b="1" dirty="0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ese </a:t>
            </a:r>
            <a:r>
              <a:rPr lang="en-US" sz="5066" b="1" dirty="0" err="1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crédito</a:t>
            </a:r>
            <a:r>
              <a:rPr lang="en-US" sz="5066" b="1" dirty="0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5066" b="1" dirty="0" err="1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es</a:t>
            </a:r>
            <a:r>
              <a:rPr lang="en-US" sz="5066" b="1" dirty="0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mayor que lo que </a:t>
            </a:r>
            <a:r>
              <a:rPr lang="en-US" sz="5066" b="1" dirty="0" err="1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te</a:t>
            </a:r>
            <a:r>
              <a:rPr lang="en-US" sz="5066" b="1" dirty="0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cuesta </a:t>
            </a:r>
            <a:r>
              <a:rPr lang="en-US" sz="5066" b="1" dirty="0" err="1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pedirlo</a:t>
            </a:r>
            <a:r>
              <a:rPr lang="en-US" sz="5066" b="1" dirty="0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6372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914400" y="1927729"/>
            <a:ext cx="10677378" cy="2582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73583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48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Matemáticas Financieras Introductorias</a:t>
            </a:r>
            <a:endParaRPr sz="4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463662" y="3702951"/>
            <a:ext cx="5264700" cy="1615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lnSpc>
                <a:spcPct val="371964"/>
              </a:lnSpc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Interés Compuesto</a:t>
            </a: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281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908800" y="2472736"/>
            <a:ext cx="4799381" cy="4091473"/>
          </a:xfrm>
          <a:custGeom>
            <a:avLst/>
            <a:gdLst/>
            <a:ahLst/>
            <a:cxnLst/>
            <a:rect l="l" t="t" r="r" b="b"/>
            <a:pathLst>
              <a:path w="7199072" h="6137209">
                <a:moveTo>
                  <a:pt x="0" y="0"/>
                </a:moveTo>
                <a:lnTo>
                  <a:pt x="7199072" y="0"/>
                </a:lnTo>
                <a:lnTo>
                  <a:pt x="7199072" y="6137209"/>
                </a:lnTo>
                <a:lnTo>
                  <a:pt x="0" y="61372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032000" y="838200"/>
            <a:ext cx="8715375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73"/>
              </a:lnSpc>
              <a:spcBef>
                <a:spcPct val="0"/>
              </a:spcBef>
            </a:pPr>
            <a:r>
              <a:rPr lang="en-US" sz="4266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Interés</a:t>
            </a:r>
            <a:r>
              <a:rPr lang="en-US" sz="4266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266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Compuesto</a:t>
            </a:r>
            <a:r>
              <a:rPr lang="en-US" sz="4266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(Largo </a:t>
            </a:r>
            <a:r>
              <a:rPr lang="en-US" sz="4266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Plazo</a:t>
            </a:r>
            <a:r>
              <a:rPr lang="en-US" sz="4266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)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74179" y="1731734"/>
            <a:ext cx="10243641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73"/>
              </a:lnSpc>
              <a:spcBef>
                <a:spcPct val="0"/>
              </a:spcBef>
            </a:pPr>
            <a:r>
              <a:rPr lang="en-US" sz="4266" dirty="0" err="1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rPr>
              <a:t>Efecto</a:t>
            </a:r>
            <a:r>
              <a:rPr lang="en-US" sz="4266" dirty="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rPr>
              <a:t> “bola de </a:t>
            </a:r>
            <a:r>
              <a:rPr lang="en-US" sz="4266" dirty="0" err="1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rPr>
              <a:t>nieve</a:t>
            </a:r>
            <a:r>
              <a:rPr lang="en-US" sz="4266" dirty="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rPr>
              <a:t>” del </a:t>
            </a:r>
            <a:r>
              <a:rPr lang="en-US" sz="4266" dirty="0" err="1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4266" dirty="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266" dirty="0" err="1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4266" dirty="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4266" dirty="0" err="1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rPr>
              <a:t>tiempo</a:t>
            </a:r>
            <a:endParaRPr lang="en-US" sz="4266" dirty="0">
              <a:solidFill>
                <a:schemeClr val="accen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01515" y="4455739"/>
            <a:ext cx="10788971" cy="1461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  <a:spcBef>
                <a:spcPct val="0"/>
              </a:spcBef>
            </a:pP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Es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una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regla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matemática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que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hace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que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el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dinero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crezca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cada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vez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más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rápido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con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el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tiempo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04800" y="2994410"/>
            <a:ext cx="11065421" cy="14619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  <a:spcBef>
                <a:spcPct val="0"/>
              </a:spcBef>
            </a:pP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“Dos personas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invierten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el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mismo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dinero, con la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misma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tasa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…</a:t>
            </a:r>
          </a:p>
          <a:p>
            <a:pPr algn="ctr">
              <a:lnSpc>
                <a:spcPts val="5693"/>
              </a:lnSpc>
              <a:spcBef>
                <a:spcPct val="0"/>
              </a:spcBef>
            </a:pP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pero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una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termina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ganando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que la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otra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528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63601" y="1027705"/>
            <a:ext cx="10849311" cy="5450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73"/>
              </a:lnSpc>
              <a:spcBef>
                <a:spcPct val="0"/>
              </a:spcBef>
            </a:pPr>
            <a:r>
              <a:rPr lang="en-US" sz="2933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El </a:t>
            </a:r>
            <a:r>
              <a:rPr lang="en-US" sz="2933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interés</a:t>
            </a:r>
            <a:r>
              <a:rPr lang="en-US" sz="2933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933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compuesto</a:t>
            </a:r>
            <a:r>
              <a:rPr lang="en-US" sz="2933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aquel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donde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los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intereses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se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suman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al capital y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generan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nuevos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intereses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  <a:endParaRPr lang="en-US" sz="2933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 marL="748477" lvl="1" indent="-374239">
              <a:lnSpc>
                <a:spcPts val="4853"/>
              </a:lnSpc>
              <a:spcBef>
                <a:spcPct val="0"/>
              </a:spcBef>
              <a:buFont typeface="Arial"/>
              <a:buChar char="•"/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C = capital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inicial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(P)</a:t>
            </a:r>
          </a:p>
          <a:p>
            <a:pPr marL="748477" lvl="1" indent="-374239">
              <a:lnSpc>
                <a:spcPts val="4853"/>
              </a:lnSpc>
              <a:spcBef>
                <a:spcPct val="0"/>
              </a:spcBef>
              <a:buFont typeface="Arial"/>
              <a:buChar char="•"/>
            </a:pP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=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tasa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interés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(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anual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)</a:t>
            </a:r>
          </a:p>
          <a:p>
            <a:pPr marL="748477" lvl="1" indent="-374239">
              <a:lnSpc>
                <a:spcPts val="4853"/>
              </a:lnSpc>
              <a:spcBef>
                <a:spcPct val="0"/>
              </a:spcBef>
              <a:buFont typeface="Arial"/>
              <a:buChar char="•"/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t =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tiempo</a:t>
            </a:r>
            <a:endParaRPr lang="en-US" sz="2933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 marL="748477" lvl="1" indent="-374239">
              <a:lnSpc>
                <a:spcPts val="4853"/>
              </a:lnSpc>
              <a:spcBef>
                <a:spcPct val="0"/>
              </a:spcBef>
              <a:buFont typeface="Arial"/>
              <a:buChar char="•"/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VF = valor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futuro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</a:p>
          <a:p>
            <a:pPr marL="748477" lvl="1" indent="-374239">
              <a:lnSpc>
                <a:spcPts val="4853"/>
              </a:lnSpc>
              <a:spcBef>
                <a:spcPct val="0"/>
              </a:spcBef>
              <a:buFont typeface="Arial"/>
              <a:buChar char="•"/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n =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número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capitalizaciones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por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año</a:t>
            </a:r>
            <a:endParaRPr lang="en-US" sz="2933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973"/>
              </a:lnSpc>
              <a:spcBef>
                <a:spcPct val="0"/>
              </a:spcBef>
            </a:pPr>
            <a:endParaRPr lang="en-US" sz="3466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6959601" y="2311074"/>
            <a:ext cx="3893347" cy="928413"/>
          </a:xfrm>
          <a:custGeom>
            <a:avLst/>
            <a:gdLst/>
            <a:ahLst/>
            <a:cxnLst/>
            <a:rect l="l" t="t" r="r" b="b"/>
            <a:pathLst>
              <a:path w="5840021" h="1392620">
                <a:moveTo>
                  <a:pt x="0" y="0"/>
                </a:moveTo>
                <a:lnTo>
                  <a:pt x="5840021" y="0"/>
                </a:lnTo>
                <a:lnTo>
                  <a:pt x="5840021" y="1392620"/>
                </a:lnTo>
                <a:lnTo>
                  <a:pt x="0" y="13926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933"/>
          </a:p>
        </p:txBody>
      </p:sp>
      <p:sp>
        <p:nvSpPr>
          <p:cNvPr id="4" name="Freeform 4"/>
          <p:cNvSpPr/>
          <p:nvPr/>
        </p:nvSpPr>
        <p:spPr>
          <a:xfrm>
            <a:off x="6959600" y="3239487"/>
            <a:ext cx="3846009" cy="1495670"/>
          </a:xfrm>
          <a:custGeom>
            <a:avLst/>
            <a:gdLst/>
            <a:ahLst/>
            <a:cxnLst/>
            <a:rect l="l" t="t" r="r" b="b"/>
            <a:pathLst>
              <a:path w="5769014" h="2243505">
                <a:moveTo>
                  <a:pt x="0" y="0"/>
                </a:moveTo>
                <a:lnTo>
                  <a:pt x="5769014" y="0"/>
                </a:lnTo>
                <a:lnTo>
                  <a:pt x="5769014" y="2243506"/>
                </a:lnTo>
                <a:lnTo>
                  <a:pt x="0" y="22435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4134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87897" y="2971800"/>
            <a:ext cx="5816207" cy="3271617"/>
          </a:xfrm>
          <a:custGeom>
            <a:avLst/>
            <a:gdLst/>
            <a:ahLst/>
            <a:cxnLst/>
            <a:rect l="l" t="t" r="r" b="b"/>
            <a:pathLst>
              <a:path w="8724311" h="4907425">
                <a:moveTo>
                  <a:pt x="0" y="0"/>
                </a:moveTo>
                <a:lnTo>
                  <a:pt x="8724311" y="0"/>
                </a:lnTo>
                <a:lnTo>
                  <a:pt x="8724311" y="4907425"/>
                </a:lnTo>
                <a:lnTo>
                  <a:pt x="0" y="49074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65928" y="838200"/>
            <a:ext cx="1026014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73"/>
              </a:lnSpc>
              <a:spcBef>
                <a:spcPct val="0"/>
              </a:spcBef>
            </a:pP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El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interés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compuesto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es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la base de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inversiones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,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créditos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y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sistemas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financieros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87820" y="2148110"/>
            <a:ext cx="1101635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73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Más</a:t>
            </a:r>
            <a:r>
              <a:rPr lang="en-US" sz="36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6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capitalizaciones</a:t>
            </a:r>
            <a:r>
              <a:rPr lang="en-US" sz="36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= </a:t>
            </a:r>
            <a:r>
              <a:rPr lang="en-US" sz="36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crecimiento</a:t>
            </a:r>
            <a:r>
              <a:rPr lang="en-US" sz="36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6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más</a:t>
            </a:r>
            <a:r>
              <a:rPr lang="en-US" sz="36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6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rápido</a:t>
            </a:r>
            <a:r>
              <a:rPr lang="en-US" sz="36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210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22401" y="1092201"/>
            <a:ext cx="10163511" cy="4667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Una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estudiante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negocios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internacionales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decide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invertir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su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fondo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básico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que le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ofrece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: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Rentabilidad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del 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5%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anual</a:t>
            </a:r>
            <a:endParaRPr lang="en-US" sz="2933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Decide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dejar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su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invertido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durante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3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años</a:t>
            </a:r>
            <a:endParaRPr lang="en-US" sz="2933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Invierte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$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1.000.000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fondo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solo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capitaliza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una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vez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al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año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(al final de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cada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año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) 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¿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Cuánto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dinero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tendrá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al final de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los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3 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años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6594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74539" y="951950"/>
            <a:ext cx="6242923" cy="3425500"/>
          </a:xfrm>
          <a:custGeom>
            <a:avLst/>
            <a:gdLst/>
            <a:ahLst/>
            <a:cxnLst/>
            <a:rect l="l" t="t" r="r" b="b"/>
            <a:pathLst>
              <a:path w="9364385" h="5138250">
                <a:moveTo>
                  <a:pt x="0" y="0"/>
                </a:moveTo>
                <a:lnTo>
                  <a:pt x="9364384" y="0"/>
                </a:lnTo>
                <a:lnTo>
                  <a:pt x="9364384" y="5138250"/>
                </a:lnTo>
                <a:lnTo>
                  <a:pt x="0" y="51382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85800" y="4610660"/>
            <a:ext cx="10766685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73"/>
              </a:lnSpc>
              <a:spcBef>
                <a:spcPct val="0"/>
              </a:spcBef>
            </a:pPr>
            <a:r>
              <a:rPr lang="en-US" sz="4266" b="1">
                <a:latin typeface="Titillium Web Bold"/>
                <a:ea typeface="Titillium Web Bold"/>
                <a:cs typeface="Titillium Web Bold"/>
                <a:sym typeface="Titillium Web Bold"/>
              </a:rPr>
              <a:t>¿Qué es lo que pasa cada año?</a:t>
            </a:r>
          </a:p>
        </p:txBody>
      </p:sp>
    </p:spTree>
    <p:extLst>
      <p:ext uri="{BB962C8B-B14F-4D97-AF65-F5344CB8AC3E}">
        <p14:creationId xmlns:p14="http://schemas.microsoft.com/office/powerpoint/2010/main" val="217900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914400" y="1927729"/>
            <a:ext cx="10677378" cy="2582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73583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48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Matemáticas Financieras Introductorias</a:t>
            </a:r>
            <a:endParaRPr sz="4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463662" y="3702951"/>
            <a:ext cx="5264700" cy="1615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lnSpc>
                <a:spcPct val="371964"/>
              </a:lnSpc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Concepto de Interés</a:t>
            </a: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76400" y="431800"/>
            <a:ext cx="9626600" cy="60657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320"/>
              </a:lnSpc>
              <a:spcBef>
                <a:spcPct val="0"/>
              </a:spcBef>
            </a:pP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Año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1:</a:t>
            </a:r>
          </a:p>
          <a:p>
            <a:pPr>
              <a:lnSpc>
                <a:spcPts val="5320"/>
              </a:lnSpc>
              <a:spcBef>
                <a:spcPct val="0"/>
              </a:spcBef>
            </a:pP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Capital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inicial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: 1.000.000 y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crece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al 5%</a:t>
            </a:r>
          </a:p>
          <a:p>
            <a:pPr algn="ctr">
              <a:lnSpc>
                <a:spcPts val="5320"/>
              </a:lnSpc>
              <a:spcBef>
                <a:spcPct val="0"/>
              </a:spcBef>
            </a:pP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1.000.000×1.05=1.050.000</a:t>
            </a:r>
          </a:p>
          <a:p>
            <a:pPr>
              <a:lnSpc>
                <a:spcPts val="5320"/>
              </a:lnSpc>
              <a:spcBef>
                <a:spcPct val="0"/>
              </a:spcBef>
            </a:pP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Año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2:</a:t>
            </a:r>
          </a:p>
          <a:p>
            <a:pPr>
              <a:lnSpc>
                <a:spcPts val="4946"/>
              </a:lnSpc>
              <a:spcBef>
                <a:spcPct val="0"/>
              </a:spcBef>
            </a:pP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Ahora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el capital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ya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1.050.000 y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vuelve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crecer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5%</a:t>
            </a:r>
          </a:p>
          <a:p>
            <a:pPr algn="ctr">
              <a:lnSpc>
                <a:spcPts val="5320"/>
              </a:lnSpc>
              <a:spcBef>
                <a:spcPct val="0"/>
              </a:spcBef>
            </a:pP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1.050.000×1.05=1.102.500</a:t>
            </a:r>
          </a:p>
          <a:p>
            <a:pPr>
              <a:lnSpc>
                <a:spcPts val="5320"/>
              </a:lnSpc>
              <a:spcBef>
                <a:spcPct val="0"/>
              </a:spcBef>
            </a:pP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Año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3:</a:t>
            </a:r>
          </a:p>
          <a:p>
            <a:pPr>
              <a:lnSpc>
                <a:spcPts val="5320"/>
              </a:lnSpc>
              <a:spcBef>
                <a:spcPct val="0"/>
              </a:spcBef>
            </a:pP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Nuevo capital: 1.102.500 y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crece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otra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vez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5%:</a:t>
            </a:r>
          </a:p>
          <a:p>
            <a:pPr algn="ctr">
              <a:lnSpc>
                <a:spcPts val="5320"/>
              </a:lnSpc>
              <a:spcBef>
                <a:spcPct val="0"/>
              </a:spcBef>
            </a:pP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1.102.500×1.05=1.157.625</a:t>
            </a:r>
          </a:p>
        </p:txBody>
      </p:sp>
    </p:spTree>
    <p:extLst>
      <p:ext uri="{BB962C8B-B14F-4D97-AF65-F5344CB8AC3E}">
        <p14:creationId xmlns:p14="http://schemas.microsoft.com/office/powerpoint/2010/main" val="321277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914400" y="1927729"/>
            <a:ext cx="10677378" cy="2582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73583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48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Matemáticas Financieras Introductorias</a:t>
            </a:r>
            <a:endParaRPr sz="4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463662" y="3702951"/>
            <a:ext cx="5264700" cy="1615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lnSpc>
                <a:spcPct val="371964"/>
              </a:lnSpc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Tasas Nominales y Efectivas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7961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249057" y="2426295"/>
            <a:ext cx="4513500" cy="3009000"/>
          </a:xfrm>
          <a:custGeom>
            <a:avLst/>
            <a:gdLst/>
            <a:ahLst/>
            <a:cxnLst/>
            <a:rect l="l" t="t" r="r" b="b"/>
            <a:pathLst>
              <a:path w="6770250" h="4513500">
                <a:moveTo>
                  <a:pt x="0" y="0"/>
                </a:moveTo>
                <a:lnTo>
                  <a:pt x="6770250" y="0"/>
                </a:lnTo>
                <a:lnTo>
                  <a:pt x="6770250" y="4513500"/>
                </a:lnTo>
                <a:lnTo>
                  <a:pt x="0" y="45135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81673" y="1143001"/>
            <a:ext cx="9367639" cy="1359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  <a:spcBef>
                <a:spcPct val="0"/>
              </a:spcBef>
            </a:pPr>
            <a:r>
              <a:rPr lang="en-US" sz="38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TASAS NOMINALES </a:t>
            </a:r>
            <a:r>
              <a:rPr lang="en-US" sz="38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vs</a:t>
            </a:r>
            <a:r>
              <a:rPr lang="en-US" sz="38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800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TASAS EFECTIVAS (EA)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81672" y="2426296"/>
            <a:ext cx="4920825" cy="4078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  <a:spcBef>
                <a:spcPct val="0"/>
              </a:spcBef>
            </a:pP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El banco </a:t>
            </a:r>
            <a:r>
              <a:rPr lang="en-US" sz="3800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800" dirty="0" err="1">
                <a:latin typeface="Titillium Web"/>
                <a:ea typeface="Titillium Web"/>
                <a:cs typeface="Titillium Web"/>
                <a:sym typeface="Titillium Web"/>
              </a:rPr>
              <a:t>ofrece</a:t>
            </a: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3800" dirty="0" err="1">
                <a:latin typeface="Titillium Web"/>
                <a:ea typeface="Titillium Web"/>
                <a:cs typeface="Titillium Web"/>
                <a:sym typeface="Titillium Web"/>
              </a:rPr>
              <a:t>crédito</a:t>
            </a: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 al 1.8% </a:t>
            </a:r>
            <a:r>
              <a:rPr lang="en-US" sz="3800" dirty="0" err="1">
                <a:latin typeface="Titillium Web"/>
                <a:ea typeface="Titillium Web"/>
                <a:cs typeface="Titillium Web"/>
                <a:sym typeface="Titillium Web"/>
              </a:rPr>
              <a:t>mensual</a:t>
            </a: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  <a:r>
              <a:rPr lang="en-US" sz="3800" dirty="0" err="1">
                <a:latin typeface="Titillium Web"/>
                <a:ea typeface="Titillium Web"/>
                <a:cs typeface="Titillium Web"/>
                <a:sym typeface="Titillium Web"/>
              </a:rPr>
              <a:t>Tu</a:t>
            </a: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 amigo dice que </a:t>
            </a:r>
            <a:r>
              <a:rPr lang="en-US" sz="3800" dirty="0" err="1">
                <a:latin typeface="Titillium Web"/>
                <a:ea typeface="Titillium Web"/>
                <a:cs typeface="Titillium Web"/>
                <a:sym typeface="Titillium Web"/>
              </a:rPr>
              <a:t>consiguió</a:t>
            </a: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800" dirty="0" err="1">
                <a:latin typeface="Titillium Web"/>
                <a:ea typeface="Titillium Web"/>
                <a:cs typeface="Titillium Web"/>
                <a:sym typeface="Titillium Web"/>
              </a:rPr>
              <a:t>uno</a:t>
            </a: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 al 20% </a:t>
            </a:r>
            <a:r>
              <a:rPr lang="en-US" sz="3800" dirty="0" err="1">
                <a:latin typeface="Titillium Web"/>
                <a:ea typeface="Titillium Web"/>
                <a:cs typeface="Titillium Web"/>
                <a:sym typeface="Titillium Web"/>
              </a:rPr>
              <a:t>anual</a:t>
            </a: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. ¿</a:t>
            </a:r>
            <a:r>
              <a:rPr lang="en-US" sz="3800" dirty="0" err="1">
                <a:latin typeface="Titillium Web"/>
                <a:ea typeface="Titillium Web"/>
                <a:cs typeface="Titillium Web"/>
                <a:sym typeface="Titillium Web"/>
              </a:rPr>
              <a:t>Cuál</a:t>
            </a: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800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800" dirty="0" err="1">
                <a:latin typeface="Titillium Web"/>
                <a:ea typeface="Titillium Web"/>
                <a:cs typeface="Titillium Web"/>
                <a:sym typeface="Titillium Web"/>
              </a:rPr>
              <a:t>mejor</a:t>
            </a:r>
            <a:r>
              <a:rPr lang="en-US" sz="3800" dirty="0">
                <a:latin typeface="Titillium Web"/>
                <a:ea typeface="Titillium Web"/>
                <a:cs typeface="Titillium Web"/>
                <a:sym typeface="Titillium Web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7690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1600" y="1295400"/>
            <a:ext cx="9829800" cy="45781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142"/>
              </a:lnSpc>
              <a:spcBef>
                <a:spcPct val="0"/>
              </a:spcBef>
            </a:pPr>
            <a:r>
              <a:rPr lang="en-US" sz="2933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La </a:t>
            </a:r>
            <a:r>
              <a:rPr lang="en-US" sz="2933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tasa</a:t>
            </a:r>
            <a:r>
              <a:rPr lang="en-US" sz="2933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nominal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la que el banco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anuncia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 Se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expresa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período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pero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NO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incluye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efecto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 que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los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intereses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se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cobran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varias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veces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al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año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</a:p>
          <a:p>
            <a:pPr>
              <a:lnSpc>
                <a:spcPts val="5142"/>
              </a:lnSpc>
              <a:spcBef>
                <a:spcPct val="0"/>
              </a:spcBef>
            </a:pPr>
            <a:endParaRPr lang="en-US" sz="2933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142"/>
              </a:lnSpc>
              <a:spcBef>
                <a:spcPct val="0"/>
              </a:spcBef>
            </a:pPr>
            <a:r>
              <a:rPr lang="en-US" sz="2933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La </a:t>
            </a:r>
            <a:r>
              <a:rPr lang="en-US" sz="2933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tasa</a:t>
            </a:r>
            <a:r>
              <a:rPr lang="en-US" sz="2933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933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efectiva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sí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incluye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ese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efecto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tasa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realmente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pagas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o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ganas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cuando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los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intereses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se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capitalizan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6724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40000" y="533400"/>
            <a:ext cx="6034335" cy="2452982"/>
          </a:xfrm>
          <a:custGeom>
            <a:avLst/>
            <a:gdLst/>
            <a:ahLst/>
            <a:cxnLst/>
            <a:rect l="l" t="t" r="r" b="b"/>
            <a:pathLst>
              <a:path w="9051502" h="3679473">
                <a:moveTo>
                  <a:pt x="0" y="0"/>
                </a:moveTo>
                <a:lnTo>
                  <a:pt x="9051503" y="0"/>
                </a:lnTo>
                <a:lnTo>
                  <a:pt x="9051503" y="3679472"/>
                </a:lnTo>
                <a:lnTo>
                  <a:pt x="0" y="36794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676400" y="2651787"/>
            <a:ext cx="9372600" cy="42191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Imagina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tu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necesita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financiarse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para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importar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mercancía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Recibes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tres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ofertas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: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Banco A: 24% nominal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anual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, con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capitalización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mensual</a:t>
            </a:r>
            <a:endParaRPr lang="en-US" sz="2667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Banco B: 2%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mensual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(nominal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mensual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)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Banco C: 11%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semestral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(nominal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semestral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)</a:t>
            </a:r>
          </a:p>
          <a:p>
            <a:pPr algn="ctr">
              <a:lnSpc>
                <a:spcPts val="4666"/>
              </a:lnSpc>
              <a:spcBef>
                <a:spcPct val="0"/>
              </a:spcBef>
            </a:pP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Convierte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todo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a EA antes de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comparar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.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endParaRPr lang="en-US" sz="2667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</p:spTree>
    <p:extLst>
      <p:ext uri="{BB962C8B-B14F-4D97-AF65-F5344CB8AC3E}">
        <p14:creationId xmlns:p14="http://schemas.microsoft.com/office/powerpoint/2010/main" val="69721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870567" y="2221655"/>
            <a:ext cx="5105819" cy="1400711"/>
          </a:xfrm>
          <a:custGeom>
            <a:avLst/>
            <a:gdLst/>
            <a:ahLst/>
            <a:cxnLst/>
            <a:rect l="l" t="t" r="r" b="b"/>
            <a:pathLst>
              <a:path w="7658728" h="2101067">
                <a:moveTo>
                  <a:pt x="0" y="0"/>
                </a:moveTo>
                <a:lnTo>
                  <a:pt x="7658727" y="0"/>
                </a:lnTo>
                <a:lnTo>
                  <a:pt x="7658727" y="2101067"/>
                </a:lnTo>
                <a:lnTo>
                  <a:pt x="0" y="21010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346602" y="3622366"/>
            <a:ext cx="4629785" cy="881864"/>
          </a:xfrm>
          <a:custGeom>
            <a:avLst/>
            <a:gdLst/>
            <a:ahLst/>
            <a:cxnLst/>
            <a:rect l="l" t="t" r="r" b="b"/>
            <a:pathLst>
              <a:path w="6944677" h="1322796">
                <a:moveTo>
                  <a:pt x="0" y="0"/>
                </a:moveTo>
                <a:lnTo>
                  <a:pt x="6944676" y="0"/>
                </a:lnTo>
                <a:lnTo>
                  <a:pt x="6944676" y="1322796"/>
                </a:lnTo>
                <a:lnTo>
                  <a:pt x="0" y="132279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399423" y="4628171"/>
            <a:ext cx="6524141" cy="1770370"/>
          </a:xfrm>
          <a:custGeom>
            <a:avLst/>
            <a:gdLst/>
            <a:ahLst/>
            <a:cxnLst/>
            <a:rect l="l" t="t" r="r" b="b"/>
            <a:pathLst>
              <a:path w="9786212" h="2655555">
                <a:moveTo>
                  <a:pt x="0" y="0"/>
                </a:moveTo>
                <a:lnTo>
                  <a:pt x="9786212" y="0"/>
                </a:lnTo>
                <a:lnTo>
                  <a:pt x="9786212" y="2655555"/>
                </a:lnTo>
                <a:lnTo>
                  <a:pt x="0" y="26555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066800" y="907192"/>
            <a:ext cx="9885173" cy="1885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46"/>
              </a:lnSpc>
            </a:pPr>
            <a:r>
              <a:rPr lang="en-US" sz="3533" b="1">
                <a:latin typeface="Titillium Web Bold"/>
                <a:ea typeface="Titillium Web Bold"/>
                <a:cs typeface="Titillium Web Bold"/>
                <a:sym typeface="Titillium Web Bold"/>
              </a:rPr>
              <a:t>BANCO A </a:t>
            </a:r>
          </a:p>
          <a:p>
            <a:pPr>
              <a:lnSpc>
                <a:spcPts val="4946"/>
              </a:lnSpc>
              <a:spcBef>
                <a:spcPct val="0"/>
              </a:spcBef>
            </a:pPr>
            <a:r>
              <a:rPr lang="en-US" sz="3533">
                <a:latin typeface="Titillium Web"/>
                <a:ea typeface="Titillium Web"/>
                <a:cs typeface="Titillium Web"/>
                <a:sym typeface="Titillium Web"/>
              </a:rPr>
              <a:t>i = 0.24 (24% anual)</a:t>
            </a:r>
          </a:p>
          <a:p>
            <a:pPr>
              <a:lnSpc>
                <a:spcPts val="4946"/>
              </a:lnSpc>
              <a:spcBef>
                <a:spcPct val="0"/>
              </a:spcBef>
            </a:pPr>
            <a:r>
              <a:rPr lang="en-US" sz="3533">
                <a:latin typeface="Titillium Web"/>
                <a:ea typeface="Titillium Web"/>
                <a:cs typeface="Titillium Web"/>
                <a:sym typeface="Titillium Web"/>
              </a:rPr>
              <a:t>n = 12 (mensual)</a:t>
            </a:r>
          </a:p>
        </p:txBody>
      </p:sp>
    </p:spTree>
    <p:extLst>
      <p:ext uri="{BB962C8B-B14F-4D97-AF65-F5344CB8AC3E}">
        <p14:creationId xmlns:p14="http://schemas.microsoft.com/office/powerpoint/2010/main" val="301781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704301" y="1479582"/>
            <a:ext cx="6116615" cy="1789677"/>
          </a:xfrm>
          <a:custGeom>
            <a:avLst/>
            <a:gdLst/>
            <a:ahLst/>
            <a:cxnLst/>
            <a:rect l="l" t="t" r="r" b="b"/>
            <a:pathLst>
              <a:path w="9174923" h="2684515">
                <a:moveTo>
                  <a:pt x="0" y="0"/>
                </a:moveTo>
                <a:lnTo>
                  <a:pt x="9174923" y="0"/>
                </a:lnTo>
                <a:lnTo>
                  <a:pt x="9174923" y="2684515"/>
                </a:lnTo>
                <a:lnTo>
                  <a:pt x="0" y="26845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406769" y="309263"/>
            <a:ext cx="9891808" cy="56553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946"/>
              </a:lnSpc>
            </a:pP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BANCO B</a:t>
            </a:r>
          </a:p>
          <a:p>
            <a:pPr>
              <a:lnSpc>
                <a:spcPts val="4946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i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= 0.02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mensual</a:t>
            </a:r>
            <a:endParaRPr lang="en-US" sz="32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946"/>
              </a:lnSpc>
              <a:spcBef>
                <a:spcPct val="0"/>
              </a:spcBef>
            </a:pP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n = 12</a:t>
            </a:r>
          </a:p>
          <a:p>
            <a:pPr>
              <a:lnSpc>
                <a:spcPts val="4946"/>
              </a:lnSpc>
              <a:spcBef>
                <a:spcPct val="0"/>
              </a:spcBef>
            </a:pPr>
            <a:endParaRPr lang="en-US" sz="32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946"/>
              </a:lnSpc>
              <a:spcBef>
                <a:spcPct val="0"/>
              </a:spcBef>
            </a:pPr>
            <a:endParaRPr lang="en-US" sz="32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946"/>
              </a:lnSpc>
              <a:spcBef>
                <a:spcPct val="0"/>
              </a:spcBef>
            </a:pP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BANCO C </a:t>
            </a:r>
          </a:p>
          <a:p>
            <a:pPr>
              <a:lnSpc>
                <a:spcPts val="4946"/>
              </a:lnSpc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i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= 0.11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semestral</a:t>
            </a:r>
            <a:endParaRPr lang="en-US" sz="32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946"/>
              </a:lnSpc>
            </a:pP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n = 2</a:t>
            </a:r>
          </a:p>
          <a:p>
            <a:pPr>
              <a:lnSpc>
                <a:spcPts val="4946"/>
              </a:lnSpc>
              <a:spcBef>
                <a:spcPct val="0"/>
              </a:spcBef>
            </a:pPr>
            <a:endParaRPr lang="en-US" sz="3533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4955134" y="3742100"/>
            <a:ext cx="6082574" cy="2035323"/>
          </a:xfrm>
          <a:custGeom>
            <a:avLst/>
            <a:gdLst/>
            <a:ahLst/>
            <a:cxnLst/>
            <a:rect l="l" t="t" r="r" b="b"/>
            <a:pathLst>
              <a:path w="9123861" h="3052984">
                <a:moveTo>
                  <a:pt x="0" y="0"/>
                </a:moveTo>
                <a:lnTo>
                  <a:pt x="9123861" y="0"/>
                </a:lnTo>
                <a:lnTo>
                  <a:pt x="9123861" y="3052984"/>
                </a:lnTo>
                <a:lnTo>
                  <a:pt x="0" y="30529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53945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5949" y="1806113"/>
            <a:ext cx="10612777" cy="25776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4800" b="1">
                <a:latin typeface="Titillium Web Bold"/>
                <a:ea typeface="Titillium Web Bold"/>
                <a:cs typeface="Titillium Web Bold"/>
                <a:sym typeface="Titillium Web Bold"/>
              </a:rPr>
              <a:t>BANCO A = 26,86%</a:t>
            </a:r>
          </a:p>
          <a:p>
            <a:pPr algn="ctr">
              <a:lnSpc>
                <a:spcPts val="6720"/>
              </a:lnSpc>
              <a:spcBef>
                <a:spcPct val="0"/>
              </a:spcBef>
            </a:pPr>
            <a:r>
              <a:rPr lang="en-US" sz="4800" b="1">
                <a:latin typeface="Titillium Web Bold"/>
                <a:ea typeface="Titillium Web Bold"/>
                <a:cs typeface="Titillium Web Bold"/>
                <a:sym typeface="Titillium Web Bold"/>
              </a:rPr>
              <a:t>BANCO B = 26,86%</a:t>
            </a:r>
          </a:p>
          <a:p>
            <a:pPr algn="ctr">
              <a:lnSpc>
                <a:spcPts val="6720"/>
              </a:lnSpc>
              <a:spcBef>
                <a:spcPct val="0"/>
              </a:spcBef>
            </a:pPr>
            <a:r>
              <a:rPr lang="en-US" sz="4800" b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BANCO C = 23,21%</a:t>
            </a:r>
          </a:p>
        </p:txBody>
      </p:sp>
    </p:spTree>
    <p:extLst>
      <p:ext uri="{BB962C8B-B14F-4D97-AF65-F5344CB8AC3E}">
        <p14:creationId xmlns:p14="http://schemas.microsoft.com/office/powerpoint/2010/main" val="18281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914400" y="1927729"/>
            <a:ext cx="10677378" cy="2582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73583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48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Matemáticas Financieras Introductorias</a:t>
            </a:r>
            <a:endParaRPr sz="4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463662" y="3702951"/>
            <a:ext cx="5264700" cy="1615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lnSpc>
                <a:spcPct val="371964"/>
              </a:lnSpc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Valor Presente y Valor Futuro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8754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66900" y="615950"/>
            <a:ext cx="9795277" cy="5935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VALOR PRESENTE (VP) Y </a:t>
            </a:r>
            <a:r>
              <a:rPr lang="en-US" sz="3200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VALOR FUTURO (VF)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37076" y="1492451"/>
            <a:ext cx="10725101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10"/>
              </a:lnSpc>
              <a:spcBef>
                <a:spcPct val="0"/>
              </a:spcBef>
            </a:pPr>
            <a:r>
              <a:rPr lang="en-US" sz="3364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3364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64" dirty="0" err="1">
                <a:latin typeface="Titillium Web"/>
                <a:ea typeface="Titillium Web"/>
                <a:cs typeface="Titillium Web"/>
                <a:sym typeface="Titillium Web"/>
              </a:rPr>
              <a:t>ofrezco</a:t>
            </a:r>
            <a:r>
              <a:rPr lang="en-US" sz="3364" dirty="0">
                <a:latin typeface="Titillium Web"/>
                <a:ea typeface="Titillium Web"/>
                <a:cs typeface="Titillium Web"/>
                <a:sym typeface="Titillium Web"/>
              </a:rPr>
              <a:t> dos </a:t>
            </a:r>
            <a:r>
              <a:rPr lang="en-US" sz="3364" dirty="0" err="1">
                <a:latin typeface="Titillium Web"/>
                <a:ea typeface="Titillium Web"/>
                <a:cs typeface="Titillium Web"/>
                <a:sym typeface="Titillium Web"/>
              </a:rPr>
              <a:t>opciones</a:t>
            </a:r>
            <a:r>
              <a:rPr lang="en-US" sz="3364" dirty="0">
                <a:latin typeface="Titillium Web"/>
                <a:ea typeface="Titillium Web"/>
                <a:cs typeface="Titillium Web"/>
                <a:sym typeface="Titillium Web"/>
              </a:rPr>
              <a:t>: </a:t>
            </a:r>
            <a:r>
              <a:rPr lang="en-US" sz="3364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3364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64" dirty="0" err="1">
                <a:latin typeface="Titillium Web"/>
                <a:ea typeface="Titillium Web"/>
                <a:cs typeface="Titillium Web"/>
                <a:sym typeface="Titillium Web"/>
              </a:rPr>
              <a:t>doy</a:t>
            </a:r>
            <a:r>
              <a:rPr lang="en-US" sz="3364" dirty="0">
                <a:latin typeface="Titillium Web"/>
                <a:ea typeface="Titillium Web"/>
                <a:cs typeface="Titillium Web"/>
                <a:sym typeface="Titillium Web"/>
              </a:rPr>
              <a:t> $10.000.000 hoy, o </a:t>
            </a:r>
            <a:r>
              <a:rPr lang="en-US" sz="3364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3364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64" dirty="0" err="1">
                <a:latin typeface="Titillium Web"/>
                <a:ea typeface="Titillium Web"/>
                <a:cs typeface="Titillium Web"/>
                <a:sym typeface="Titillium Web"/>
              </a:rPr>
              <a:t>doy</a:t>
            </a:r>
            <a:r>
              <a:rPr lang="en-US" sz="3364" dirty="0">
                <a:latin typeface="Titillium Web"/>
                <a:ea typeface="Titillium Web"/>
                <a:cs typeface="Titillium Web"/>
                <a:sym typeface="Titillium Web"/>
              </a:rPr>
              <a:t> $10.000.000 </a:t>
            </a:r>
            <a:r>
              <a:rPr lang="en-US" sz="3364" dirty="0" err="1">
                <a:latin typeface="Titillium Web"/>
                <a:ea typeface="Titillium Web"/>
                <a:cs typeface="Titillium Web"/>
                <a:sym typeface="Titillium Web"/>
              </a:rPr>
              <a:t>dentro</a:t>
            </a:r>
            <a:r>
              <a:rPr lang="en-US" sz="3364" dirty="0">
                <a:latin typeface="Titillium Web"/>
                <a:ea typeface="Titillium Web"/>
                <a:cs typeface="Titillium Web"/>
                <a:sym typeface="Titillium Web"/>
              </a:rPr>
              <a:t> de 5 </a:t>
            </a:r>
            <a:r>
              <a:rPr lang="en-US" sz="3364" dirty="0" err="1">
                <a:latin typeface="Titillium Web"/>
                <a:ea typeface="Titillium Web"/>
                <a:cs typeface="Titillium Web"/>
                <a:sym typeface="Titillium Web"/>
              </a:rPr>
              <a:t>años</a:t>
            </a:r>
            <a:r>
              <a:rPr lang="en-US" sz="3364" dirty="0">
                <a:latin typeface="Titillium Web"/>
                <a:ea typeface="Titillium Web"/>
                <a:cs typeface="Titillium Web"/>
                <a:sym typeface="Titillium Web"/>
              </a:rPr>
              <a:t>. ¿</a:t>
            </a:r>
            <a:r>
              <a:rPr lang="en-US" sz="3364" dirty="0" err="1">
                <a:latin typeface="Titillium Web"/>
                <a:ea typeface="Titillium Web"/>
                <a:cs typeface="Titillium Web"/>
                <a:sym typeface="Titillium Web"/>
              </a:rPr>
              <a:t>Cuál</a:t>
            </a:r>
            <a:r>
              <a:rPr lang="en-US" sz="3364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64" dirty="0" err="1">
                <a:latin typeface="Titillium Web"/>
                <a:ea typeface="Titillium Web"/>
                <a:cs typeface="Titillium Web"/>
                <a:sym typeface="Titillium Web"/>
              </a:rPr>
              <a:t>eliges</a:t>
            </a:r>
            <a:r>
              <a:rPr lang="en-US" sz="3364" dirty="0">
                <a:latin typeface="Titillium Web"/>
                <a:ea typeface="Titillium Web"/>
                <a:cs typeface="Titillium Web"/>
                <a:sym typeface="Titillium Web"/>
              </a:rPr>
              <a:t>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85800" y="2895573"/>
            <a:ext cx="10869968" cy="266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733">
                <a:latin typeface="Titillium Web"/>
                <a:ea typeface="Titillium Web"/>
                <a:cs typeface="Titillium Web"/>
                <a:sym typeface="Titillium Web"/>
              </a:rPr>
              <a:t>¿Y si te ofrecen un negocio que promete pagarte $50 millones en 3 años y te piden $35 millones ahora, sabes si eso es buen negocio o te están robando?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397105" y="5269629"/>
            <a:ext cx="7228979" cy="1333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733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¿</a:t>
            </a:r>
            <a:r>
              <a:rPr lang="en-US" sz="3733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cuánto</a:t>
            </a:r>
            <a:r>
              <a:rPr lang="en-US" sz="3733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vale hoy ese </a:t>
            </a:r>
            <a:r>
              <a:rPr lang="en-US" sz="3733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dinero</a:t>
            </a:r>
            <a:r>
              <a:rPr lang="en-US" sz="3733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733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futuro</a:t>
            </a:r>
            <a:r>
              <a:rPr lang="en-US" sz="3733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8235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49600" y="3832274"/>
            <a:ext cx="5588000" cy="2226830"/>
          </a:xfrm>
          <a:custGeom>
            <a:avLst/>
            <a:gdLst/>
            <a:ahLst/>
            <a:cxnLst/>
            <a:rect l="l" t="t" r="r" b="b"/>
            <a:pathLst>
              <a:path w="11301259" h="5057313">
                <a:moveTo>
                  <a:pt x="0" y="0"/>
                </a:moveTo>
                <a:lnTo>
                  <a:pt x="11301259" y="0"/>
                </a:lnTo>
                <a:lnTo>
                  <a:pt x="11301259" y="5057313"/>
                </a:lnTo>
                <a:lnTo>
                  <a:pt x="0" y="50573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66800" y="1000469"/>
            <a:ext cx="10348863" cy="1564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Concepto</a:t>
            </a:r>
            <a:r>
              <a:rPr lang="en-US" sz="4333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4333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Interés</a:t>
            </a:r>
            <a:r>
              <a:rPr lang="en-US" sz="4333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: El </a:t>
            </a:r>
            <a:r>
              <a:rPr lang="en-US" sz="4333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precio</a:t>
            </a:r>
            <a:r>
              <a:rPr lang="en-US" sz="4333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del dinero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09600" y="2367135"/>
            <a:ext cx="10929169" cy="1564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dirty="0">
                <a:latin typeface="Titillium Web"/>
                <a:ea typeface="Titillium Web"/>
                <a:cs typeface="Titillium Web"/>
                <a:sym typeface="Titillium Web"/>
              </a:rPr>
              <a:t>¿Por </a:t>
            </a:r>
            <a:r>
              <a:rPr lang="en-US" sz="4333" dirty="0" err="1">
                <a:latin typeface="Titillium Web"/>
                <a:ea typeface="Titillium Web"/>
                <a:cs typeface="Titillium Web"/>
                <a:sym typeface="Titillium Web"/>
              </a:rPr>
              <a:t>qué</a:t>
            </a:r>
            <a:r>
              <a:rPr lang="en-US" sz="4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333" dirty="0" err="1">
                <a:latin typeface="Titillium Web"/>
                <a:ea typeface="Titillium Web"/>
                <a:cs typeface="Titillium Web"/>
                <a:sym typeface="Titillium Web"/>
              </a:rPr>
              <a:t>si</a:t>
            </a:r>
            <a:r>
              <a:rPr lang="en-US" sz="4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4333" dirty="0" err="1">
                <a:latin typeface="Titillium Web"/>
                <a:ea typeface="Titillium Web"/>
                <a:cs typeface="Titillium Web"/>
                <a:sym typeface="Titillium Web"/>
              </a:rPr>
              <a:t>pides</a:t>
            </a:r>
            <a:r>
              <a:rPr lang="en-US" sz="4333" dirty="0">
                <a:latin typeface="Titillium Web"/>
                <a:ea typeface="Titillium Web"/>
                <a:cs typeface="Titillium Web"/>
                <a:sym typeface="Titillium Web"/>
              </a:rPr>
              <a:t> $1.000.000 hoy, no </a:t>
            </a:r>
            <a:r>
              <a:rPr lang="en-US" sz="4333" dirty="0" err="1">
                <a:latin typeface="Titillium Web"/>
                <a:ea typeface="Titillium Web"/>
                <a:cs typeface="Titillium Web"/>
                <a:sym typeface="Titillium Web"/>
              </a:rPr>
              <a:t>devuelves</a:t>
            </a:r>
            <a:r>
              <a:rPr lang="en-US" sz="4333" dirty="0">
                <a:latin typeface="Titillium Web"/>
                <a:ea typeface="Titillium Web"/>
                <a:cs typeface="Titillium Web"/>
                <a:sym typeface="Titillium Web"/>
              </a:rPr>
              <a:t> $1.000.000 </a:t>
            </a:r>
            <a:r>
              <a:rPr lang="en-US" sz="4333" dirty="0" err="1">
                <a:latin typeface="Titillium Web"/>
                <a:ea typeface="Titillium Web"/>
                <a:cs typeface="Titillium Web"/>
                <a:sym typeface="Titillium Web"/>
              </a:rPr>
              <a:t>mañana</a:t>
            </a:r>
            <a:r>
              <a:rPr lang="en-US" sz="4333" dirty="0">
                <a:latin typeface="Titillium Web"/>
                <a:ea typeface="Titillium Web"/>
                <a:cs typeface="Titillium Web"/>
                <a:sym typeface="Titillium Web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965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08401" y="2416761"/>
            <a:ext cx="4792983" cy="1241819"/>
          </a:xfrm>
          <a:custGeom>
            <a:avLst/>
            <a:gdLst/>
            <a:ahLst/>
            <a:cxnLst/>
            <a:rect l="l" t="t" r="r" b="b"/>
            <a:pathLst>
              <a:path w="7189475" h="1862728">
                <a:moveTo>
                  <a:pt x="0" y="0"/>
                </a:moveTo>
                <a:lnTo>
                  <a:pt x="7189475" y="0"/>
                </a:lnTo>
                <a:lnTo>
                  <a:pt x="7189475" y="1862728"/>
                </a:lnTo>
                <a:lnTo>
                  <a:pt x="0" y="18627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039520" y="4671875"/>
            <a:ext cx="3842721" cy="1788547"/>
          </a:xfrm>
          <a:custGeom>
            <a:avLst/>
            <a:gdLst/>
            <a:ahLst/>
            <a:cxnLst/>
            <a:rect l="l" t="t" r="r" b="b"/>
            <a:pathLst>
              <a:path w="5764081" h="2682821">
                <a:moveTo>
                  <a:pt x="0" y="0"/>
                </a:moveTo>
                <a:lnTo>
                  <a:pt x="5764081" y="0"/>
                </a:lnTo>
                <a:lnTo>
                  <a:pt x="5764081" y="2682821"/>
                </a:lnTo>
                <a:lnTo>
                  <a:pt x="0" y="26828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16000" y="869759"/>
            <a:ext cx="10617200" cy="2000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733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VALOR FUTURO (VF)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tendrás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futuro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después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aplicar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interés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17600" y="3517315"/>
            <a:ext cx="8211344" cy="2000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733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VALOR PRESENTE (VP)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el valor que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tiene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futuro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hoy.</a:t>
            </a:r>
          </a:p>
        </p:txBody>
      </p:sp>
    </p:spTree>
    <p:extLst>
      <p:ext uri="{BB962C8B-B14F-4D97-AF65-F5344CB8AC3E}">
        <p14:creationId xmlns:p14="http://schemas.microsoft.com/office/powerpoint/2010/main" val="317948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19200" y="584200"/>
            <a:ext cx="9844789" cy="60016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¿</a:t>
            </a:r>
            <a:r>
              <a:rPr lang="en-US" sz="3200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Qué</a:t>
            </a:r>
            <a:r>
              <a:rPr lang="en-US" sz="3200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es</a:t>
            </a:r>
            <a:r>
              <a:rPr lang="en-US" sz="3200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la </a:t>
            </a:r>
            <a:r>
              <a:rPr lang="en-US" sz="3200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tasa</a:t>
            </a:r>
            <a:r>
              <a:rPr lang="en-US" sz="3200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3200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oportunidad</a:t>
            </a:r>
            <a:r>
              <a:rPr lang="en-US" sz="3200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?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costo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de lo que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renuncias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cuando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decides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invertir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algo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. Su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nombre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técnico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finanzas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costo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oportunidad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del capital, y a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veces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también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encontrarás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como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tasa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descuento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cuando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se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usa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para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traer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flujos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futuros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al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presente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endParaRPr lang="en-US" sz="32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i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=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tasa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oportunidad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para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calcular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VP</a:t>
            </a:r>
          </a:p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i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=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tasa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interés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para 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calcular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VF</a:t>
            </a:r>
          </a:p>
        </p:txBody>
      </p:sp>
    </p:spTree>
    <p:extLst>
      <p:ext uri="{BB962C8B-B14F-4D97-AF65-F5344CB8AC3E}">
        <p14:creationId xmlns:p14="http://schemas.microsoft.com/office/powerpoint/2010/main" val="299658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670800" y="1498600"/>
            <a:ext cx="4237972" cy="4237972"/>
          </a:xfrm>
          <a:custGeom>
            <a:avLst/>
            <a:gdLst/>
            <a:ahLst/>
            <a:cxnLst/>
            <a:rect l="l" t="t" r="r" b="b"/>
            <a:pathLst>
              <a:path w="6356958" h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TextBox 2"/>
          <p:cNvSpPr txBox="1"/>
          <p:nvPr/>
        </p:nvSpPr>
        <p:spPr>
          <a:xfrm>
            <a:off x="914400" y="1043710"/>
            <a:ext cx="8019337" cy="5027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3"/>
              </a:lnSpc>
            </a:pPr>
            <a:r>
              <a:rPr lang="en-US" sz="3466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DATO</a:t>
            </a:r>
          </a:p>
          <a:p>
            <a:pPr algn="ctr">
              <a:lnSpc>
                <a:spcPts val="4853"/>
              </a:lnSpc>
              <a:spcBef>
                <a:spcPct val="0"/>
              </a:spcBef>
            </a:pP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El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economista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Irving Fisher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su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obra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The Theory of Interest (1930)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formalizó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matemáticamente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que la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preferencia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por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presente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universal y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racional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.   </a:t>
            </a:r>
          </a:p>
          <a:p>
            <a:pPr algn="ctr">
              <a:lnSpc>
                <a:spcPts val="4853"/>
              </a:lnSpc>
              <a:spcBef>
                <a:spcPct val="0"/>
              </a:spcBef>
            </a:pP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Hoy, el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concepto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de VP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corazón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del Valor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Presente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Neto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(VPN), la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herramienta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#1 del Banco Mundial y del FMI para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evaluar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proyectos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inversión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internacional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526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65200" y="1295400"/>
            <a:ext cx="10490200" cy="53347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226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Un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proveedor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chino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propone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esta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alianza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: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inviertes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$80.000.000 de pesos hoy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stock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anticipado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, y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él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garantiza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pagos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 $30.000.000 al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año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durante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4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años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total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pagaría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$120.000.000.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Parece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buen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negocio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, ¿no?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Ganás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$40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millones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  <a:p>
            <a:pPr algn="just">
              <a:lnSpc>
                <a:spcPts val="5226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Pero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espera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Tu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tasa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oportunidad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del 12%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anual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lo que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ganarías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otra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inversión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Vamos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a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traer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flujos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al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presente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98620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21603" y="2565400"/>
            <a:ext cx="10300850" cy="3026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71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Año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1: $30M / (1.12)¹ = $26.786.000</a:t>
            </a:r>
          </a:p>
          <a:p>
            <a:pPr>
              <a:lnSpc>
                <a:spcPts val="5871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Año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2: $30M / (1.12)² = $23.916.000</a:t>
            </a:r>
          </a:p>
          <a:p>
            <a:pPr>
              <a:lnSpc>
                <a:spcPts val="5871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Año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3: $30M / (1.12)³ = $21.354.000</a:t>
            </a:r>
          </a:p>
          <a:p>
            <a:pPr>
              <a:lnSpc>
                <a:spcPts val="5871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Año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4: $30M / (1.12)⁴ = $19.066.00</a:t>
            </a:r>
          </a:p>
        </p:txBody>
      </p:sp>
      <p:sp>
        <p:nvSpPr>
          <p:cNvPr id="3" name="Freeform 3"/>
          <p:cNvSpPr/>
          <p:nvPr/>
        </p:nvSpPr>
        <p:spPr>
          <a:xfrm>
            <a:off x="1741590" y="900791"/>
            <a:ext cx="3842721" cy="1788547"/>
          </a:xfrm>
          <a:custGeom>
            <a:avLst/>
            <a:gdLst/>
            <a:ahLst/>
            <a:cxnLst/>
            <a:rect l="l" t="t" r="r" b="b"/>
            <a:pathLst>
              <a:path w="5764081" h="2682821">
                <a:moveTo>
                  <a:pt x="0" y="0"/>
                </a:moveTo>
                <a:lnTo>
                  <a:pt x="5764081" y="0"/>
                </a:lnTo>
                <a:lnTo>
                  <a:pt x="5764081" y="2682821"/>
                </a:lnTo>
                <a:lnTo>
                  <a:pt x="0" y="26828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751101" y="1435570"/>
            <a:ext cx="4041855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71"/>
              </a:lnSpc>
              <a:spcBef>
                <a:spcPct val="0"/>
              </a:spcBef>
            </a:pPr>
            <a:r>
              <a:rPr lang="en-US" sz="4194" dirty="0">
                <a:latin typeface="Titillium Web"/>
                <a:ea typeface="Titillium Web"/>
                <a:cs typeface="Titillium Web"/>
                <a:sym typeface="Titillium Web"/>
              </a:rPr>
              <a:t>(1+0,012) = 1,12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16001" y="5513239"/>
            <a:ext cx="9833967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1"/>
              </a:lnSpc>
              <a:spcBef>
                <a:spcPct val="0"/>
              </a:spcBef>
            </a:pP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El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denominador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crece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así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 que el VP </a:t>
            </a:r>
            <a:r>
              <a:rPr lang="en-US" sz="3600" dirty="0" err="1">
                <a:latin typeface="Titillium Web"/>
                <a:ea typeface="Titillium Web"/>
                <a:cs typeface="Titillium Web"/>
                <a:sym typeface="Titillium Web"/>
              </a:rPr>
              <a:t>encoge</a:t>
            </a:r>
            <a:r>
              <a:rPr lang="en-US" sz="3600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485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22400" y="736600"/>
            <a:ext cx="9563706" cy="58477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84"/>
              </a:lnSpc>
              <a:spcBef>
                <a:spcPct val="0"/>
              </a:spcBef>
            </a:pPr>
            <a:r>
              <a:rPr lang="es-CO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Suma de VP = $91.122.000</a:t>
            </a:r>
          </a:p>
          <a:p>
            <a:pPr>
              <a:lnSpc>
                <a:spcPts val="5684"/>
              </a:lnSpc>
              <a:spcBef>
                <a:spcPct val="0"/>
              </a:spcBef>
            </a:pPr>
            <a:r>
              <a:rPr lang="es-CO" sz="3600" dirty="0">
                <a:latin typeface="Titillium Web"/>
                <a:ea typeface="Titillium Web"/>
                <a:cs typeface="Titillium Web"/>
                <a:sym typeface="Titillium Web"/>
              </a:rPr>
              <a:t>Invertiste $80 millones y el VP de lo que recibes es $91 millones. </a:t>
            </a:r>
          </a:p>
          <a:p>
            <a:pPr>
              <a:lnSpc>
                <a:spcPts val="5684"/>
              </a:lnSpc>
              <a:spcBef>
                <a:spcPct val="0"/>
              </a:spcBef>
            </a:pPr>
            <a:r>
              <a:rPr lang="es-CO" sz="3600" dirty="0">
                <a:latin typeface="Titillium Web"/>
                <a:ea typeface="Titillium Web"/>
                <a:cs typeface="Titillium Web"/>
                <a:sym typeface="Titillium Web"/>
              </a:rPr>
              <a:t>Diferencia positiva: $11 millones. Este negocio sí vale la pena. Pero si tu tasa fuera del 20%, el VP total cae a $77.6 millones y el negocio destruye valor. Eso es lo que el experto calcula antes de firmar.</a:t>
            </a:r>
            <a:endParaRPr lang="es-CO" sz="36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11535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914400" y="1927729"/>
            <a:ext cx="10677378" cy="2582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73583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48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Matemáticas Financieras Introductorias</a:t>
            </a:r>
            <a:endParaRPr sz="4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463662" y="3702951"/>
            <a:ext cx="5264700" cy="1615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lnSpc>
                <a:spcPct val="371964"/>
              </a:lnSpc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Anualidades Básicas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6182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392432" y="1613414"/>
            <a:ext cx="3852041" cy="3852041"/>
          </a:xfrm>
          <a:custGeom>
            <a:avLst/>
            <a:gdLst/>
            <a:ahLst/>
            <a:cxnLst/>
            <a:rect l="l" t="t" r="r" b="b"/>
            <a:pathLst>
              <a:path w="5778062" h="5778062">
                <a:moveTo>
                  <a:pt x="0" y="0"/>
                </a:moveTo>
                <a:lnTo>
                  <a:pt x="5778062" y="0"/>
                </a:lnTo>
                <a:lnTo>
                  <a:pt x="5778062" y="5778062"/>
                </a:lnTo>
                <a:lnTo>
                  <a:pt x="0" y="57780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828800" y="884264"/>
            <a:ext cx="8689710" cy="5935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1800AD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ANUALIDADES BÁSICAS (CUOTAS FIJAS)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17600" y="1570722"/>
            <a:ext cx="6387454" cy="4667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El banco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aprueba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crédito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de $50.000.000 a 36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meses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. El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asesor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dice que la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cuota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mensual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$1.850.000. ¿Le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crees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? ¿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Sabes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si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eso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correcto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o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están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cobrando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733" dirty="0" err="1">
                <a:latin typeface="Titillium Web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3733" dirty="0">
                <a:latin typeface="Titillium Web"/>
                <a:ea typeface="Titillium Web"/>
                <a:cs typeface="Titillium Web"/>
                <a:sym typeface="Titillium Web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936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22400" y="685800"/>
            <a:ext cx="9575800" cy="56553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946"/>
              </a:lnSpc>
              <a:spcBef>
                <a:spcPct val="0"/>
              </a:spcBef>
            </a:pPr>
            <a:r>
              <a:rPr lang="en-US" sz="2667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Una</a:t>
            </a:r>
            <a:r>
              <a:rPr lang="en-US" sz="2667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anualidad</a:t>
            </a:r>
            <a:r>
              <a:rPr lang="en-US" sz="2667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una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serie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pagos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iguales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realizados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intervalos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regulares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tiempo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durante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período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determinado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. La palabra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viene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del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latín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annus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(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año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). </a:t>
            </a:r>
          </a:p>
          <a:p>
            <a:pPr>
              <a:lnSpc>
                <a:spcPts val="4946"/>
              </a:lnSpc>
              <a:spcBef>
                <a:spcPct val="0"/>
              </a:spcBef>
            </a:pP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Los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tres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elementos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definen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cualquier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anualidad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son: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el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monto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del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préstamo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(VP), la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tasa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interés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por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período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(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i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) y el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número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períodos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(n). </a:t>
            </a:r>
          </a:p>
          <a:p>
            <a:pPr>
              <a:lnSpc>
                <a:spcPts val="4946"/>
              </a:lnSpc>
              <a:spcBef>
                <a:spcPct val="0"/>
              </a:spcBef>
            </a:pPr>
            <a:r>
              <a:rPr lang="en-US" sz="2667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Anualidad</a:t>
            </a:r>
            <a:r>
              <a:rPr lang="en-US" sz="2667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ordinaria</a:t>
            </a:r>
            <a:r>
              <a:rPr lang="en-US" sz="2667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o </a:t>
            </a:r>
            <a:r>
              <a:rPr lang="en-US" sz="2667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vencida</a:t>
            </a:r>
            <a:r>
              <a:rPr lang="en-US" sz="2667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el primer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pago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ocurre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al final del primer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período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  <a:p>
            <a:pPr>
              <a:lnSpc>
                <a:spcPts val="4946"/>
              </a:lnSpc>
              <a:spcBef>
                <a:spcPct val="0"/>
              </a:spcBef>
            </a:pPr>
            <a:r>
              <a:rPr lang="en-US" sz="2667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Anualidad</a:t>
            </a:r>
            <a:r>
              <a:rPr lang="en-US" sz="2667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anticipada</a:t>
            </a:r>
            <a:r>
              <a:rPr lang="en-US" sz="2667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el primer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pago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ocurre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al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inicio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644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35600" y="2667000"/>
            <a:ext cx="7076351" cy="3868405"/>
          </a:xfrm>
          <a:custGeom>
            <a:avLst/>
            <a:gdLst/>
            <a:ahLst/>
            <a:cxnLst/>
            <a:rect l="l" t="t" r="r" b="b"/>
            <a:pathLst>
              <a:path w="10614526" h="5802608">
                <a:moveTo>
                  <a:pt x="0" y="0"/>
                </a:moveTo>
                <a:lnTo>
                  <a:pt x="10614526" y="0"/>
                </a:lnTo>
                <a:lnTo>
                  <a:pt x="10614526" y="5802608"/>
                </a:lnTo>
                <a:lnTo>
                  <a:pt x="0" y="58026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473200" y="1143000"/>
            <a:ext cx="9011025" cy="45140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435"/>
              </a:lnSpc>
              <a:spcBef>
                <a:spcPct val="0"/>
              </a:spcBef>
            </a:pP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El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sistema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amortización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cuota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fija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usan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hoy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todos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los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bancos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colombianos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se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conoce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como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sistema</a:t>
            </a:r>
            <a:r>
              <a:rPr lang="en-US" sz="2667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667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francés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desarrollado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formalmente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siglo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XVIII y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adoptado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por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banca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moderna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como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estándar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universal.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Colombia, la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Superintendencia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Financiera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establecen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todo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crédito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consumo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y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comercial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debe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revelar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tasa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efectiva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y el plan de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amortización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7" dirty="0" err="1">
                <a:latin typeface="Titillium Web"/>
                <a:ea typeface="Titillium Web"/>
                <a:cs typeface="Titillium Web"/>
                <a:sym typeface="Titillium Web"/>
              </a:rPr>
              <a:t>completo</a:t>
            </a:r>
            <a:r>
              <a:rPr lang="en-US" sz="2667" dirty="0">
                <a:latin typeface="Titillium Web"/>
                <a:ea typeface="Titillium Web"/>
                <a:cs typeface="Titillium Web"/>
                <a:sym typeface="Titillium Web"/>
              </a:rPr>
              <a:t> antes de la firma. </a:t>
            </a:r>
          </a:p>
        </p:txBody>
      </p:sp>
    </p:spTree>
    <p:extLst>
      <p:ext uri="{BB962C8B-B14F-4D97-AF65-F5344CB8AC3E}">
        <p14:creationId xmlns:p14="http://schemas.microsoft.com/office/powerpoint/2010/main" val="36889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8400" y="889001"/>
            <a:ext cx="10007600" cy="6258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El </a:t>
            </a:r>
            <a:r>
              <a:rPr lang="en-US" sz="32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interés</a:t>
            </a:r>
            <a:r>
              <a:rPr lang="en-US" sz="32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que se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paga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por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usar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tiempo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Capital (C):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inicial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prestas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,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inviertes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,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recibes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al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inicio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Interés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(I):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costo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por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usar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</a:p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Monto (M):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final,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después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aplicar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intereses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              </a:t>
            </a:r>
            <a:r>
              <a:rPr lang="en-US" sz="3200" b="1" dirty="0" smtClean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M=C+I</a:t>
            </a:r>
            <a:endParaRPr lang="en-US" sz="3200" b="1" dirty="0">
              <a:solidFill>
                <a:srgbClr val="4E82E8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6066"/>
              </a:lnSpc>
              <a:spcBef>
                <a:spcPct val="0"/>
              </a:spcBef>
            </a:pPr>
            <a:endParaRPr lang="en-US" sz="4400" b="1" dirty="0">
              <a:solidFill>
                <a:srgbClr val="4E82E8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</p:spTree>
    <p:extLst>
      <p:ext uri="{BB962C8B-B14F-4D97-AF65-F5344CB8AC3E}">
        <p14:creationId xmlns:p14="http://schemas.microsoft.com/office/powerpoint/2010/main" val="306818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71600" y="1228872"/>
            <a:ext cx="4720337" cy="1793728"/>
          </a:xfrm>
          <a:custGeom>
            <a:avLst/>
            <a:gdLst/>
            <a:ahLst/>
            <a:cxnLst/>
            <a:rect l="l" t="t" r="r" b="b"/>
            <a:pathLst>
              <a:path w="7080506" h="2690592">
                <a:moveTo>
                  <a:pt x="0" y="0"/>
                </a:moveTo>
                <a:lnTo>
                  <a:pt x="7080506" y="0"/>
                </a:lnTo>
                <a:lnTo>
                  <a:pt x="7080506" y="2690592"/>
                </a:lnTo>
                <a:lnTo>
                  <a:pt x="0" y="26905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248400" y="1424040"/>
            <a:ext cx="5028822" cy="1403392"/>
          </a:xfrm>
          <a:custGeom>
            <a:avLst/>
            <a:gdLst/>
            <a:ahLst/>
            <a:cxnLst/>
            <a:rect l="l" t="t" r="r" b="b"/>
            <a:pathLst>
              <a:path w="7543233" h="2105088">
                <a:moveTo>
                  <a:pt x="0" y="0"/>
                </a:moveTo>
                <a:lnTo>
                  <a:pt x="7543233" y="0"/>
                </a:lnTo>
                <a:lnTo>
                  <a:pt x="7543233" y="2105088"/>
                </a:lnTo>
                <a:lnTo>
                  <a:pt x="0" y="21050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778000" y="3022600"/>
            <a:ext cx="6797080" cy="3334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C =  </a:t>
            </a: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cuota</a:t>
            </a:r>
            <a:r>
              <a:rPr lang="en-US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periódica</a:t>
            </a:r>
            <a:endParaRPr lang="en-US" sz="36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VP = valor </a:t>
            </a: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presente</a:t>
            </a:r>
            <a:r>
              <a:rPr lang="en-US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del </a:t>
            </a: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préstamo</a:t>
            </a:r>
            <a:endParaRPr lang="en-US" sz="36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i</a:t>
            </a:r>
            <a:r>
              <a:rPr lang="en-US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= </a:t>
            </a: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tasa</a:t>
            </a:r>
            <a:r>
              <a:rPr lang="en-US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por</a:t>
            </a:r>
            <a:r>
              <a:rPr lang="en-US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periodo</a:t>
            </a:r>
            <a:endParaRPr lang="en-US" sz="36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n = </a:t>
            </a: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número</a:t>
            </a:r>
            <a:r>
              <a:rPr lang="en-US" sz="36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36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periodos</a:t>
            </a:r>
            <a:endParaRPr lang="en-US" sz="36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</p:spTree>
    <p:extLst>
      <p:ext uri="{BB962C8B-B14F-4D97-AF65-F5344CB8AC3E}">
        <p14:creationId xmlns:p14="http://schemas.microsoft.com/office/powerpoint/2010/main" val="234225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73100" y="1041400"/>
            <a:ext cx="10845800" cy="46679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s-CO" sz="3200" dirty="0">
                <a:latin typeface="Titillium Web"/>
                <a:ea typeface="Titillium Web"/>
                <a:cs typeface="Titillium Web"/>
                <a:sym typeface="Titillium Web"/>
              </a:rPr>
              <a:t>Tu empresa necesita financiar la importación de maquinaria por $80.000.000. El banco te ofrece un crédito a 24 meses con una tasa del 1.5% mensual. ¿Cuál es la cuota exacta?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s-CO" sz="3200" dirty="0">
                <a:latin typeface="Titillium Web"/>
                <a:ea typeface="Titillium Web"/>
                <a:cs typeface="Titillium Web"/>
                <a:sym typeface="Titillium Web"/>
              </a:rPr>
              <a:t>Aplicamos la fórmula: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s-CO" sz="3200" dirty="0">
                <a:latin typeface="Titillium Web"/>
                <a:ea typeface="Titillium Web"/>
                <a:cs typeface="Titillium Web"/>
                <a:sym typeface="Titillium Web"/>
              </a:rPr>
              <a:t>VP = 80.000.000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s-CO" sz="3200" dirty="0">
                <a:latin typeface="Titillium Web"/>
                <a:ea typeface="Titillium Web"/>
                <a:cs typeface="Titillium Web"/>
                <a:sym typeface="Titillium Web"/>
              </a:rPr>
              <a:t>i = 0.015 (1.5% mensual)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s-CO" sz="3200" dirty="0">
                <a:latin typeface="Titillium Web"/>
                <a:ea typeface="Titillium Web"/>
                <a:cs typeface="Titillium Web"/>
                <a:sym typeface="Titillium Web"/>
              </a:rPr>
              <a:t>n = 24 meses</a:t>
            </a:r>
            <a:endParaRPr lang="es-CO" sz="32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6096000" y="3876197"/>
            <a:ext cx="5028822" cy="1403392"/>
          </a:xfrm>
          <a:custGeom>
            <a:avLst/>
            <a:gdLst/>
            <a:ahLst/>
            <a:cxnLst/>
            <a:rect l="l" t="t" r="r" b="b"/>
            <a:pathLst>
              <a:path w="7543233" h="2105088">
                <a:moveTo>
                  <a:pt x="0" y="0"/>
                </a:moveTo>
                <a:lnTo>
                  <a:pt x="7543233" y="0"/>
                </a:lnTo>
                <a:lnTo>
                  <a:pt x="7543233" y="2105088"/>
                </a:lnTo>
                <a:lnTo>
                  <a:pt x="0" y="210508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92356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60400" y="610048"/>
            <a:ext cx="10654530" cy="56553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853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Primero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calculamos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:  (1+0,015)²⁴ = (1.015)²⁴ = 1.4295</a:t>
            </a:r>
          </a:p>
          <a:p>
            <a:pPr>
              <a:lnSpc>
                <a:spcPts val="4853"/>
              </a:lnSpc>
              <a:spcBef>
                <a:spcPct val="0"/>
              </a:spcBef>
            </a:pPr>
            <a:endParaRPr lang="en-US" sz="2933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853"/>
              </a:lnSpc>
              <a:spcBef>
                <a:spcPct val="0"/>
              </a:spcBef>
            </a:pP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Luego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: </a:t>
            </a:r>
          </a:p>
          <a:p>
            <a:pPr>
              <a:lnSpc>
                <a:spcPts val="4853"/>
              </a:lnSpc>
              <a:spcBef>
                <a:spcPct val="0"/>
              </a:spcBef>
            </a:pPr>
            <a:endParaRPr lang="en-US" sz="2933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853"/>
              </a:lnSpc>
              <a:spcBef>
                <a:spcPct val="0"/>
              </a:spcBef>
            </a:pPr>
            <a:endParaRPr lang="en-US" sz="2933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853"/>
              </a:lnSpc>
              <a:spcBef>
                <a:spcPct val="0"/>
              </a:spcBef>
            </a:pPr>
            <a:endParaRPr lang="en-US" sz="2933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 algn="ctr">
              <a:lnSpc>
                <a:spcPts val="4853"/>
              </a:lnSpc>
              <a:spcBef>
                <a:spcPct val="0"/>
              </a:spcBef>
            </a:pP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C = 80.000.000 × 0.049924 = $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3.993.920</a:t>
            </a:r>
            <a:endParaRPr lang="en-US" sz="2933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4853"/>
              </a:lnSpc>
              <a:spcBef>
                <a:spcPct val="0"/>
              </a:spcBef>
            </a:pP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24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meses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pagarás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total $95.854.080,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decir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, $15.854.080 de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intereses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sobre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los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$80M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prestados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  <a:endParaRPr lang="en-US" sz="3466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2319656" y="1260785"/>
            <a:ext cx="6395910" cy="1527113"/>
          </a:xfrm>
          <a:custGeom>
            <a:avLst/>
            <a:gdLst/>
            <a:ahLst/>
            <a:cxnLst/>
            <a:rect l="l" t="t" r="r" b="b"/>
            <a:pathLst>
              <a:path w="9593865" h="2290670">
                <a:moveTo>
                  <a:pt x="0" y="0"/>
                </a:moveTo>
                <a:lnTo>
                  <a:pt x="9593865" y="0"/>
                </a:lnTo>
                <a:lnTo>
                  <a:pt x="9593865" y="2290670"/>
                </a:lnTo>
                <a:lnTo>
                  <a:pt x="0" y="22906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981076" y="2742487"/>
            <a:ext cx="5549686" cy="1223121"/>
          </a:xfrm>
          <a:custGeom>
            <a:avLst/>
            <a:gdLst/>
            <a:ahLst/>
            <a:cxnLst/>
            <a:rect l="l" t="t" r="r" b="b"/>
            <a:pathLst>
              <a:path w="8324529" h="1834682">
                <a:moveTo>
                  <a:pt x="0" y="0"/>
                </a:moveTo>
                <a:lnTo>
                  <a:pt x="8324529" y="0"/>
                </a:lnTo>
                <a:lnTo>
                  <a:pt x="8324529" y="1834683"/>
                </a:lnTo>
                <a:lnTo>
                  <a:pt x="0" y="18346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06938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25601" y="787400"/>
            <a:ext cx="10192327" cy="5475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interés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depende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 la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tasa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y 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tiempo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:</a:t>
            </a:r>
          </a:p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I=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C⋅i</a:t>
            </a: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⋅n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endParaRPr lang="en-US" sz="2933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29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i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=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tasa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interés</a:t>
            </a:r>
            <a:endParaRPr lang="en-US" sz="2933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n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9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=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tiempo</a:t>
            </a:r>
            <a:endParaRPr lang="en-US" sz="2933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2933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La </a:t>
            </a:r>
            <a:r>
              <a:rPr lang="en-US" sz="2933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tasa</a:t>
            </a:r>
            <a:r>
              <a:rPr lang="en-US" sz="2933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2933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interés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porcentaje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que se cobra o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gana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por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periodo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(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unidad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tiempo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).</a:t>
            </a:r>
          </a:p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2933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Tiempo</a:t>
            </a:r>
            <a:r>
              <a:rPr lang="en-US" sz="2933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periodo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durante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cual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se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usa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endParaRPr lang="en-US" sz="2933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351443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34013" y="1207869"/>
            <a:ext cx="10043698" cy="3911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El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interés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no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es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solo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una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fórmula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,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es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una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decisión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costo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financiero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.</a:t>
            </a:r>
          </a:p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Porque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cada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vez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que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tomas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dinero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prestado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estás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comprando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tiempo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…</a:t>
            </a:r>
          </a:p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y el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tiempo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siempre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tiene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333" b="1" dirty="0" err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precio</a:t>
            </a:r>
            <a:r>
              <a:rPr lang="en-US" sz="4333" b="1" dirty="0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016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828801" y="381000"/>
            <a:ext cx="9042400" cy="70403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Supongamos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: Capital: $1.000.000</a:t>
            </a:r>
          </a:p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Tasa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: 2%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mensual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.  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Tiempo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: 3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meses</a:t>
            </a:r>
            <a:endParaRPr lang="en-US" sz="32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I=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C⋅i</a:t>
            </a:r>
            <a:r>
              <a:rPr lang="en-US" sz="3200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⋅n</a:t>
            </a:r>
            <a:endParaRPr lang="en-US" sz="32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I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=1.000.000 ⋅ 0,02 ⋅ 3 </a:t>
            </a:r>
          </a:p>
          <a:p>
            <a:pPr algn="ctr">
              <a:lnSpc>
                <a:spcPts val="6066"/>
              </a:lnSpc>
              <a:spcBef>
                <a:spcPct val="0"/>
              </a:spcBef>
            </a:pP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I= $60.000</a:t>
            </a:r>
          </a:p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Monto total:</a:t>
            </a:r>
          </a:p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M</a:t>
            </a:r>
            <a:r>
              <a:rPr lang="en-US" sz="3200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=$1.060.000 </a:t>
            </a:r>
            <a:endParaRPr lang="en-US" sz="3200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6066"/>
              </a:lnSpc>
              <a:spcBef>
                <a:spcPct val="0"/>
              </a:spcBef>
            </a:pP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Ese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por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usar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durante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3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meses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  <a:p>
            <a:pPr>
              <a:lnSpc>
                <a:spcPts val="6066"/>
              </a:lnSpc>
              <a:spcBef>
                <a:spcPct val="0"/>
              </a:spcBef>
            </a:pPr>
            <a:endParaRPr lang="en-US" sz="32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151688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914400" y="1927729"/>
            <a:ext cx="10677378" cy="2582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73583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48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Matemáticas Financieras Introductorias</a:t>
            </a:r>
            <a:endParaRPr sz="4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463662" y="3702951"/>
            <a:ext cx="5264700" cy="1615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lnSpc>
                <a:spcPct val="371964"/>
              </a:lnSpc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Interés Simple</a:t>
            </a: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7790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26000" y="4586363"/>
            <a:ext cx="2120499" cy="2029053"/>
          </a:xfrm>
          <a:custGeom>
            <a:avLst/>
            <a:gdLst/>
            <a:ahLst/>
            <a:cxnLst/>
            <a:rect l="l" t="t" r="r" b="b"/>
            <a:pathLst>
              <a:path w="6248029" h="6248029">
                <a:moveTo>
                  <a:pt x="0" y="0"/>
                </a:moveTo>
                <a:lnTo>
                  <a:pt x="6248029" y="0"/>
                </a:lnTo>
                <a:lnTo>
                  <a:pt x="6248029" y="6248030"/>
                </a:lnTo>
                <a:lnTo>
                  <a:pt x="0" y="62480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735098" y="656190"/>
            <a:ext cx="8721804" cy="9105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93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Interés</a:t>
            </a:r>
            <a:r>
              <a:rPr lang="en-US" sz="3600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Simple (</a:t>
            </a:r>
            <a:r>
              <a:rPr lang="en-US" sz="3600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Corto</a:t>
            </a:r>
            <a:r>
              <a:rPr lang="en-US" sz="3600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600" b="1" dirty="0" err="1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Plazo</a:t>
            </a:r>
            <a:r>
              <a:rPr lang="en-US" sz="3600" b="1" dirty="0">
                <a:solidFill>
                  <a:srgbClr val="00BF63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)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57200" y="1559875"/>
            <a:ext cx="11064280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Si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dicen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por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prestar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$1.000.000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van a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pagar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$30.000</a:t>
            </a:r>
          </a:p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¿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cómo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sabes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si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buen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negocio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o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están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pagando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muy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poco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03300" y="2773901"/>
            <a:ext cx="10185400" cy="27315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interés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simple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cálculo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interés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donde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crece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de forma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constante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 No se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acumula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sobre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intereses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933" dirty="0" err="1">
                <a:latin typeface="Titillium Web"/>
                <a:ea typeface="Titillium Web"/>
                <a:cs typeface="Titillium Web"/>
                <a:sym typeface="Titillium Web"/>
              </a:rPr>
              <a:t>anteriores</a:t>
            </a:r>
            <a:r>
              <a:rPr lang="en-US" sz="2933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347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1641</Words>
  <Application>Microsoft Office PowerPoint</Application>
  <PresentationFormat>Panorámica</PresentationFormat>
  <Paragraphs>165</Paragraphs>
  <Slides>43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49" baseType="lpstr">
      <vt:lpstr>Century Gothic</vt:lpstr>
      <vt:lpstr>Arial</vt:lpstr>
      <vt:lpstr>Titillium Web Bold</vt:lpstr>
      <vt:lpstr>Calibri</vt:lpstr>
      <vt:lpstr>Titillium Web</vt:lpstr>
      <vt:lpstr>Tema de Office</vt:lpstr>
      <vt:lpstr>Presentación de PowerPoint</vt:lpstr>
      <vt:lpstr>Matemáticas Financieras Introductorias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Matemáticas Financieras Introductorias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Matemáticas Financieras Introductorias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Matemáticas Financieras Introductorias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Matemáticas Financieras Introductorias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Matemáticas Financieras Introductorias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</dc:creator>
  <cp:lastModifiedBy>VOSTRO</cp:lastModifiedBy>
  <cp:revision>2</cp:revision>
  <dcterms:created xsi:type="dcterms:W3CDTF">2025-12-08T23:42:15Z</dcterms:created>
  <dcterms:modified xsi:type="dcterms:W3CDTF">2026-05-07T09:31:34Z</dcterms:modified>
</cp:coreProperties>
</file>