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47"/>
  </p:notesMasterIdLst>
  <p:sldIdLst>
    <p:sldId id="256" r:id="rId2"/>
    <p:sldId id="257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304" r:id="rId12"/>
    <p:sldId id="305" r:id="rId13"/>
    <p:sldId id="271" r:id="rId14"/>
    <p:sldId id="272" r:id="rId15"/>
    <p:sldId id="306" r:id="rId16"/>
    <p:sldId id="273" r:id="rId17"/>
    <p:sldId id="284" r:id="rId18"/>
    <p:sldId id="285" r:id="rId19"/>
    <p:sldId id="286" r:id="rId20"/>
    <p:sldId id="287" r:id="rId21"/>
    <p:sldId id="288" r:id="rId22"/>
    <p:sldId id="289" r:id="rId23"/>
    <p:sldId id="290" r:id="rId24"/>
    <p:sldId id="307" r:id="rId25"/>
    <p:sldId id="291" r:id="rId26"/>
    <p:sldId id="280" r:id="rId27"/>
    <p:sldId id="281" r:id="rId28"/>
    <p:sldId id="282" r:id="rId29"/>
    <p:sldId id="283" r:id="rId30"/>
    <p:sldId id="292" r:id="rId31"/>
    <p:sldId id="293" r:id="rId32"/>
    <p:sldId id="294" r:id="rId33"/>
    <p:sldId id="295" r:id="rId34"/>
    <p:sldId id="308" r:id="rId35"/>
    <p:sldId id="296" r:id="rId36"/>
    <p:sldId id="297" r:id="rId37"/>
    <p:sldId id="309" r:id="rId38"/>
    <p:sldId id="311" r:id="rId39"/>
    <p:sldId id="298" r:id="rId40"/>
    <p:sldId id="299" r:id="rId41"/>
    <p:sldId id="300" r:id="rId42"/>
    <p:sldId id="301" r:id="rId43"/>
    <p:sldId id="302" r:id="rId44"/>
    <p:sldId id="303" r:id="rId45"/>
    <p:sldId id="262" r:id="rId46"/>
  </p:sldIdLst>
  <p:sldSz cx="12192000" cy="6858000"/>
  <p:notesSz cx="6858000" cy="9144000"/>
  <p:embeddedFontLst>
    <p:embeddedFont>
      <p:font typeface="HK Grotesk" panose="020B0604020202020204" charset="0"/>
      <p:regular r:id="rId48"/>
    </p:embeddedFont>
    <p:embeddedFont>
      <p:font typeface="HK Grotesk Bold" panose="020B0604020202020204" charset="0"/>
      <p:regular r:id="rId49"/>
    </p:embeddedFont>
    <p:embeddedFont>
      <p:font typeface="Calibri" panose="020F0502020204030204" pitchFamily="34" charset="0"/>
      <p:regular r:id="rId50"/>
      <p:bold r:id="rId51"/>
      <p:italic r:id="rId52"/>
      <p:boldItalic r:id="rId53"/>
    </p:embeddedFont>
    <p:embeddedFont>
      <p:font typeface="Century Gothic" panose="020B0502020202020204" pitchFamily="34" charset="0"/>
      <p:regular r:id="rId54"/>
      <p:bold r:id="rId55"/>
      <p:italic r:id="rId56"/>
      <p:boldItalic r:id="rId5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58" roundtripDataSignature="AMtx7mjTfZhNsHDid0ZoC0E2GB9ICUsdg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font" Target="fonts/font3.fntdata"/><Relationship Id="rId55" Type="http://schemas.openxmlformats.org/officeDocument/2006/relationships/font" Target="fonts/font8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6.fntdata"/><Relationship Id="rId58" Type="http://customschemas.google.com/relationships/presentationmetadata" Target="metadata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1.fntdata"/><Relationship Id="rId56" Type="http://schemas.openxmlformats.org/officeDocument/2006/relationships/font" Target="fonts/font9.fntdata"/><Relationship Id="rId8" Type="http://schemas.openxmlformats.org/officeDocument/2006/relationships/slide" Target="slides/slide7.xml"/><Relationship Id="rId51" Type="http://schemas.openxmlformats.org/officeDocument/2006/relationships/font" Target="fonts/font4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7.fntdata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2.fntdata"/><Relationship Id="rId57" Type="http://schemas.openxmlformats.org/officeDocument/2006/relationships/font" Target="fonts/font10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5.fntdata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Users\VOSTRO\Downloads\NEO%20U%20CLASE%201\NEO%20U%20CLASE%201\MODULO%203\GRAFICA%20T1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CO"/>
              <a:t>MERCADO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'[GRAFICA T1.xlsx]Oferta y Demanda'!$B$6</c:f>
              <c:strCache>
                <c:ptCount val="1"/>
                <c:pt idx="0">
                  <c:v>Demanda (Qd)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'[GRAFICA T1.xlsx]Oferta y Demanda'!$A$7:$A$14</c:f>
              <c:numCache>
                <c:formatCode>General</c:formatCode>
                <c:ptCount val="8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16</c:v>
                </c:pt>
                <c:pt idx="5">
                  <c:v>20</c:v>
                </c:pt>
                <c:pt idx="6">
                  <c:v>25</c:v>
                </c:pt>
                <c:pt idx="7">
                  <c:v>30</c:v>
                </c:pt>
              </c:numCache>
            </c:numRef>
          </c:xVal>
          <c:yVal>
            <c:numRef>
              <c:f>'[GRAFICA T1.xlsx]Oferta y Demanda'!$B$7:$B$14</c:f>
              <c:numCache>
                <c:formatCode>General</c:formatCode>
                <c:ptCount val="8"/>
                <c:pt idx="0">
                  <c:v>100</c:v>
                </c:pt>
                <c:pt idx="1">
                  <c:v>90</c:v>
                </c:pt>
                <c:pt idx="2">
                  <c:v>80</c:v>
                </c:pt>
                <c:pt idx="3">
                  <c:v>70</c:v>
                </c:pt>
                <c:pt idx="4">
                  <c:v>68</c:v>
                </c:pt>
                <c:pt idx="5">
                  <c:v>60</c:v>
                </c:pt>
                <c:pt idx="6">
                  <c:v>50</c:v>
                </c:pt>
                <c:pt idx="7">
                  <c:v>40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E348-4D0A-AA2F-1A19FF288CA1}"/>
            </c:ext>
          </c:extLst>
        </c:ser>
        <c:ser>
          <c:idx val="1"/>
          <c:order val="1"/>
          <c:tx>
            <c:strRef>
              <c:f>'[GRAFICA T1.xlsx]Oferta y Demanda'!$C$6</c:f>
              <c:strCache>
                <c:ptCount val="1"/>
                <c:pt idx="0">
                  <c:v>Oferta (Qs)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'[GRAFICA T1.xlsx]Oferta y Demanda'!$A$7:$A$14</c:f>
              <c:numCache>
                <c:formatCode>General</c:formatCode>
                <c:ptCount val="8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16</c:v>
                </c:pt>
                <c:pt idx="5">
                  <c:v>20</c:v>
                </c:pt>
                <c:pt idx="6">
                  <c:v>25</c:v>
                </c:pt>
                <c:pt idx="7">
                  <c:v>30</c:v>
                </c:pt>
              </c:numCache>
            </c:numRef>
          </c:xVal>
          <c:yVal>
            <c:numRef>
              <c:f>'[GRAFICA T1.xlsx]Oferta y Demanda'!$C$7:$C$14</c:f>
              <c:numCache>
                <c:formatCode>General</c:formatCode>
                <c:ptCount val="8"/>
                <c:pt idx="0">
                  <c:v>20</c:v>
                </c:pt>
                <c:pt idx="1">
                  <c:v>35</c:v>
                </c:pt>
                <c:pt idx="2">
                  <c:v>50</c:v>
                </c:pt>
                <c:pt idx="3">
                  <c:v>65</c:v>
                </c:pt>
                <c:pt idx="4">
                  <c:v>68</c:v>
                </c:pt>
                <c:pt idx="5">
                  <c:v>80</c:v>
                </c:pt>
                <c:pt idx="6">
                  <c:v>95</c:v>
                </c:pt>
                <c:pt idx="7">
                  <c:v>110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E348-4D0A-AA2F-1A19FF288C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75696815"/>
        <c:axId val="1375686735"/>
      </c:scatterChart>
      <c:valAx>
        <c:axId val="137569681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75686735"/>
        <c:crosses val="autoZero"/>
        <c:crossBetween val="midCat"/>
      </c:valAx>
      <c:valAx>
        <c:axId val="137568673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75696815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715156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898575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476769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169401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218851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8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8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7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8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8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0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0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11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2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2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12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2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12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5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5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6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6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fif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911207" y="407930"/>
            <a:ext cx="8524627" cy="7822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066"/>
              </a:lnSpc>
            </a:pPr>
            <a:r>
              <a:rPr lang="en-US" sz="4333" b="1" dirty="0" err="1">
                <a:solidFill>
                  <a:srgbClr val="4E82E8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Funciones</a:t>
            </a:r>
            <a:r>
              <a:rPr lang="en-US" sz="4333" b="1" dirty="0">
                <a:solidFill>
                  <a:srgbClr val="4E82E8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: </a:t>
            </a:r>
            <a:r>
              <a:rPr lang="en-US" sz="4333" b="1" dirty="0" err="1">
                <a:solidFill>
                  <a:srgbClr val="4E82E8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Dominio</a:t>
            </a:r>
            <a:r>
              <a:rPr lang="en-US" sz="4333" b="1" dirty="0">
                <a:solidFill>
                  <a:srgbClr val="4E82E8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 y </a:t>
            </a:r>
            <a:r>
              <a:rPr lang="en-US" sz="4333" b="1" dirty="0" err="1">
                <a:solidFill>
                  <a:srgbClr val="4E82E8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Rango</a:t>
            </a:r>
            <a:endParaRPr lang="en-US" sz="4333" b="1" dirty="0">
              <a:solidFill>
                <a:srgbClr val="4E82E8"/>
              </a:solidFill>
              <a:latin typeface="HK Grotesk Bold"/>
              <a:ea typeface="HK Grotesk Bold"/>
              <a:cs typeface="HK Grotesk Bold"/>
              <a:sym typeface="HK Grotesk Bold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996807" y="1190195"/>
            <a:ext cx="8524627" cy="5899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573"/>
              </a:lnSpc>
              <a:spcBef>
                <a:spcPct val="0"/>
              </a:spcBef>
            </a:pPr>
            <a:r>
              <a:rPr lang="en-US" sz="3266" dirty="0">
                <a:latin typeface="HK Grotesk"/>
                <a:ea typeface="HK Grotesk"/>
                <a:cs typeface="HK Grotesk"/>
                <a:sym typeface="HK Grotesk"/>
              </a:rPr>
              <a:t>Una </a:t>
            </a:r>
            <a:r>
              <a:rPr lang="en-US" sz="3266" dirty="0" err="1">
                <a:latin typeface="HK Grotesk"/>
                <a:ea typeface="HK Grotesk"/>
                <a:cs typeface="HK Grotesk"/>
                <a:sym typeface="HK Grotesk"/>
              </a:rPr>
              <a:t>empresa</a:t>
            </a:r>
            <a:r>
              <a:rPr lang="en-US" sz="3266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3266" dirty="0" err="1">
                <a:latin typeface="HK Grotesk"/>
                <a:ea typeface="HK Grotesk"/>
                <a:cs typeface="HK Grotesk"/>
                <a:sym typeface="HK Grotesk"/>
              </a:rPr>
              <a:t>recibe</a:t>
            </a:r>
            <a:r>
              <a:rPr lang="en-US" sz="3266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3266" dirty="0" err="1">
                <a:latin typeface="HK Grotesk"/>
                <a:ea typeface="HK Grotesk"/>
                <a:cs typeface="HK Grotesk"/>
                <a:sym typeface="HK Grotesk"/>
              </a:rPr>
              <a:t>insumos</a:t>
            </a:r>
            <a:r>
              <a:rPr lang="en-US" sz="3266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3266" dirty="0" err="1">
                <a:latin typeface="HK Grotesk"/>
                <a:ea typeface="HK Grotesk"/>
                <a:cs typeface="HK Grotesk"/>
                <a:sym typeface="HK Grotesk"/>
              </a:rPr>
              <a:t>todos</a:t>
            </a:r>
            <a:r>
              <a:rPr lang="en-US" sz="3266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3266" dirty="0" err="1">
                <a:latin typeface="HK Grotesk"/>
                <a:ea typeface="HK Grotesk"/>
                <a:cs typeface="HK Grotesk"/>
                <a:sym typeface="HK Grotesk"/>
              </a:rPr>
              <a:t>los</a:t>
            </a:r>
            <a:r>
              <a:rPr lang="en-US" sz="3266" dirty="0">
                <a:latin typeface="HK Grotesk"/>
                <a:ea typeface="HK Grotesk"/>
                <a:cs typeface="HK Grotesk"/>
                <a:sym typeface="HK Grotesk"/>
              </a:rPr>
              <a:t> días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085757" y="1876564"/>
            <a:ext cx="9350077" cy="5241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73"/>
              </a:lnSpc>
              <a:spcBef>
                <a:spcPct val="0"/>
              </a:spcBef>
            </a:pPr>
            <a:r>
              <a:rPr lang="en-US" sz="2800" b="1" dirty="0">
                <a:latin typeface="HK Grotesk Bold"/>
                <a:ea typeface="HK Grotesk Bold"/>
                <a:cs typeface="HK Grotesk Bold"/>
                <a:sym typeface="HK Grotesk Bold"/>
              </a:rPr>
              <a:t>¿</a:t>
            </a:r>
            <a:r>
              <a:rPr lang="en-US" sz="2800" b="1" dirty="0" err="1">
                <a:latin typeface="HK Grotesk Bold"/>
                <a:ea typeface="HK Grotesk Bold"/>
                <a:cs typeface="HK Grotesk Bold"/>
                <a:sym typeface="HK Grotesk Bold"/>
              </a:rPr>
              <a:t>Qué</a:t>
            </a:r>
            <a:r>
              <a:rPr lang="en-US" sz="2800" b="1" dirty="0"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2800" b="1" dirty="0" err="1">
                <a:latin typeface="HK Grotesk Bold"/>
                <a:ea typeface="HK Grotesk Bold"/>
                <a:cs typeface="HK Grotesk Bold"/>
                <a:sym typeface="HK Grotesk Bold"/>
              </a:rPr>
              <a:t>estás</a:t>
            </a:r>
            <a:r>
              <a:rPr lang="en-US" sz="2800" b="1" dirty="0"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2800" b="1" dirty="0" err="1">
                <a:latin typeface="HK Grotesk Bold"/>
                <a:ea typeface="HK Grotesk Bold"/>
                <a:cs typeface="HK Grotesk Bold"/>
                <a:sym typeface="HK Grotesk Bold"/>
              </a:rPr>
              <a:t>usando</a:t>
            </a:r>
            <a:r>
              <a:rPr lang="en-US" sz="2800" b="1" dirty="0">
                <a:latin typeface="HK Grotesk Bold"/>
                <a:ea typeface="HK Grotesk Bold"/>
                <a:cs typeface="HK Grotesk Bold"/>
                <a:sym typeface="HK Grotesk Bold"/>
              </a:rPr>
              <a:t> y </a:t>
            </a:r>
            <a:r>
              <a:rPr lang="en-US" sz="2800" b="1" dirty="0" err="1">
                <a:latin typeface="HK Grotesk Bold"/>
                <a:ea typeface="HK Grotesk Bold"/>
                <a:cs typeface="HK Grotesk Bold"/>
                <a:sym typeface="HK Grotesk Bold"/>
              </a:rPr>
              <a:t>qué</a:t>
            </a:r>
            <a:r>
              <a:rPr lang="en-US" sz="2800" b="1" dirty="0"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2800" b="1" dirty="0" err="1">
                <a:latin typeface="HK Grotesk Bold"/>
                <a:ea typeface="HK Grotesk Bold"/>
                <a:cs typeface="HK Grotesk Bold"/>
                <a:sym typeface="HK Grotesk Bold"/>
              </a:rPr>
              <a:t>estás</a:t>
            </a:r>
            <a:r>
              <a:rPr lang="en-US" sz="2800" b="1" dirty="0"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2800" b="1" dirty="0" err="1">
                <a:latin typeface="HK Grotesk Bold"/>
                <a:ea typeface="HK Grotesk Bold"/>
                <a:cs typeface="HK Grotesk Bold"/>
                <a:sym typeface="HK Grotesk Bold"/>
              </a:rPr>
              <a:t>obteniendo</a:t>
            </a:r>
            <a:r>
              <a:rPr lang="en-US" sz="2800" b="1" dirty="0">
                <a:latin typeface="HK Grotesk Bold"/>
                <a:ea typeface="HK Grotesk Bold"/>
                <a:cs typeface="HK Grotesk Bold"/>
                <a:sym typeface="HK Grotesk Bold"/>
              </a:rPr>
              <a:t> al final?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987660" y="2543537"/>
            <a:ext cx="8623642" cy="11798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573"/>
              </a:lnSpc>
              <a:spcBef>
                <a:spcPct val="0"/>
              </a:spcBef>
            </a:pPr>
            <a:r>
              <a:rPr lang="en-US" sz="3266" dirty="0" err="1">
                <a:latin typeface="HK Grotesk"/>
                <a:ea typeface="HK Grotesk"/>
                <a:cs typeface="HK Grotesk"/>
                <a:sym typeface="HK Grotesk"/>
              </a:rPr>
              <a:t>Una</a:t>
            </a:r>
            <a:r>
              <a:rPr lang="en-US" sz="3266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3266" b="1" dirty="0" err="1">
                <a:solidFill>
                  <a:srgbClr val="C41D1D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función</a:t>
            </a:r>
            <a:r>
              <a:rPr lang="en-US" sz="3266" b="1" dirty="0">
                <a:solidFill>
                  <a:srgbClr val="C41D1D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3266" dirty="0" err="1">
                <a:latin typeface="HK Grotesk"/>
                <a:ea typeface="HK Grotesk"/>
                <a:cs typeface="HK Grotesk"/>
                <a:sym typeface="HK Grotesk"/>
              </a:rPr>
              <a:t>es</a:t>
            </a:r>
            <a:r>
              <a:rPr lang="en-US" sz="3266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3266" dirty="0" err="1">
                <a:latin typeface="HK Grotesk"/>
                <a:ea typeface="HK Grotesk"/>
                <a:cs typeface="HK Grotesk"/>
                <a:sym typeface="HK Grotesk"/>
              </a:rPr>
              <a:t>una</a:t>
            </a:r>
            <a:r>
              <a:rPr lang="en-US" sz="3266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3266" dirty="0" err="1">
                <a:latin typeface="HK Grotesk"/>
                <a:ea typeface="HK Grotesk"/>
                <a:cs typeface="HK Grotesk"/>
                <a:sym typeface="HK Grotesk"/>
              </a:rPr>
              <a:t>relación</a:t>
            </a:r>
            <a:r>
              <a:rPr lang="en-US" sz="3266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3266" dirty="0" err="1">
                <a:latin typeface="HK Grotesk"/>
                <a:ea typeface="HK Grotesk"/>
                <a:cs typeface="HK Grotesk"/>
                <a:sym typeface="HK Grotesk"/>
              </a:rPr>
              <a:t>donde</a:t>
            </a:r>
            <a:r>
              <a:rPr lang="en-US" sz="3266" dirty="0">
                <a:latin typeface="HK Grotesk"/>
                <a:ea typeface="HK Grotesk"/>
                <a:cs typeface="HK Grotesk"/>
                <a:sym typeface="HK Grotesk"/>
              </a:rPr>
              <a:t>:</a:t>
            </a:r>
          </a:p>
          <a:p>
            <a:pPr algn="ctr">
              <a:lnSpc>
                <a:spcPts val="4573"/>
              </a:lnSpc>
              <a:spcBef>
                <a:spcPct val="0"/>
              </a:spcBef>
            </a:pPr>
            <a:r>
              <a:rPr lang="en-US" sz="3266" dirty="0" err="1">
                <a:latin typeface="HK Grotesk"/>
                <a:ea typeface="HK Grotesk"/>
                <a:cs typeface="HK Grotesk"/>
                <a:sym typeface="HK Grotesk"/>
              </a:rPr>
              <a:t>cada</a:t>
            </a:r>
            <a:r>
              <a:rPr lang="en-US" sz="3266" dirty="0">
                <a:latin typeface="HK Grotesk"/>
                <a:ea typeface="HK Grotesk"/>
                <a:cs typeface="HK Grotesk"/>
                <a:sym typeface="HK Grotesk"/>
              </a:rPr>
              <a:t> entrada (x) produce </a:t>
            </a:r>
            <a:r>
              <a:rPr lang="en-US" sz="3266" dirty="0" err="1">
                <a:latin typeface="HK Grotesk"/>
                <a:ea typeface="HK Grotesk"/>
                <a:cs typeface="HK Grotesk"/>
                <a:sym typeface="HK Grotesk"/>
              </a:rPr>
              <a:t>una</a:t>
            </a:r>
            <a:r>
              <a:rPr lang="en-US" sz="3266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3266" dirty="0" err="1">
                <a:latin typeface="HK Grotesk"/>
                <a:ea typeface="HK Grotesk"/>
                <a:cs typeface="HK Grotesk"/>
                <a:sym typeface="HK Grotesk"/>
              </a:rPr>
              <a:t>única</a:t>
            </a:r>
            <a:r>
              <a:rPr lang="en-US" sz="3266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3266" dirty="0" err="1">
                <a:latin typeface="HK Grotesk"/>
                <a:ea typeface="HK Grotesk"/>
                <a:cs typeface="HK Grotesk"/>
                <a:sym typeface="HK Grotesk"/>
              </a:rPr>
              <a:t>salida</a:t>
            </a:r>
            <a:r>
              <a:rPr lang="en-US" sz="3266" dirty="0">
                <a:latin typeface="HK Grotesk"/>
                <a:ea typeface="HK Grotesk"/>
                <a:cs typeface="HK Grotesk"/>
                <a:sym typeface="HK Grotesk"/>
              </a:rPr>
              <a:t> (y)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911207" y="3754088"/>
            <a:ext cx="8700095" cy="27019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13"/>
              </a:lnSpc>
              <a:spcBef>
                <a:spcPct val="0"/>
              </a:spcBef>
            </a:pPr>
            <a:r>
              <a:rPr lang="en-US" sz="3600" b="1" dirty="0" err="1">
                <a:solidFill>
                  <a:srgbClr val="4E82E8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Dominio</a:t>
            </a:r>
            <a:r>
              <a:rPr lang="en-US" sz="3600" b="1" dirty="0">
                <a:solidFill>
                  <a:srgbClr val="4E82E8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 y </a:t>
            </a:r>
            <a:r>
              <a:rPr lang="en-US" sz="3600" b="1" dirty="0" err="1">
                <a:solidFill>
                  <a:srgbClr val="4E82E8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Rango</a:t>
            </a:r>
            <a:endParaRPr lang="en-US" sz="3600" b="1" dirty="0">
              <a:solidFill>
                <a:srgbClr val="4E82E8"/>
              </a:solidFill>
              <a:latin typeface="HK Grotesk Bold"/>
              <a:ea typeface="HK Grotesk Bold"/>
              <a:cs typeface="HK Grotesk Bold"/>
              <a:sym typeface="HK Grotesk Bold"/>
            </a:endParaRPr>
          </a:p>
          <a:p>
            <a:pPr algn="ctr">
              <a:lnSpc>
                <a:spcPts val="5413"/>
              </a:lnSpc>
              <a:spcBef>
                <a:spcPct val="0"/>
              </a:spcBef>
            </a:pPr>
            <a:r>
              <a:rPr lang="en-US" sz="3600" b="1" dirty="0" err="1">
                <a:solidFill>
                  <a:srgbClr val="C41D1D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Dominio</a:t>
            </a:r>
            <a:r>
              <a:rPr lang="en-US" sz="3600" b="1" dirty="0">
                <a:solidFill>
                  <a:srgbClr val="C41D1D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 =</a:t>
            </a:r>
            <a:r>
              <a:rPr lang="en-US" sz="36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3600" dirty="0" err="1">
                <a:latin typeface="HK Grotesk"/>
                <a:ea typeface="HK Grotesk"/>
                <a:cs typeface="HK Grotesk"/>
                <a:sym typeface="HK Grotesk"/>
              </a:rPr>
              <a:t>conjunto</a:t>
            </a:r>
            <a:r>
              <a:rPr lang="en-US" sz="3600" dirty="0">
                <a:latin typeface="HK Grotesk"/>
                <a:ea typeface="HK Grotesk"/>
                <a:cs typeface="HK Grotesk"/>
                <a:sym typeface="HK Grotesk"/>
              </a:rPr>
              <a:t> de entradas </a:t>
            </a:r>
            <a:r>
              <a:rPr lang="en-US" sz="3600" dirty="0" err="1">
                <a:latin typeface="HK Grotesk"/>
                <a:ea typeface="HK Grotesk"/>
                <a:cs typeface="HK Grotesk"/>
                <a:sym typeface="HK Grotesk"/>
              </a:rPr>
              <a:t>posibles</a:t>
            </a:r>
            <a:endParaRPr lang="en-US" sz="3600" dirty="0">
              <a:latin typeface="HK Grotesk"/>
              <a:ea typeface="HK Grotesk"/>
              <a:cs typeface="HK Grotesk"/>
              <a:sym typeface="HK Grotesk"/>
            </a:endParaRPr>
          </a:p>
          <a:p>
            <a:pPr algn="ctr">
              <a:lnSpc>
                <a:spcPts val="5413"/>
              </a:lnSpc>
              <a:spcBef>
                <a:spcPct val="0"/>
              </a:spcBef>
            </a:pPr>
            <a:r>
              <a:rPr lang="en-US" sz="3600" b="1" dirty="0" err="1">
                <a:solidFill>
                  <a:srgbClr val="C41D1D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Rango</a:t>
            </a:r>
            <a:r>
              <a:rPr lang="en-US" sz="3600" b="1" dirty="0">
                <a:solidFill>
                  <a:srgbClr val="C41D1D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 =</a:t>
            </a:r>
            <a:r>
              <a:rPr lang="en-US" sz="36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3600" dirty="0" err="1">
                <a:latin typeface="HK Grotesk"/>
                <a:ea typeface="HK Grotesk"/>
                <a:cs typeface="HK Grotesk"/>
                <a:sym typeface="HK Grotesk"/>
              </a:rPr>
              <a:t>conjunto</a:t>
            </a:r>
            <a:r>
              <a:rPr lang="en-US" sz="3600" dirty="0">
                <a:latin typeface="HK Grotesk"/>
                <a:ea typeface="HK Grotesk"/>
                <a:cs typeface="HK Grotesk"/>
                <a:sym typeface="HK Grotesk"/>
              </a:rPr>
              <a:t> de </a:t>
            </a:r>
            <a:r>
              <a:rPr lang="en-US" sz="3600" dirty="0" err="1">
                <a:latin typeface="HK Grotesk"/>
                <a:ea typeface="HK Grotesk"/>
                <a:cs typeface="HK Grotesk"/>
                <a:sym typeface="HK Grotesk"/>
              </a:rPr>
              <a:t>salidas</a:t>
            </a:r>
            <a:r>
              <a:rPr lang="en-US" sz="36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3600" dirty="0" err="1">
                <a:latin typeface="HK Grotesk"/>
                <a:ea typeface="HK Grotesk"/>
                <a:cs typeface="HK Grotesk"/>
                <a:sym typeface="HK Grotesk"/>
              </a:rPr>
              <a:t>posibles</a:t>
            </a:r>
            <a:endParaRPr lang="en-US" sz="3600" dirty="0">
              <a:latin typeface="HK Grotesk"/>
              <a:ea typeface="HK Grotesk"/>
              <a:cs typeface="HK Grotesk"/>
              <a:sym typeface="HK Grotesk"/>
            </a:endParaRPr>
          </a:p>
          <a:p>
            <a:pPr algn="ctr">
              <a:lnSpc>
                <a:spcPts val="5413"/>
              </a:lnSpc>
              <a:spcBef>
                <a:spcPct val="0"/>
              </a:spcBef>
            </a:pPr>
            <a:r>
              <a:rPr lang="en-US" sz="36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68648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Dominio, codominio y rango"/>
          <p:cNvSpPr>
            <a:spLocks noChangeAspect="1" noChangeArrowheads="1"/>
          </p:cNvSpPr>
          <p:nvPr/>
        </p:nvSpPr>
        <p:spPr bwMode="auto">
          <a:xfrm>
            <a:off x="3897580" y="2120436"/>
            <a:ext cx="4599305" cy="4599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2" name="Picture 4" descr="Función matemática - Dominio, codominio y ran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0990" y="1227430"/>
            <a:ext cx="4965895" cy="496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2"/>
          <p:cNvSpPr txBox="1"/>
          <p:nvPr/>
        </p:nvSpPr>
        <p:spPr>
          <a:xfrm>
            <a:off x="1934918" y="701000"/>
            <a:ext cx="8524627" cy="7131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066"/>
              </a:lnSpc>
            </a:pPr>
            <a:r>
              <a:rPr lang="es-CO" sz="4333" b="1" dirty="0" smtClean="0">
                <a:solidFill>
                  <a:srgbClr val="4E82E8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Diagrama Domino y Rango</a:t>
            </a:r>
            <a:endParaRPr lang="en-US" sz="4333" b="1" dirty="0">
              <a:solidFill>
                <a:srgbClr val="4E82E8"/>
              </a:solidFill>
              <a:latin typeface="HK Grotesk Bold"/>
              <a:ea typeface="HK Grotesk Bold"/>
              <a:cs typeface="HK Grotesk Bold"/>
              <a:sym typeface="HK Grotesk Bold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1998649" y="4659245"/>
            <a:ext cx="22017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Variable independiente 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8409069" y="4659245"/>
            <a:ext cx="1913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Variable dependiente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4571521" y="5689501"/>
            <a:ext cx="33353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Elementos para definir una función </a:t>
            </a:r>
            <a:endParaRPr lang="en-US" sz="1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0698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81699" y="954218"/>
            <a:ext cx="8524627" cy="7131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066"/>
              </a:lnSpc>
            </a:pPr>
            <a:r>
              <a:rPr lang="es-CO" sz="4333" b="1" dirty="0" smtClean="0">
                <a:solidFill>
                  <a:srgbClr val="4E82E8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Clasificación de una Función</a:t>
            </a:r>
            <a:endParaRPr lang="en-US" sz="4333" b="1" dirty="0">
              <a:solidFill>
                <a:srgbClr val="4E82E8"/>
              </a:solidFill>
              <a:latin typeface="HK Grotesk Bold"/>
              <a:ea typeface="HK Grotesk Bold"/>
              <a:cs typeface="HK Grotesk Bold"/>
              <a:sym typeface="HK Grotesk Bold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1463041" y="3996080"/>
            <a:ext cx="21523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FUNCIONES</a:t>
            </a:r>
            <a:endParaRPr lang="en-US" dirty="0"/>
          </a:p>
        </p:txBody>
      </p:sp>
      <p:sp>
        <p:nvSpPr>
          <p:cNvPr id="4" name="Abrir llave 3"/>
          <p:cNvSpPr/>
          <p:nvPr/>
        </p:nvSpPr>
        <p:spPr>
          <a:xfrm>
            <a:off x="2954215" y="2039815"/>
            <a:ext cx="492370" cy="422030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uadroTexto 4"/>
          <p:cNvSpPr txBox="1"/>
          <p:nvPr/>
        </p:nvSpPr>
        <p:spPr>
          <a:xfrm>
            <a:off x="3615398" y="4930351"/>
            <a:ext cx="21523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dirty="0" smtClean="0">
                <a:latin typeface="Century Gothic" panose="020B0502020202020204" pitchFamily="34" charset="0"/>
              </a:rPr>
              <a:t>Trascendente</a:t>
            </a:r>
            <a:endParaRPr lang="en-US" sz="2000" dirty="0">
              <a:latin typeface="Century Gothic" panose="020B0502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3538026" y="2601633"/>
            <a:ext cx="21523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dirty="0" smtClean="0"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Algebraica</a:t>
            </a:r>
            <a:endParaRPr lang="en-US" sz="2000" dirty="0"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Abrir llave 6"/>
          <p:cNvSpPr/>
          <p:nvPr/>
        </p:nvSpPr>
        <p:spPr>
          <a:xfrm>
            <a:off x="5444199" y="1740824"/>
            <a:ext cx="492367" cy="212172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brir llave 7"/>
          <p:cNvSpPr/>
          <p:nvPr/>
        </p:nvSpPr>
        <p:spPr>
          <a:xfrm>
            <a:off x="5514537" y="4151513"/>
            <a:ext cx="492367" cy="212172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uadroTexto 8"/>
          <p:cNvSpPr txBox="1"/>
          <p:nvPr/>
        </p:nvSpPr>
        <p:spPr>
          <a:xfrm>
            <a:off x="6006903" y="2293855"/>
            <a:ext cx="21523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dirty="0" err="1" smtClean="0"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Polinomial</a:t>
            </a:r>
            <a:endParaRPr lang="es-CO" sz="2000" dirty="0" smtClean="0"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CO" sz="2000" dirty="0" smtClean="0"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Racional</a:t>
            </a:r>
          </a:p>
          <a:p>
            <a:r>
              <a:rPr lang="es-CO" sz="2000" dirty="0" err="1" smtClean="0"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Irracinal</a:t>
            </a:r>
            <a:endParaRPr lang="en-US" sz="2000" dirty="0"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6006904" y="4704544"/>
            <a:ext cx="21523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dirty="0" smtClean="0"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Trigonométrica</a:t>
            </a:r>
          </a:p>
          <a:p>
            <a:r>
              <a:rPr lang="es-CO" sz="2000" dirty="0" smtClean="0"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Logarítmica</a:t>
            </a:r>
          </a:p>
          <a:p>
            <a:r>
              <a:rPr lang="es-CO" sz="2000" dirty="0" smtClean="0"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Exponencial</a:t>
            </a:r>
            <a:endParaRPr lang="en-US" sz="2000" dirty="0"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1419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16232" y="783117"/>
            <a:ext cx="11435358" cy="13169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13"/>
              </a:lnSpc>
              <a:spcBef>
                <a:spcPct val="0"/>
              </a:spcBef>
            </a:pPr>
            <a:r>
              <a:rPr lang="en-US" sz="3600" b="1" dirty="0">
                <a:latin typeface="HK Grotesk Bold"/>
                <a:ea typeface="HK Grotesk Bold"/>
                <a:cs typeface="HK Grotesk Bold"/>
                <a:sym typeface="HK Grotesk Bold"/>
              </a:rPr>
              <a:t>¿</a:t>
            </a:r>
            <a:r>
              <a:rPr lang="en-US" sz="3600" b="1" dirty="0" err="1">
                <a:latin typeface="HK Grotesk Bold"/>
                <a:ea typeface="HK Grotesk Bold"/>
                <a:cs typeface="HK Grotesk Bold"/>
                <a:sym typeface="HK Grotesk Bold"/>
              </a:rPr>
              <a:t>Qué</a:t>
            </a:r>
            <a:r>
              <a:rPr lang="en-US" sz="3600" b="1" dirty="0">
                <a:latin typeface="HK Grotesk Bold"/>
                <a:ea typeface="HK Grotesk Bold"/>
                <a:cs typeface="HK Grotesk Bold"/>
                <a:sym typeface="HK Grotesk Bold"/>
              </a:rPr>
              <a:t> variables </a:t>
            </a:r>
            <a:r>
              <a:rPr lang="en-US" sz="3600" b="1" dirty="0" err="1">
                <a:latin typeface="HK Grotesk Bold"/>
                <a:ea typeface="HK Grotesk Bold"/>
                <a:cs typeface="HK Grotesk Bold"/>
                <a:sym typeface="HK Grotesk Bold"/>
              </a:rPr>
              <a:t>están</a:t>
            </a:r>
            <a:r>
              <a:rPr lang="en-US" sz="3600" b="1" dirty="0"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3600" b="1" dirty="0" err="1">
                <a:latin typeface="HK Grotesk Bold"/>
                <a:ea typeface="HK Grotesk Bold"/>
                <a:cs typeface="HK Grotesk Bold"/>
                <a:sym typeface="HK Grotesk Bold"/>
              </a:rPr>
              <a:t>entrando</a:t>
            </a:r>
            <a:r>
              <a:rPr lang="en-US" sz="3600" b="1" dirty="0">
                <a:latin typeface="HK Grotesk Bold"/>
                <a:ea typeface="HK Grotesk Bold"/>
                <a:cs typeface="HK Grotesk Bold"/>
                <a:sym typeface="HK Grotesk Bold"/>
              </a:rPr>
              <a:t> y </a:t>
            </a:r>
            <a:r>
              <a:rPr lang="en-US" sz="3600" b="1" dirty="0" err="1">
                <a:latin typeface="HK Grotesk Bold"/>
                <a:ea typeface="HK Grotesk Bold"/>
                <a:cs typeface="HK Grotesk Bold"/>
                <a:sym typeface="HK Grotesk Bold"/>
              </a:rPr>
              <a:t>qué</a:t>
            </a:r>
            <a:r>
              <a:rPr lang="en-US" sz="3600" b="1" dirty="0"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3600" b="1" dirty="0" err="1">
                <a:latin typeface="HK Grotesk Bold"/>
                <a:ea typeface="HK Grotesk Bold"/>
                <a:cs typeface="HK Grotesk Bold"/>
                <a:sym typeface="HK Grotesk Bold"/>
              </a:rPr>
              <a:t>están</a:t>
            </a:r>
            <a:r>
              <a:rPr lang="en-US" sz="3600" b="1" dirty="0"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3600" b="1" dirty="0" err="1">
                <a:latin typeface="HK Grotesk Bold"/>
                <a:ea typeface="HK Grotesk Bold"/>
                <a:cs typeface="HK Grotesk Bold"/>
                <a:sym typeface="HK Grotesk Bold"/>
              </a:rPr>
              <a:t>saliendo</a:t>
            </a:r>
            <a:r>
              <a:rPr lang="en-US" sz="3600" b="1" dirty="0">
                <a:latin typeface="HK Grotesk Bold"/>
                <a:ea typeface="HK Grotesk Bold"/>
                <a:cs typeface="HK Grotesk Bold"/>
                <a:sym typeface="HK Grotesk Bold"/>
              </a:rPr>
              <a:t>?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063327" y="2168112"/>
            <a:ext cx="9941169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spcBef>
                <a:spcPct val="0"/>
              </a:spcBef>
            </a:pPr>
            <a:r>
              <a:rPr lang="en-US" sz="2000" dirty="0" err="1">
                <a:latin typeface="HK Grotesk"/>
                <a:ea typeface="HK Grotesk"/>
                <a:cs typeface="HK Grotesk"/>
                <a:sym typeface="HK Grotesk"/>
              </a:rPr>
              <a:t>Una</a:t>
            </a:r>
            <a:r>
              <a:rPr lang="en-US" sz="20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2000" dirty="0" err="1">
                <a:latin typeface="HK Grotesk"/>
                <a:ea typeface="HK Grotesk"/>
                <a:cs typeface="HK Grotesk"/>
                <a:sym typeface="HK Grotesk"/>
              </a:rPr>
              <a:t>empresa</a:t>
            </a:r>
            <a:r>
              <a:rPr lang="en-US" sz="20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2000" dirty="0" err="1">
                <a:latin typeface="HK Grotesk"/>
                <a:ea typeface="HK Grotesk"/>
                <a:cs typeface="HK Grotesk"/>
                <a:sym typeface="HK Grotesk"/>
              </a:rPr>
              <a:t>en</a:t>
            </a:r>
            <a:r>
              <a:rPr lang="en-US" sz="2000" dirty="0">
                <a:latin typeface="HK Grotesk"/>
                <a:ea typeface="HK Grotesk"/>
                <a:cs typeface="HK Grotesk"/>
                <a:sym typeface="HK Grotesk"/>
              </a:rPr>
              <a:t> Colombia </a:t>
            </a:r>
            <a:r>
              <a:rPr lang="en-US" sz="2000" dirty="0" err="1">
                <a:latin typeface="HK Grotesk"/>
                <a:ea typeface="HK Grotesk"/>
                <a:cs typeface="HK Grotesk"/>
                <a:sym typeface="HK Grotesk"/>
              </a:rPr>
              <a:t>exporta</a:t>
            </a:r>
            <a:r>
              <a:rPr lang="en-US" sz="2000" dirty="0">
                <a:latin typeface="HK Grotesk"/>
                <a:ea typeface="HK Grotesk"/>
                <a:cs typeface="HK Grotesk"/>
                <a:sym typeface="HK Grotesk"/>
              </a:rPr>
              <a:t> café </a:t>
            </a:r>
            <a:r>
              <a:rPr lang="en-US" sz="2000" dirty="0" err="1">
                <a:latin typeface="HK Grotesk"/>
                <a:ea typeface="HK Grotesk"/>
                <a:cs typeface="HK Grotesk"/>
                <a:sym typeface="HK Grotesk"/>
              </a:rPr>
              <a:t>procesado</a:t>
            </a:r>
            <a:r>
              <a:rPr lang="en-US" sz="2000" dirty="0">
                <a:latin typeface="HK Grotesk"/>
                <a:ea typeface="HK Grotesk"/>
                <a:cs typeface="HK Grotesk"/>
                <a:sym typeface="HK Grotesk"/>
              </a:rPr>
              <a:t> a EEUU.</a:t>
            </a:r>
          </a:p>
          <a:p>
            <a:pPr algn="just">
              <a:spcBef>
                <a:spcPct val="0"/>
              </a:spcBef>
            </a:pPr>
            <a:r>
              <a:rPr lang="en-US" sz="2000" dirty="0">
                <a:latin typeface="HK Grotesk"/>
                <a:ea typeface="HK Grotesk"/>
                <a:cs typeface="HK Grotesk"/>
                <a:sym typeface="HK Grotesk"/>
              </a:rPr>
              <a:t>El </a:t>
            </a:r>
            <a:r>
              <a:rPr lang="en-US" sz="2000" dirty="0" err="1">
                <a:latin typeface="HK Grotesk"/>
                <a:ea typeface="HK Grotesk"/>
                <a:cs typeface="HK Grotesk"/>
                <a:sym typeface="HK Grotesk"/>
              </a:rPr>
              <a:t>proceso</a:t>
            </a:r>
            <a:r>
              <a:rPr lang="en-US" sz="20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2000" dirty="0" err="1">
                <a:latin typeface="HK Grotesk"/>
                <a:ea typeface="HK Grotesk"/>
                <a:cs typeface="HK Grotesk"/>
                <a:sym typeface="HK Grotesk"/>
              </a:rPr>
              <a:t>depende</a:t>
            </a:r>
            <a:r>
              <a:rPr lang="en-US" sz="2000" dirty="0">
                <a:latin typeface="HK Grotesk"/>
                <a:ea typeface="HK Grotesk"/>
                <a:cs typeface="HK Grotesk"/>
                <a:sym typeface="HK Grotesk"/>
              </a:rPr>
              <a:t> de </a:t>
            </a:r>
            <a:r>
              <a:rPr lang="en-US" sz="2000" dirty="0" err="1">
                <a:latin typeface="HK Grotesk"/>
                <a:ea typeface="HK Grotesk"/>
                <a:cs typeface="HK Grotesk"/>
                <a:sym typeface="HK Grotesk"/>
              </a:rPr>
              <a:t>una</a:t>
            </a:r>
            <a:r>
              <a:rPr lang="en-US" sz="20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2000" dirty="0" err="1">
                <a:latin typeface="HK Grotesk"/>
                <a:ea typeface="HK Grotesk"/>
                <a:cs typeface="HK Grotesk"/>
                <a:sym typeface="HK Grotesk"/>
              </a:rPr>
              <a:t>regla</a:t>
            </a:r>
            <a:r>
              <a:rPr lang="en-US" sz="2000" dirty="0">
                <a:latin typeface="HK Grotesk"/>
                <a:ea typeface="HK Grotesk"/>
                <a:cs typeface="HK Grotesk"/>
                <a:sym typeface="HK Grotesk"/>
              </a:rPr>
              <a:t> de </a:t>
            </a:r>
            <a:r>
              <a:rPr lang="en-US" sz="2000" dirty="0" err="1">
                <a:latin typeface="HK Grotesk"/>
                <a:ea typeface="HK Grotesk"/>
                <a:cs typeface="HK Grotesk"/>
                <a:sym typeface="HK Grotesk"/>
              </a:rPr>
              <a:t>producción</a:t>
            </a:r>
            <a:r>
              <a:rPr lang="en-US" sz="2000" dirty="0">
                <a:latin typeface="HK Grotesk"/>
                <a:ea typeface="HK Grotesk"/>
                <a:cs typeface="HK Grotesk"/>
                <a:sym typeface="HK Grotesk"/>
              </a:rPr>
              <a:t>: </a:t>
            </a:r>
            <a:r>
              <a:rPr lang="en-US" sz="2000" dirty="0" err="1">
                <a:latin typeface="HK Grotesk"/>
                <a:ea typeface="HK Grotesk"/>
                <a:cs typeface="HK Grotesk"/>
                <a:sym typeface="HK Grotesk"/>
              </a:rPr>
              <a:t>por</a:t>
            </a:r>
            <a:r>
              <a:rPr lang="en-US" sz="20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2000" dirty="0" err="1">
                <a:latin typeface="HK Grotesk"/>
                <a:ea typeface="HK Grotesk"/>
                <a:cs typeface="HK Grotesk"/>
                <a:sym typeface="HK Grotesk"/>
              </a:rPr>
              <a:t>cada</a:t>
            </a:r>
            <a:r>
              <a:rPr lang="en-US" sz="2000" dirty="0">
                <a:latin typeface="HK Grotesk"/>
                <a:ea typeface="HK Grotesk"/>
                <a:cs typeface="HK Grotesk"/>
                <a:sym typeface="HK Grotesk"/>
              </a:rPr>
              <a:t> kg de café </a:t>
            </a:r>
            <a:r>
              <a:rPr lang="en-US" sz="2000" dirty="0" err="1">
                <a:latin typeface="HK Grotesk"/>
                <a:ea typeface="HK Grotesk"/>
                <a:cs typeface="HK Grotesk"/>
                <a:sym typeface="HK Grotesk"/>
              </a:rPr>
              <a:t>verde</a:t>
            </a:r>
            <a:r>
              <a:rPr lang="en-US" sz="2000" dirty="0">
                <a:latin typeface="HK Grotesk"/>
                <a:ea typeface="HK Grotesk"/>
                <a:cs typeface="HK Grotesk"/>
                <a:sym typeface="HK Grotesk"/>
              </a:rPr>
              <a:t>, se </a:t>
            </a:r>
            <a:r>
              <a:rPr lang="en-US" sz="2000" dirty="0" err="1">
                <a:latin typeface="HK Grotesk"/>
                <a:ea typeface="HK Grotesk"/>
                <a:cs typeface="HK Grotesk"/>
                <a:sym typeface="HK Grotesk"/>
              </a:rPr>
              <a:t>obtiene</a:t>
            </a:r>
            <a:r>
              <a:rPr lang="en-US" sz="20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2000" dirty="0" err="1">
                <a:latin typeface="HK Grotesk"/>
                <a:ea typeface="HK Grotesk"/>
                <a:cs typeface="HK Grotesk"/>
                <a:sym typeface="HK Grotesk"/>
              </a:rPr>
              <a:t>una</a:t>
            </a:r>
            <a:r>
              <a:rPr lang="en-US" sz="20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2000" dirty="0" err="1">
                <a:latin typeface="HK Grotesk"/>
                <a:ea typeface="HK Grotesk"/>
                <a:cs typeface="HK Grotesk"/>
                <a:sym typeface="HK Grotesk"/>
              </a:rPr>
              <a:t>cantidad</a:t>
            </a:r>
            <a:r>
              <a:rPr lang="en-US" sz="2000" dirty="0">
                <a:latin typeface="HK Grotesk"/>
                <a:ea typeface="HK Grotesk"/>
                <a:cs typeface="HK Grotesk"/>
                <a:sym typeface="HK Grotesk"/>
              </a:rPr>
              <a:t> de café </a:t>
            </a:r>
            <a:r>
              <a:rPr lang="en-US" sz="2000" dirty="0" err="1">
                <a:latin typeface="HK Grotesk"/>
                <a:ea typeface="HK Grotesk"/>
                <a:cs typeface="HK Grotesk"/>
                <a:sym typeface="HK Grotesk"/>
              </a:rPr>
              <a:t>listo</a:t>
            </a:r>
            <a:r>
              <a:rPr lang="en-US" sz="2000" dirty="0">
                <a:latin typeface="HK Grotesk"/>
                <a:ea typeface="HK Grotesk"/>
                <a:cs typeface="HK Grotesk"/>
                <a:sym typeface="HK Grotesk"/>
              </a:rPr>
              <a:t> para </a:t>
            </a:r>
            <a:r>
              <a:rPr lang="en-US" sz="2000" dirty="0" err="1">
                <a:latin typeface="HK Grotesk"/>
                <a:ea typeface="HK Grotesk"/>
                <a:cs typeface="HK Grotesk"/>
                <a:sym typeface="HK Grotesk"/>
              </a:rPr>
              <a:t>exportar</a:t>
            </a:r>
            <a:r>
              <a:rPr lang="en-US" sz="2000" dirty="0">
                <a:latin typeface="HK Grotesk"/>
                <a:ea typeface="HK Grotesk"/>
                <a:cs typeface="HK Grotesk"/>
                <a:sym typeface="HK Grotesk"/>
              </a:rPr>
              <a:t>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063327" y="3475977"/>
            <a:ext cx="5375573" cy="1849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734"/>
              </a:lnSpc>
              <a:spcBef>
                <a:spcPct val="0"/>
              </a:spcBef>
            </a:pPr>
            <a:r>
              <a:rPr lang="en-US" sz="2400" b="1" dirty="0">
                <a:solidFill>
                  <a:srgbClr val="C41D1D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ENTRADA (DOMINIO)</a:t>
            </a:r>
          </a:p>
          <a:p>
            <a:pPr>
              <a:lnSpc>
                <a:spcPts val="3734"/>
              </a:lnSpc>
              <a:spcBef>
                <a:spcPct val="0"/>
              </a:spcBef>
            </a:pP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La </a:t>
            </a: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empresa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puede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recibir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:</a:t>
            </a:r>
          </a:p>
          <a:p>
            <a:pPr>
              <a:lnSpc>
                <a:spcPts val="3734"/>
              </a:lnSpc>
              <a:spcBef>
                <a:spcPct val="0"/>
              </a:spcBef>
            </a:pP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x = kg de café </a:t>
            </a: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verde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 (</a:t>
            </a: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insumo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)</a:t>
            </a:r>
          </a:p>
          <a:p>
            <a:pPr>
              <a:lnSpc>
                <a:spcPts val="3734"/>
              </a:lnSpc>
              <a:spcBef>
                <a:spcPct val="0"/>
              </a:spcBef>
            </a:pP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Pero no </a:t>
            </a: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cualquier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cantidad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es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válida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673969" y="3264960"/>
            <a:ext cx="6096000" cy="2862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734"/>
              </a:lnSpc>
              <a:spcBef>
                <a:spcPct val="0"/>
              </a:spcBef>
            </a:pPr>
            <a:r>
              <a:rPr lang="en-US" sz="2400" b="1" dirty="0">
                <a:solidFill>
                  <a:srgbClr val="C41D1D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DOMINIO -RESTRICCIÓN </a:t>
            </a:r>
          </a:p>
          <a:p>
            <a:pPr marL="575763" lvl="1" indent="-287882">
              <a:lnSpc>
                <a:spcPts val="3734"/>
              </a:lnSpc>
              <a:buFont typeface="Arial"/>
              <a:buChar char="•"/>
            </a:pP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mínimo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: 10 kg (no </a:t>
            </a: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es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 rentable </a:t>
            </a: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producir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menos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)</a:t>
            </a:r>
          </a:p>
          <a:p>
            <a:pPr marL="575763" lvl="1" indent="-287882">
              <a:lnSpc>
                <a:spcPts val="3734"/>
              </a:lnSpc>
              <a:buFont typeface="Arial"/>
              <a:buChar char="•"/>
            </a:pP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máximo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: 100 kg (</a:t>
            </a: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capacidad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 de planta)</a:t>
            </a:r>
          </a:p>
          <a:p>
            <a:pPr algn="ctr">
              <a:lnSpc>
                <a:spcPts val="4200"/>
              </a:lnSpc>
            </a:pPr>
            <a:r>
              <a:rPr lang="en-US" sz="2400" b="1" dirty="0" err="1">
                <a:latin typeface="HK Grotesk Bold"/>
                <a:ea typeface="HK Grotesk Bold"/>
                <a:cs typeface="HK Grotesk Bold"/>
                <a:sym typeface="HK Grotesk Bold"/>
              </a:rPr>
              <a:t>Dominio</a:t>
            </a:r>
            <a:r>
              <a:rPr lang="en-US" sz="2400" b="1" dirty="0">
                <a:latin typeface="HK Grotesk Bold"/>
                <a:ea typeface="HK Grotesk Bold"/>
                <a:cs typeface="HK Grotesk Bold"/>
                <a:sym typeface="HK Grotesk Bold"/>
              </a:rPr>
              <a:t> = 10 ≤ x ≤ 100</a:t>
            </a:r>
          </a:p>
          <a:p>
            <a:pPr>
              <a:lnSpc>
                <a:spcPts val="3734"/>
              </a:lnSpc>
              <a:spcBef>
                <a:spcPct val="0"/>
              </a:spcBef>
            </a:pPr>
            <a:endParaRPr lang="en-US" sz="2400" b="1" dirty="0">
              <a:latin typeface="HK Grotesk Bold"/>
              <a:ea typeface="HK Grotesk Bold"/>
              <a:cs typeface="HK Grotesk Bold"/>
              <a:sym typeface="HK Grotesk Bold"/>
            </a:endParaRPr>
          </a:p>
        </p:txBody>
      </p:sp>
    </p:spTree>
    <p:extLst>
      <p:ext uri="{BB962C8B-B14F-4D97-AF65-F5344CB8AC3E}">
        <p14:creationId xmlns:p14="http://schemas.microsoft.com/office/powerpoint/2010/main" val="193001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78634" y="340888"/>
            <a:ext cx="9958351" cy="72327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666"/>
              </a:lnSpc>
              <a:spcBef>
                <a:spcPct val="0"/>
              </a:spcBef>
            </a:pPr>
            <a:r>
              <a:rPr lang="en-US" sz="2400" b="1" dirty="0">
                <a:solidFill>
                  <a:srgbClr val="C41D1D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FUNCIÓN DE PRODUCCIÓN</a:t>
            </a:r>
          </a:p>
          <a:p>
            <a:pPr>
              <a:lnSpc>
                <a:spcPts val="4666"/>
              </a:lnSpc>
              <a:spcBef>
                <a:spcPct val="0"/>
              </a:spcBef>
            </a:pP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El </a:t>
            </a: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proceso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 de </a:t>
            </a: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transformación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es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:</a:t>
            </a:r>
          </a:p>
          <a:p>
            <a:pPr>
              <a:lnSpc>
                <a:spcPts val="4666"/>
              </a:lnSpc>
              <a:spcBef>
                <a:spcPct val="0"/>
              </a:spcBef>
            </a:pPr>
            <a:r>
              <a:rPr lang="en-US" sz="2400" b="1" dirty="0">
                <a:latin typeface="HK Grotesk Bold"/>
                <a:ea typeface="HK Grotesk Bold"/>
                <a:cs typeface="HK Grotesk Bold"/>
                <a:sym typeface="HK Grotesk Bold"/>
              </a:rPr>
              <a:t>y = 2x - 5</a:t>
            </a:r>
          </a:p>
          <a:p>
            <a:pPr>
              <a:lnSpc>
                <a:spcPts val="4666"/>
              </a:lnSpc>
              <a:spcBef>
                <a:spcPct val="0"/>
              </a:spcBef>
            </a:pPr>
            <a:r>
              <a:rPr lang="en-US" sz="2400" b="1" dirty="0">
                <a:solidFill>
                  <a:srgbClr val="C41D1D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SALIDA (RANGO)</a:t>
            </a:r>
          </a:p>
          <a:p>
            <a:pPr>
              <a:lnSpc>
                <a:spcPts val="4666"/>
              </a:lnSpc>
              <a:spcBef>
                <a:spcPct val="0"/>
              </a:spcBef>
            </a:pP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Ahora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calculamos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qué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resultados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puede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generar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 el </a:t>
            </a: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sistema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.</a:t>
            </a:r>
          </a:p>
          <a:p>
            <a:pPr>
              <a:lnSpc>
                <a:spcPts val="4666"/>
              </a:lnSpc>
              <a:spcBef>
                <a:spcPct val="0"/>
              </a:spcBef>
            </a:pPr>
            <a:r>
              <a:rPr lang="en-US" sz="2400" b="1" dirty="0">
                <a:latin typeface="HK Grotesk Bold"/>
                <a:ea typeface="HK Grotesk Bold"/>
                <a:cs typeface="HK Grotesk Bold"/>
                <a:sym typeface="HK Grotesk Bold"/>
              </a:rPr>
              <a:t>CASOS EXTREMOS</a:t>
            </a:r>
          </a:p>
          <a:p>
            <a:pPr marL="719700" lvl="1" indent="-359850">
              <a:lnSpc>
                <a:spcPts val="4666"/>
              </a:lnSpc>
              <a:buFont typeface="Arial"/>
              <a:buChar char="•"/>
            </a:pP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Si x = 10:</a:t>
            </a:r>
          </a:p>
          <a:p>
            <a:pPr>
              <a:lnSpc>
                <a:spcPts val="4666"/>
              </a:lnSpc>
              <a:spcBef>
                <a:spcPct val="0"/>
              </a:spcBef>
            </a:pP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      y = 2(10) - 5 = 15</a:t>
            </a:r>
          </a:p>
          <a:p>
            <a:pPr marL="719700" lvl="1" indent="-359850">
              <a:lnSpc>
                <a:spcPts val="4666"/>
              </a:lnSpc>
              <a:buFont typeface="Arial"/>
              <a:buChar char="•"/>
            </a:pP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Si x = 100:</a:t>
            </a:r>
          </a:p>
          <a:p>
            <a:pPr>
              <a:lnSpc>
                <a:spcPts val="4666"/>
              </a:lnSpc>
              <a:spcBef>
                <a:spcPct val="0"/>
              </a:spcBef>
            </a:pP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      y = 2(100) - 5 = 195</a:t>
            </a:r>
          </a:p>
          <a:p>
            <a:pPr>
              <a:lnSpc>
                <a:spcPts val="4666"/>
              </a:lnSpc>
              <a:spcBef>
                <a:spcPct val="0"/>
              </a:spcBef>
            </a:pPr>
            <a:endParaRPr lang="en-US" sz="2400" dirty="0">
              <a:latin typeface="HK Grotesk"/>
              <a:ea typeface="HK Grotesk"/>
              <a:cs typeface="HK Grotesk"/>
              <a:sym typeface="HK Grotesk"/>
            </a:endParaRPr>
          </a:p>
          <a:p>
            <a:pPr>
              <a:lnSpc>
                <a:spcPts val="4666"/>
              </a:lnSpc>
              <a:spcBef>
                <a:spcPct val="0"/>
              </a:spcBef>
            </a:pPr>
            <a:endParaRPr lang="en-US" sz="2400" dirty="0">
              <a:latin typeface="HK Grotesk"/>
              <a:ea typeface="HK Grotesk"/>
              <a:cs typeface="HK Grotesk"/>
              <a:sym typeface="HK Grotesk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6838310" y="3298780"/>
            <a:ext cx="2775149" cy="13169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13"/>
              </a:lnSpc>
              <a:spcBef>
                <a:spcPct val="0"/>
              </a:spcBef>
            </a:pPr>
            <a:r>
              <a:rPr lang="en-US" sz="2800" b="1" dirty="0">
                <a:solidFill>
                  <a:srgbClr val="C41D1D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RANGO</a:t>
            </a:r>
          </a:p>
          <a:p>
            <a:pPr algn="ctr">
              <a:lnSpc>
                <a:spcPts val="5413"/>
              </a:lnSpc>
              <a:spcBef>
                <a:spcPct val="0"/>
              </a:spcBef>
            </a:pPr>
            <a:r>
              <a:rPr lang="en-US" sz="2800" b="1" dirty="0">
                <a:solidFill>
                  <a:srgbClr val="C41D1D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15 ≤ y ≤ 195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325800" y="4779158"/>
            <a:ext cx="6222200" cy="7386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Según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los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límites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 del </a:t>
            </a: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negocio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, la </a:t>
            </a: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producción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 final solo </a:t>
            </a: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puede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variar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dentro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 de </a:t>
            </a: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este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rango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40659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81699" y="954218"/>
            <a:ext cx="8524627" cy="7131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066"/>
              </a:lnSpc>
            </a:pPr>
            <a:r>
              <a:rPr lang="es-CO" sz="4333" b="1" dirty="0" smtClean="0">
                <a:solidFill>
                  <a:srgbClr val="4E82E8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Operaciones con Funciones</a:t>
            </a:r>
            <a:endParaRPr lang="en-US" sz="4333" b="1" dirty="0">
              <a:solidFill>
                <a:srgbClr val="4E82E8"/>
              </a:solidFill>
              <a:latin typeface="HK Grotesk Bold"/>
              <a:ea typeface="HK Grotesk Bold"/>
              <a:cs typeface="HK Grotesk Bold"/>
              <a:sym typeface="HK Grotesk Bold"/>
            </a:endParaRPr>
          </a:p>
        </p:txBody>
      </p:sp>
      <p:sp>
        <p:nvSpPr>
          <p:cNvPr id="12" name="Marcador de texto 1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 smtClean="0">
                <a:latin typeface="Century Gothic" panose="020B0502020202020204" pitchFamily="34" charset="0"/>
              </a:rPr>
              <a:t>Suma de funciones </a:t>
            </a:r>
          </a:p>
          <a:p>
            <a:endParaRPr lang="es-CO" dirty="0" smtClean="0">
              <a:latin typeface="Century Gothic" panose="020B0502020202020204" pitchFamily="34" charset="0"/>
            </a:endParaRPr>
          </a:p>
          <a:p>
            <a:r>
              <a:rPr lang="es-CO" dirty="0" smtClean="0">
                <a:latin typeface="Century Gothic" panose="020B0502020202020204" pitchFamily="34" charset="0"/>
              </a:rPr>
              <a:t>Resta de funciones </a:t>
            </a:r>
          </a:p>
          <a:p>
            <a:endParaRPr lang="es-CO" dirty="0" smtClean="0">
              <a:latin typeface="Century Gothic" panose="020B0502020202020204" pitchFamily="34" charset="0"/>
            </a:endParaRPr>
          </a:p>
          <a:p>
            <a:r>
              <a:rPr lang="es-CO" dirty="0" smtClean="0">
                <a:latin typeface="Century Gothic" panose="020B0502020202020204" pitchFamily="34" charset="0"/>
              </a:rPr>
              <a:t>Producto de funciones</a:t>
            </a:r>
          </a:p>
          <a:p>
            <a:endParaRPr lang="es-CO" dirty="0" smtClean="0">
              <a:latin typeface="Century Gothic" panose="020B0502020202020204" pitchFamily="34" charset="0"/>
            </a:endParaRPr>
          </a:p>
          <a:p>
            <a:r>
              <a:rPr lang="es-CO" dirty="0" smtClean="0">
                <a:latin typeface="Century Gothic" panose="020B0502020202020204" pitchFamily="34" charset="0"/>
              </a:rPr>
              <a:t>Cociente de funciones </a:t>
            </a:r>
          </a:p>
          <a:p>
            <a:endParaRPr lang="en-US" dirty="0"/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787" y="1837456"/>
            <a:ext cx="4579249" cy="654178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787" y="2890284"/>
            <a:ext cx="4818511" cy="671506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787" y="3840960"/>
            <a:ext cx="5410316" cy="823906"/>
          </a:xfrm>
          <a:prstGeom prst="rect">
            <a:avLst/>
          </a:prstGeom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787" y="4944036"/>
            <a:ext cx="2937357" cy="1525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693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"/>
          <p:cNvSpPr txBox="1"/>
          <p:nvPr/>
        </p:nvSpPr>
        <p:spPr>
          <a:xfrm>
            <a:off x="3519933" y="3630177"/>
            <a:ext cx="5264700" cy="16150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marR="0" lvl="0" indent="0" algn="ctr" rtl="0">
              <a:lnSpc>
                <a:spcPct val="371964"/>
              </a:lnSpc>
              <a:spcBef>
                <a:spcPts val="0"/>
              </a:spcBef>
              <a:spcAft>
                <a:spcPts val="0"/>
              </a:spcAft>
              <a:buClr>
                <a:srgbClr val="55ADFF"/>
              </a:buClr>
              <a:buSzPts val="2800"/>
              <a:buFont typeface="Century Gothic"/>
              <a:buNone/>
            </a:pPr>
            <a:r>
              <a:rPr lang="es-CO" sz="2800" dirty="0" smtClean="0">
                <a:solidFill>
                  <a:srgbClr val="55AD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Función Lineal y Pendiente</a:t>
            </a:r>
            <a:endParaRPr sz="2800" b="0" i="0" u="none" strike="noStrike" cap="none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Google Shape;88;p2"/>
          <p:cNvSpPr txBox="1">
            <a:spLocks/>
          </p:cNvSpPr>
          <p:nvPr/>
        </p:nvSpPr>
        <p:spPr>
          <a:xfrm>
            <a:off x="1261989" y="2833413"/>
            <a:ext cx="9668022" cy="935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2700" algn="ctr">
              <a:lnSpc>
                <a:spcPct val="100000"/>
              </a:lnSpc>
              <a:buClr>
                <a:srgbClr val="FFFAFA"/>
              </a:buClr>
              <a:buSzPts val="6000"/>
              <a:buFont typeface="Century Gothic"/>
              <a:buNone/>
            </a:pPr>
            <a:r>
              <a:rPr lang="es-CO" sz="6000" dirty="0" smtClean="0">
                <a:solidFill>
                  <a:srgbClr val="FFFAF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FUNCIONES Y MODELADO</a:t>
            </a:r>
            <a:endParaRPr lang="es-CO" sz="60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923561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16719" y="2596133"/>
            <a:ext cx="8500864" cy="14731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60"/>
              </a:lnSpc>
              <a:spcBef>
                <a:spcPct val="0"/>
              </a:spcBef>
            </a:pPr>
            <a:r>
              <a:rPr lang="en-US" sz="2800" b="1" dirty="0">
                <a:latin typeface="HK Grotesk Bold"/>
                <a:ea typeface="HK Grotesk Bold"/>
                <a:cs typeface="HK Grotesk Bold"/>
                <a:sym typeface="HK Grotesk Bold"/>
              </a:rPr>
              <a:t>“</a:t>
            </a:r>
            <a:r>
              <a:rPr lang="en-US" sz="2800" b="1" dirty="0" err="1">
                <a:latin typeface="HK Grotesk Bold"/>
                <a:ea typeface="HK Grotesk Bold"/>
                <a:cs typeface="HK Grotesk Bold"/>
                <a:sym typeface="HK Grotesk Bold"/>
              </a:rPr>
              <a:t>Una</a:t>
            </a:r>
            <a:r>
              <a:rPr lang="en-US" sz="2800" b="1" dirty="0"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2800" b="1" dirty="0" err="1">
                <a:latin typeface="HK Grotesk Bold"/>
                <a:ea typeface="HK Grotesk Bold"/>
                <a:cs typeface="HK Grotesk Bold"/>
                <a:sym typeface="HK Grotesk Bold"/>
              </a:rPr>
              <a:t>función</a:t>
            </a:r>
            <a:r>
              <a:rPr lang="en-US" sz="2800" b="1" dirty="0">
                <a:latin typeface="HK Grotesk Bold"/>
                <a:ea typeface="HK Grotesk Bold"/>
                <a:cs typeface="HK Grotesk Bold"/>
                <a:sym typeface="HK Grotesk Bold"/>
              </a:rPr>
              <a:t> lineal </a:t>
            </a:r>
            <a:r>
              <a:rPr lang="en-US" sz="2800" b="1" dirty="0" err="1">
                <a:latin typeface="HK Grotesk Bold"/>
                <a:ea typeface="HK Grotesk Bold"/>
                <a:cs typeface="HK Grotesk Bold"/>
                <a:sym typeface="HK Grotesk Bold"/>
              </a:rPr>
              <a:t>tiene</a:t>
            </a:r>
            <a:r>
              <a:rPr lang="en-US" sz="2800" b="1" dirty="0">
                <a:latin typeface="HK Grotesk Bold"/>
                <a:ea typeface="HK Grotesk Bold"/>
                <a:cs typeface="HK Grotesk Bold"/>
                <a:sym typeface="HK Grotesk Bold"/>
              </a:rPr>
              <a:t> la forma:</a:t>
            </a:r>
          </a:p>
          <a:p>
            <a:pPr algn="ctr">
              <a:lnSpc>
                <a:spcPts val="6160"/>
              </a:lnSpc>
              <a:spcBef>
                <a:spcPct val="0"/>
              </a:spcBef>
            </a:pPr>
            <a:r>
              <a:rPr lang="en-US" sz="2800" b="1" dirty="0">
                <a:latin typeface="HK Grotesk Bold"/>
                <a:ea typeface="HK Grotesk Bold"/>
                <a:cs typeface="HK Grotesk Bold"/>
                <a:sym typeface="HK Grotesk Bold"/>
              </a:rPr>
              <a:t> y = </a:t>
            </a:r>
            <a:r>
              <a:rPr lang="en-US" sz="2800" b="1" dirty="0">
                <a:solidFill>
                  <a:srgbClr val="00BF63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m</a:t>
            </a:r>
            <a:r>
              <a:rPr lang="en-US" sz="2800" b="1" dirty="0">
                <a:solidFill>
                  <a:srgbClr val="4E82E8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x</a:t>
            </a:r>
            <a:r>
              <a:rPr lang="en-US" sz="2800" b="1" dirty="0">
                <a:latin typeface="HK Grotesk Bold"/>
                <a:ea typeface="HK Grotesk Bold"/>
                <a:cs typeface="HK Grotesk Bold"/>
                <a:sym typeface="HK Grotesk Bold"/>
              </a:rPr>
              <a:t> + </a:t>
            </a:r>
            <a:r>
              <a:rPr lang="en-US" sz="2800" b="1" dirty="0">
                <a:solidFill>
                  <a:srgbClr val="FF3131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b</a:t>
            </a:r>
          </a:p>
        </p:txBody>
      </p:sp>
      <p:sp>
        <p:nvSpPr>
          <p:cNvPr id="3" name="Freeform 3"/>
          <p:cNvSpPr/>
          <p:nvPr/>
        </p:nvSpPr>
        <p:spPr>
          <a:xfrm rot="8235333">
            <a:off x="3349479" y="4123670"/>
            <a:ext cx="721055" cy="125283"/>
          </a:xfrm>
          <a:custGeom>
            <a:avLst/>
            <a:gdLst/>
            <a:ahLst/>
            <a:cxnLst/>
            <a:rect l="l" t="t" r="r" b="b"/>
            <a:pathLst>
              <a:path w="1081582" h="187925">
                <a:moveTo>
                  <a:pt x="0" y="0"/>
                </a:moveTo>
                <a:lnTo>
                  <a:pt x="1081581" y="0"/>
                </a:lnTo>
                <a:lnTo>
                  <a:pt x="1081581" y="187925"/>
                </a:lnTo>
                <a:lnTo>
                  <a:pt x="0" y="18792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640643" y="1092200"/>
            <a:ext cx="11221329" cy="159017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160"/>
              </a:lnSpc>
              <a:spcBef>
                <a:spcPct val="0"/>
              </a:spcBef>
            </a:pP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¿</a:t>
            </a:r>
            <a:r>
              <a:rPr lang="en-US" sz="3200" dirty="0" err="1">
                <a:latin typeface="HK Grotesk"/>
                <a:ea typeface="HK Grotesk"/>
                <a:cs typeface="HK Grotesk"/>
                <a:sym typeface="HK Grotesk"/>
              </a:rPr>
              <a:t>Te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 ha </a:t>
            </a:r>
            <a:r>
              <a:rPr lang="en-US" sz="3200" dirty="0" err="1">
                <a:latin typeface="HK Grotesk"/>
                <a:ea typeface="HK Grotesk"/>
                <a:cs typeface="HK Grotesk"/>
                <a:sym typeface="HK Grotesk"/>
              </a:rPr>
              <a:t>pasado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 que </a:t>
            </a:r>
            <a:r>
              <a:rPr lang="en-US" sz="3200" dirty="0" err="1">
                <a:latin typeface="HK Grotesk"/>
                <a:ea typeface="HK Grotesk"/>
                <a:cs typeface="HK Grotesk"/>
                <a:sym typeface="HK Grotesk"/>
              </a:rPr>
              <a:t>aumentas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HK Grotesk"/>
                <a:ea typeface="HK Grotesk"/>
                <a:cs typeface="HK Grotesk"/>
                <a:sym typeface="HK Grotesk"/>
              </a:rPr>
              <a:t>ventas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, </a:t>
            </a:r>
            <a:r>
              <a:rPr lang="en-US" sz="3200" dirty="0" err="1">
                <a:latin typeface="HK Grotesk"/>
                <a:ea typeface="HK Grotesk"/>
                <a:cs typeface="HK Grotesk"/>
                <a:sym typeface="HK Grotesk"/>
              </a:rPr>
              <a:t>pero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HK Grotesk"/>
                <a:ea typeface="HK Grotesk"/>
                <a:cs typeface="HK Grotesk"/>
                <a:sym typeface="HK Grotesk"/>
              </a:rPr>
              <a:t>tus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HK Grotesk"/>
                <a:ea typeface="HK Grotesk"/>
                <a:cs typeface="HK Grotesk"/>
                <a:sym typeface="HK Grotesk"/>
              </a:rPr>
              <a:t>ganancias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 no </a:t>
            </a:r>
            <a:r>
              <a:rPr lang="en-US" sz="3200" dirty="0" err="1">
                <a:latin typeface="HK Grotesk"/>
                <a:ea typeface="HK Grotesk"/>
                <a:cs typeface="HK Grotesk"/>
                <a:sym typeface="HK Grotesk"/>
              </a:rPr>
              <a:t>crecen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 al </a:t>
            </a:r>
            <a:r>
              <a:rPr lang="en-US" sz="3200" dirty="0" err="1">
                <a:latin typeface="HK Grotesk"/>
                <a:ea typeface="HK Grotesk"/>
                <a:cs typeface="HK Grotesk"/>
                <a:sym typeface="HK Grotesk"/>
              </a:rPr>
              <a:t>mismo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HK Grotesk"/>
                <a:ea typeface="HK Grotesk"/>
                <a:cs typeface="HK Grotesk"/>
                <a:sym typeface="HK Grotesk"/>
              </a:rPr>
              <a:t>ritmo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?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749576" y="4292737"/>
            <a:ext cx="2211859" cy="6283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946"/>
              </a:lnSpc>
            </a:pPr>
            <a:r>
              <a:rPr lang="en-US" sz="3533" dirty="0" err="1">
                <a:latin typeface="Titillium Web"/>
                <a:ea typeface="Titillium Web"/>
                <a:cs typeface="Titillium Web"/>
                <a:sym typeface="Titillium Web"/>
              </a:rPr>
              <a:t>Resultado</a:t>
            </a:r>
            <a:endParaRPr lang="en-US" sz="3533" dirty="0"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5253974" y="5021992"/>
            <a:ext cx="1992653" cy="6283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947"/>
              </a:lnSpc>
            </a:pPr>
            <a:r>
              <a:rPr lang="en-US" sz="3534" b="1" dirty="0" err="1">
                <a:solidFill>
                  <a:srgbClr val="4E82E8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Cantidad</a:t>
            </a:r>
            <a:r>
              <a:rPr lang="en-US" sz="3534" b="1" dirty="0">
                <a:solidFill>
                  <a:srgbClr val="4E82E8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757424" y="4944849"/>
            <a:ext cx="2284599" cy="6283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947"/>
              </a:lnSpc>
            </a:pPr>
            <a:r>
              <a:rPr lang="en-US" sz="3534" b="1" dirty="0" err="1">
                <a:solidFill>
                  <a:srgbClr val="00BF63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Pendiente</a:t>
            </a:r>
            <a:r>
              <a:rPr lang="en-US" sz="3534" b="1" dirty="0">
                <a:solidFill>
                  <a:srgbClr val="00BF63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6237427" y="3956057"/>
            <a:ext cx="2260997" cy="12567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47"/>
              </a:lnSpc>
            </a:pPr>
            <a:r>
              <a:rPr lang="en-US" sz="3534" b="1" dirty="0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Valor </a:t>
            </a:r>
            <a:r>
              <a:rPr lang="en-US" sz="3534" b="1" dirty="0" err="1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inicial</a:t>
            </a:r>
            <a:endParaRPr lang="en-US" sz="3534" b="1" dirty="0">
              <a:solidFill>
                <a:srgbClr val="FF3131"/>
              </a:solidFill>
              <a:latin typeface="Titillium Web Bold"/>
              <a:ea typeface="Titillium Web Bold"/>
              <a:cs typeface="Titillium Web Bold"/>
              <a:sym typeface="Titillium Web Bold"/>
            </a:endParaRPr>
          </a:p>
        </p:txBody>
      </p:sp>
      <p:sp>
        <p:nvSpPr>
          <p:cNvPr id="10" name="Freeform 10"/>
          <p:cNvSpPr/>
          <p:nvPr/>
        </p:nvSpPr>
        <p:spPr>
          <a:xfrm rot="7802795">
            <a:off x="3944874" y="4405597"/>
            <a:ext cx="1051287" cy="182661"/>
          </a:xfrm>
          <a:custGeom>
            <a:avLst/>
            <a:gdLst/>
            <a:ahLst/>
            <a:cxnLst/>
            <a:rect l="l" t="t" r="r" b="b"/>
            <a:pathLst>
              <a:path w="1576931" h="273992">
                <a:moveTo>
                  <a:pt x="0" y="0"/>
                </a:moveTo>
                <a:lnTo>
                  <a:pt x="1576931" y="0"/>
                </a:lnTo>
                <a:lnTo>
                  <a:pt x="1576931" y="273992"/>
                </a:lnTo>
                <a:lnTo>
                  <a:pt x="0" y="27399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rot="4302530">
            <a:off x="4768067" y="4385685"/>
            <a:ext cx="1051287" cy="182661"/>
          </a:xfrm>
          <a:custGeom>
            <a:avLst/>
            <a:gdLst/>
            <a:ahLst/>
            <a:cxnLst/>
            <a:rect l="l" t="t" r="r" b="b"/>
            <a:pathLst>
              <a:path w="1576931" h="273992">
                <a:moveTo>
                  <a:pt x="0" y="0"/>
                </a:moveTo>
                <a:lnTo>
                  <a:pt x="1576931" y="0"/>
                </a:lnTo>
                <a:lnTo>
                  <a:pt x="1576931" y="273991"/>
                </a:lnTo>
                <a:lnTo>
                  <a:pt x="0" y="27399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 rot="2787671">
            <a:off x="5609690" y="4303983"/>
            <a:ext cx="1051287" cy="182661"/>
          </a:xfrm>
          <a:custGeom>
            <a:avLst/>
            <a:gdLst/>
            <a:ahLst/>
            <a:cxnLst/>
            <a:rect l="l" t="t" r="r" b="b"/>
            <a:pathLst>
              <a:path w="1576931" h="273992">
                <a:moveTo>
                  <a:pt x="0" y="0"/>
                </a:moveTo>
                <a:lnTo>
                  <a:pt x="1576931" y="0"/>
                </a:lnTo>
                <a:lnTo>
                  <a:pt x="1576931" y="273992"/>
                </a:lnTo>
                <a:lnTo>
                  <a:pt x="0" y="27399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pic>
        <p:nvPicPr>
          <p:cNvPr id="3074" name="Picture 2" descr="Funciones lineales – GeoGebr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5826" y="2713401"/>
            <a:ext cx="2904080" cy="2904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7144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872366" y="-111872"/>
            <a:ext cx="7319634" cy="7081746"/>
          </a:xfrm>
          <a:custGeom>
            <a:avLst/>
            <a:gdLst/>
            <a:ahLst/>
            <a:cxnLst/>
            <a:rect l="l" t="t" r="r" b="b"/>
            <a:pathLst>
              <a:path w="10979451" h="10622619">
                <a:moveTo>
                  <a:pt x="0" y="0"/>
                </a:moveTo>
                <a:lnTo>
                  <a:pt x="10979451" y="0"/>
                </a:lnTo>
                <a:lnTo>
                  <a:pt x="10979451" y="10622618"/>
                </a:lnTo>
                <a:lnTo>
                  <a:pt x="0" y="1062261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85800" y="1066020"/>
            <a:ext cx="3714479" cy="43986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53"/>
              </a:lnSpc>
              <a:spcBef>
                <a:spcPct val="0"/>
              </a:spcBef>
            </a:pPr>
            <a:r>
              <a:rPr lang="en-US" sz="3466" b="1">
                <a:latin typeface="HK Grotesk Bold"/>
                <a:ea typeface="HK Grotesk Bold"/>
                <a:cs typeface="HK Grotesk Bold"/>
                <a:sym typeface="HK Grotesk Bold"/>
              </a:rPr>
              <a:t>En tu negocio, la pendiente (m) te dice:</a:t>
            </a:r>
          </a:p>
          <a:p>
            <a:pPr algn="ctr">
              <a:lnSpc>
                <a:spcPts val="4853"/>
              </a:lnSpc>
              <a:spcBef>
                <a:spcPct val="0"/>
              </a:spcBef>
            </a:pPr>
            <a:r>
              <a:rPr lang="en-US" sz="3466" b="1">
                <a:latin typeface="HK Grotesk Bold"/>
                <a:ea typeface="HK Grotesk Bold"/>
                <a:cs typeface="HK Grotesk Bold"/>
                <a:sym typeface="HK Grotesk Bold"/>
              </a:rPr>
              <a:t>Cuánto cambia tu dinero cada vez que vendes una unidad más.</a:t>
            </a:r>
          </a:p>
        </p:txBody>
      </p:sp>
    </p:spTree>
    <p:extLst>
      <p:ext uri="{BB962C8B-B14F-4D97-AF65-F5344CB8AC3E}">
        <p14:creationId xmlns:p14="http://schemas.microsoft.com/office/powerpoint/2010/main" val="70124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13498" y="2174653"/>
            <a:ext cx="3833739" cy="3833739"/>
          </a:xfrm>
          <a:custGeom>
            <a:avLst/>
            <a:gdLst/>
            <a:ahLst/>
            <a:cxnLst/>
            <a:rect l="l" t="t" r="r" b="b"/>
            <a:pathLst>
              <a:path w="5750608" h="5750608">
                <a:moveTo>
                  <a:pt x="0" y="0"/>
                </a:moveTo>
                <a:lnTo>
                  <a:pt x="5750608" y="0"/>
                </a:lnTo>
                <a:lnTo>
                  <a:pt x="5750608" y="5750607"/>
                </a:lnTo>
                <a:lnTo>
                  <a:pt x="0" y="575060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011053" y="789658"/>
            <a:ext cx="10495147" cy="13849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413"/>
              </a:lnSpc>
              <a:spcBef>
                <a:spcPct val="0"/>
              </a:spcBef>
            </a:pP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 Las </a:t>
            </a:r>
            <a:r>
              <a:rPr lang="en-US" sz="3200" dirty="0" err="1">
                <a:latin typeface="HK Grotesk"/>
                <a:ea typeface="HK Grotesk"/>
                <a:cs typeface="HK Grotesk"/>
                <a:sym typeface="HK Grotesk"/>
              </a:rPr>
              <a:t>decisiones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HK Grotesk"/>
                <a:ea typeface="HK Grotesk"/>
                <a:cs typeface="HK Grotesk"/>
                <a:sym typeface="HK Grotesk"/>
              </a:rPr>
              <a:t>inteligentes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 no se </a:t>
            </a:r>
            <a:r>
              <a:rPr lang="en-US" sz="3200" dirty="0" err="1">
                <a:latin typeface="HK Grotesk"/>
                <a:ea typeface="HK Grotesk"/>
                <a:cs typeface="HK Grotesk"/>
                <a:sym typeface="HK Grotesk"/>
              </a:rPr>
              <a:t>toman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 con </a:t>
            </a:r>
            <a:r>
              <a:rPr lang="en-US" sz="3200" dirty="0" err="1">
                <a:latin typeface="HK Grotesk"/>
                <a:ea typeface="HK Grotesk"/>
                <a:cs typeface="HK Grotesk"/>
                <a:sym typeface="HK Grotesk"/>
              </a:rPr>
              <a:t>totales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, </a:t>
            </a:r>
            <a:r>
              <a:rPr lang="en-US" sz="3200" dirty="0" err="1">
                <a:latin typeface="HK Grotesk"/>
                <a:ea typeface="HK Grotesk"/>
                <a:cs typeface="HK Grotesk"/>
                <a:sym typeface="HK Grotesk"/>
              </a:rPr>
              <a:t>sino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 con </a:t>
            </a:r>
            <a:r>
              <a:rPr lang="en-US" sz="3200" dirty="0" err="1">
                <a:latin typeface="HK Grotesk"/>
                <a:ea typeface="HK Grotesk"/>
                <a:cs typeface="HK Grotesk"/>
                <a:sym typeface="HK Grotesk"/>
              </a:rPr>
              <a:t>cambios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HK Grotesk"/>
                <a:ea typeface="HK Grotesk"/>
                <a:cs typeface="HK Grotesk"/>
                <a:sym typeface="HK Grotesk"/>
              </a:rPr>
              <a:t>pequeños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4308115" y="2206391"/>
            <a:ext cx="7252859" cy="37702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62881" lvl="1" indent="-381440">
              <a:lnSpc>
                <a:spcPts val="4946"/>
              </a:lnSpc>
              <a:buFont typeface="Arial"/>
              <a:buChar char="•"/>
            </a:pPr>
            <a:r>
              <a:rPr lang="en-US" sz="3533" dirty="0" err="1">
                <a:solidFill>
                  <a:srgbClr val="4E82E8"/>
                </a:solidFill>
                <a:latin typeface="HK Grotesk"/>
                <a:ea typeface="HK Grotesk"/>
                <a:cs typeface="HK Grotesk"/>
                <a:sym typeface="HK Grotesk"/>
              </a:rPr>
              <a:t>Costo</a:t>
            </a:r>
            <a:r>
              <a:rPr lang="en-US" sz="3533" dirty="0">
                <a:solidFill>
                  <a:srgbClr val="4E82E8"/>
                </a:solidFill>
                <a:latin typeface="HK Grotesk"/>
                <a:ea typeface="HK Grotesk"/>
                <a:cs typeface="HK Grotesk"/>
                <a:sym typeface="HK Grotesk"/>
              </a:rPr>
              <a:t> marginal → </a:t>
            </a:r>
            <a:r>
              <a:rPr lang="en-US" sz="3533" dirty="0" err="1">
                <a:solidFill>
                  <a:srgbClr val="4E82E8"/>
                </a:solidFill>
                <a:latin typeface="HK Grotesk"/>
                <a:ea typeface="HK Grotesk"/>
                <a:cs typeface="HK Grotesk"/>
                <a:sym typeface="HK Grotesk"/>
              </a:rPr>
              <a:t>cuánto</a:t>
            </a:r>
            <a:r>
              <a:rPr lang="en-US" sz="3533" dirty="0">
                <a:solidFill>
                  <a:srgbClr val="4E82E8"/>
                </a:solidFill>
                <a:latin typeface="HK Grotesk"/>
                <a:ea typeface="HK Grotesk"/>
                <a:cs typeface="HK Grotesk"/>
                <a:sym typeface="HK Grotesk"/>
              </a:rPr>
              <a:t> cuesta </a:t>
            </a:r>
            <a:r>
              <a:rPr lang="en-US" sz="3533" dirty="0" err="1">
                <a:solidFill>
                  <a:srgbClr val="4E82E8"/>
                </a:solidFill>
                <a:latin typeface="HK Grotesk"/>
                <a:ea typeface="HK Grotesk"/>
                <a:cs typeface="HK Grotesk"/>
                <a:sym typeface="HK Grotesk"/>
              </a:rPr>
              <a:t>producir</a:t>
            </a:r>
            <a:r>
              <a:rPr lang="en-US" sz="3533" dirty="0">
                <a:solidFill>
                  <a:srgbClr val="4E82E8"/>
                </a:solidFill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3533" dirty="0" err="1">
                <a:solidFill>
                  <a:srgbClr val="4E82E8"/>
                </a:solidFill>
                <a:latin typeface="HK Grotesk"/>
                <a:ea typeface="HK Grotesk"/>
                <a:cs typeface="HK Grotesk"/>
                <a:sym typeface="HK Grotesk"/>
              </a:rPr>
              <a:t>una</a:t>
            </a:r>
            <a:r>
              <a:rPr lang="en-US" sz="3533" dirty="0">
                <a:solidFill>
                  <a:srgbClr val="4E82E8"/>
                </a:solidFill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3533" dirty="0" err="1">
                <a:solidFill>
                  <a:srgbClr val="4E82E8"/>
                </a:solidFill>
                <a:latin typeface="HK Grotesk"/>
                <a:ea typeface="HK Grotesk"/>
                <a:cs typeface="HK Grotesk"/>
                <a:sym typeface="HK Grotesk"/>
              </a:rPr>
              <a:t>unidad</a:t>
            </a:r>
            <a:r>
              <a:rPr lang="en-US" sz="3533" dirty="0">
                <a:solidFill>
                  <a:srgbClr val="4E82E8"/>
                </a:solidFill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3533" dirty="0" err="1">
                <a:solidFill>
                  <a:srgbClr val="4E82E8"/>
                </a:solidFill>
                <a:latin typeface="HK Grotesk"/>
                <a:ea typeface="HK Grotesk"/>
                <a:cs typeface="HK Grotesk"/>
                <a:sym typeface="HK Grotesk"/>
              </a:rPr>
              <a:t>adicional</a:t>
            </a:r>
            <a:r>
              <a:rPr lang="en-US" sz="3533" dirty="0">
                <a:solidFill>
                  <a:srgbClr val="4E82E8"/>
                </a:solidFill>
                <a:latin typeface="HK Grotesk"/>
                <a:ea typeface="HK Grotesk"/>
                <a:cs typeface="HK Grotesk"/>
                <a:sym typeface="HK Grotesk"/>
              </a:rPr>
              <a:t>.</a:t>
            </a:r>
          </a:p>
          <a:p>
            <a:pPr marL="762881" lvl="1" indent="-381440">
              <a:lnSpc>
                <a:spcPts val="4946"/>
              </a:lnSpc>
              <a:buFont typeface="Arial"/>
              <a:buChar char="•"/>
            </a:pPr>
            <a:r>
              <a:rPr lang="en-US" sz="3533" dirty="0" err="1">
                <a:solidFill>
                  <a:srgbClr val="00BF63"/>
                </a:solidFill>
                <a:latin typeface="HK Grotesk"/>
                <a:ea typeface="HK Grotesk"/>
                <a:cs typeface="HK Grotesk"/>
                <a:sym typeface="HK Grotesk"/>
              </a:rPr>
              <a:t>Ingreso</a:t>
            </a:r>
            <a:r>
              <a:rPr lang="en-US" sz="3533" dirty="0">
                <a:solidFill>
                  <a:srgbClr val="00BF63"/>
                </a:solidFill>
                <a:latin typeface="HK Grotesk"/>
                <a:ea typeface="HK Grotesk"/>
                <a:cs typeface="HK Grotesk"/>
                <a:sym typeface="HK Grotesk"/>
              </a:rPr>
              <a:t> marginal → </a:t>
            </a:r>
            <a:r>
              <a:rPr lang="en-US" sz="3533" dirty="0" err="1">
                <a:solidFill>
                  <a:srgbClr val="00BF63"/>
                </a:solidFill>
                <a:latin typeface="HK Grotesk"/>
                <a:ea typeface="HK Grotesk"/>
                <a:cs typeface="HK Grotesk"/>
                <a:sym typeface="HK Grotesk"/>
              </a:rPr>
              <a:t>cuánto</a:t>
            </a:r>
            <a:r>
              <a:rPr lang="en-US" sz="3533" dirty="0">
                <a:solidFill>
                  <a:srgbClr val="00BF63"/>
                </a:solidFill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3533" dirty="0" err="1">
                <a:solidFill>
                  <a:srgbClr val="00BF63"/>
                </a:solidFill>
                <a:latin typeface="HK Grotesk"/>
                <a:ea typeface="HK Grotesk"/>
                <a:cs typeface="HK Grotesk"/>
                <a:sym typeface="HK Grotesk"/>
              </a:rPr>
              <a:t>ganas</a:t>
            </a:r>
            <a:r>
              <a:rPr lang="en-US" sz="3533" dirty="0">
                <a:solidFill>
                  <a:srgbClr val="00BF63"/>
                </a:solidFill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3533" dirty="0" err="1">
                <a:solidFill>
                  <a:srgbClr val="00BF63"/>
                </a:solidFill>
                <a:latin typeface="HK Grotesk"/>
                <a:ea typeface="HK Grotesk"/>
                <a:cs typeface="HK Grotesk"/>
                <a:sym typeface="HK Grotesk"/>
              </a:rPr>
              <a:t>por</a:t>
            </a:r>
            <a:r>
              <a:rPr lang="en-US" sz="3533" dirty="0">
                <a:solidFill>
                  <a:srgbClr val="00BF63"/>
                </a:solidFill>
                <a:latin typeface="HK Grotesk"/>
                <a:ea typeface="HK Grotesk"/>
                <a:cs typeface="HK Grotesk"/>
                <a:sym typeface="HK Grotesk"/>
              </a:rPr>
              <a:t> vender </a:t>
            </a:r>
            <a:r>
              <a:rPr lang="en-US" sz="3533" dirty="0" err="1">
                <a:solidFill>
                  <a:srgbClr val="00BF63"/>
                </a:solidFill>
                <a:latin typeface="HK Grotesk"/>
                <a:ea typeface="HK Grotesk"/>
                <a:cs typeface="HK Grotesk"/>
                <a:sym typeface="HK Grotesk"/>
              </a:rPr>
              <a:t>una</a:t>
            </a:r>
            <a:r>
              <a:rPr lang="en-US" sz="3533" dirty="0">
                <a:solidFill>
                  <a:srgbClr val="00BF63"/>
                </a:solidFill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3533" dirty="0" err="1">
                <a:solidFill>
                  <a:srgbClr val="00BF63"/>
                </a:solidFill>
                <a:latin typeface="HK Grotesk"/>
                <a:ea typeface="HK Grotesk"/>
                <a:cs typeface="HK Grotesk"/>
                <a:sym typeface="HK Grotesk"/>
              </a:rPr>
              <a:t>unidad</a:t>
            </a:r>
            <a:r>
              <a:rPr lang="en-US" sz="3533" dirty="0">
                <a:solidFill>
                  <a:srgbClr val="00BF63"/>
                </a:solidFill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3533" dirty="0" err="1">
                <a:solidFill>
                  <a:srgbClr val="00BF63"/>
                </a:solidFill>
                <a:latin typeface="HK Grotesk"/>
                <a:ea typeface="HK Grotesk"/>
                <a:cs typeface="HK Grotesk"/>
                <a:sym typeface="HK Grotesk"/>
              </a:rPr>
              <a:t>adicional</a:t>
            </a:r>
            <a:r>
              <a:rPr lang="en-US" sz="3533" dirty="0">
                <a:solidFill>
                  <a:srgbClr val="00BF63"/>
                </a:solidFill>
                <a:latin typeface="HK Grotesk"/>
                <a:ea typeface="HK Grotesk"/>
                <a:cs typeface="HK Grotesk"/>
                <a:sym typeface="HK Grotesk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24349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"/>
          <p:cNvSpPr txBox="1">
            <a:spLocks noGrp="1"/>
          </p:cNvSpPr>
          <p:nvPr>
            <p:ph type="title"/>
          </p:nvPr>
        </p:nvSpPr>
        <p:spPr>
          <a:xfrm>
            <a:off x="1420836" y="2765420"/>
            <a:ext cx="9805181" cy="935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AFA"/>
              </a:buClr>
              <a:buSzPts val="6000"/>
              <a:buFont typeface="Century Gothic"/>
              <a:buNone/>
            </a:pPr>
            <a:r>
              <a:rPr lang="es-CO" sz="6000" dirty="0" smtClean="0">
                <a:solidFill>
                  <a:srgbClr val="FFFAF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FUNCIONES Y MODELADO</a:t>
            </a:r>
            <a:endParaRPr sz="60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89" name="Google Shape;89;p2"/>
          <p:cNvSpPr txBox="1"/>
          <p:nvPr/>
        </p:nvSpPr>
        <p:spPr>
          <a:xfrm>
            <a:off x="3374555" y="4148514"/>
            <a:ext cx="5264700" cy="1120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55ADFF"/>
              </a:buClr>
              <a:buSzPts val="2800"/>
              <a:buFont typeface="Century Gothic"/>
              <a:buNone/>
            </a:pPr>
            <a:r>
              <a:rPr lang="es-CO" sz="3600" dirty="0" smtClean="0">
                <a:solidFill>
                  <a:srgbClr val="55AD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Plano cartesiano y Pares Ordenados</a:t>
            </a:r>
            <a:endParaRPr sz="3600" b="0" i="0" u="none" strike="noStrike" cap="none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178169" y="1672407"/>
            <a:ext cx="6738619" cy="42367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760"/>
              </a:lnSpc>
              <a:spcBef>
                <a:spcPct val="0"/>
              </a:spcBef>
            </a:pPr>
            <a:r>
              <a:rPr lang="en-US" sz="2800" dirty="0">
                <a:latin typeface="HK Grotesk"/>
                <a:ea typeface="HK Grotesk"/>
                <a:cs typeface="HK Grotesk"/>
                <a:sym typeface="HK Grotesk"/>
              </a:rPr>
              <a:t> 1. </a:t>
            </a:r>
            <a:r>
              <a:rPr lang="en-US" sz="2800" dirty="0" err="1">
                <a:latin typeface="HK Grotesk"/>
                <a:ea typeface="HK Grotesk"/>
                <a:cs typeface="HK Grotesk"/>
                <a:sym typeface="HK Grotesk"/>
              </a:rPr>
              <a:t>Puedes</a:t>
            </a:r>
            <a:r>
              <a:rPr lang="en-US" sz="28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2800" dirty="0" err="1">
                <a:latin typeface="HK Grotesk"/>
                <a:ea typeface="HK Grotesk"/>
                <a:cs typeface="HK Grotesk"/>
                <a:sym typeface="HK Grotesk"/>
              </a:rPr>
              <a:t>fijar</a:t>
            </a:r>
            <a:r>
              <a:rPr lang="en-US" sz="28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2800" dirty="0" err="1">
                <a:latin typeface="HK Grotesk"/>
                <a:ea typeface="HK Grotesk"/>
                <a:cs typeface="HK Grotesk"/>
                <a:sym typeface="HK Grotesk"/>
              </a:rPr>
              <a:t>precios</a:t>
            </a:r>
            <a:r>
              <a:rPr lang="en-US" sz="2800" dirty="0">
                <a:latin typeface="HK Grotesk"/>
                <a:ea typeface="HK Grotesk"/>
                <a:cs typeface="HK Grotesk"/>
                <a:sym typeface="HK Grotesk"/>
              </a:rPr>
              <a:t> con </a:t>
            </a:r>
            <a:r>
              <a:rPr lang="en-US" sz="2800" dirty="0" err="1">
                <a:latin typeface="HK Grotesk"/>
                <a:ea typeface="HK Grotesk"/>
                <a:cs typeface="HK Grotesk"/>
                <a:sym typeface="HK Grotesk"/>
              </a:rPr>
              <a:t>criterio</a:t>
            </a:r>
            <a:r>
              <a:rPr lang="en-US" sz="2800" dirty="0">
                <a:latin typeface="HK Grotesk"/>
                <a:ea typeface="HK Grotesk"/>
                <a:cs typeface="HK Grotesk"/>
                <a:sym typeface="HK Grotesk"/>
              </a:rPr>
              <a:t> (no </a:t>
            </a:r>
            <a:r>
              <a:rPr lang="en-US" sz="2800" dirty="0" err="1">
                <a:latin typeface="HK Grotesk"/>
                <a:ea typeface="HK Grotesk"/>
                <a:cs typeface="HK Grotesk"/>
                <a:sym typeface="HK Grotesk"/>
              </a:rPr>
              <a:t>por</a:t>
            </a:r>
            <a:r>
              <a:rPr lang="en-US" sz="28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2800" dirty="0" err="1">
                <a:latin typeface="HK Grotesk"/>
                <a:ea typeface="HK Grotesk"/>
                <a:cs typeface="HK Grotesk"/>
                <a:sym typeface="HK Grotesk"/>
              </a:rPr>
              <a:t>intuición</a:t>
            </a:r>
            <a:r>
              <a:rPr lang="en-US" sz="2800" dirty="0">
                <a:latin typeface="HK Grotesk"/>
                <a:ea typeface="HK Grotesk"/>
                <a:cs typeface="HK Grotesk"/>
                <a:sym typeface="HK Grotesk"/>
              </a:rPr>
              <a:t>)</a:t>
            </a:r>
          </a:p>
          <a:p>
            <a:pPr>
              <a:lnSpc>
                <a:spcPts val="4760"/>
              </a:lnSpc>
              <a:spcBef>
                <a:spcPct val="0"/>
              </a:spcBef>
            </a:pPr>
            <a:r>
              <a:rPr lang="en-US" sz="2800" dirty="0">
                <a:latin typeface="HK Grotesk"/>
                <a:ea typeface="HK Grotesk"/>
                <a:cs typeface="HK Grotesk"/>
                <a:sym typeface="HK Grotesk"/>
              </a:rPr>
              <a:t>2. </a:t>
            </a:r>
            <a:r>
              <a:rPr lang="en-US" sz="2800" dirty="0" err="1">
                <a:latin typeface="HK Grotesk"/>
                <a:ea typeface="HK Grotesk"/>
                <a:cs typeface="HK Grotesk"/>
                <a:sym typeface="HK Grotesk"/>
              </a:rPr>
              <a:t>Puedes</a:t>
            </a:r>
            <a:r>
              <a:rPr lang="en-US" sz="28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2800" dirty="0" err="1">
                <a:latin typeface="HK Grotesk"/>
                <a:ea typeface="HK Grotesk"/>
                <a:cs typeface="HK Grotesk"/>
                <a:sym typeface="HK Grotesk"/>
              </a:rPr>
              <a:t>decidir</a:t>
            </a:r>
            <a:r>
              <a:rPr lang="en-US" sz="28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2800" dirty="0" err="1">
                <a:latin typeface="HK Grotesk"/>
                <a:ea typeface="HK Grotesk"/>
                <a:cs typeface="HK Grotesk"/>
                <a:sym typeface="HK Grotesk"/>
              </a:rPr>
              <a:t>si</a:t>
            </a:r>
            <a:r>
              <a:rPr lang="en-US" sz="28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2800" dirty="0" err="1">
                <a:latin typeface="HK Grotesk"/>
                <a:ea typeface="HK Grotesk"/>
                <a:cs typeface="HK Grotesk"/>
                <a:sym typeface="HK Grotesk"/>
              </a:rPr>
              <a:t>crecer</a:t>
            </a:r>
            <a:r>
              <a:rPr lang="en-US" sz="28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2800" dirty="0" err="1">
                <a:latin typeface="HK Grotesk"/>
                <a:ea typeface="HK Grotesk"/>
                <a:cs typeface="HK Grotesk"/>
                <a:sym typeface="HK Grotesk"/>
              </a:rPr>
              <a:t>realmente</a:t>
            </a:r>
            <a:r>
              <a:rPr lang="en-US" sz="28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2800" dirty="0" err="1">
                <a:latin typeface="HK Grotesk"/>
                <a:ea typeface="HK Grotesk"/>
                <a:cs typeface="HK Grotesk"/>
                <a:sym typeface="HK Grotesk"/>
              </a:rPr>
              <a:t>conviene</a:t>
            </a:r>
            <a:endParaRPr lang="en-US" sz="2800" dirty="0">
              <a:latin typeface="HK Grotesk"/>
              <a:ea typeface="HK Grotesk"/>
              <a:cs typeface="HK Grotesk"/>
              <a:sym typeface="HK Grotesk"/>
            </a:endParaRPr>
          </a:p>
          <a:p>
            <a:pPr>
              <a:lnSpc>
                <a:spcPts val="4760"/>
              </a:lnSpc>
              <a:spcBef>
                <a:spcPct val="0"/>
              </a:spcBef>
            </a:pPr>
            <a:r>
              <a:rPr lang="en-US" sz="2800" dirty="0">
                <a:latin typeface="HK Grotesk"/>
                <a:ea typeface="HK Grotesk"/>
                <a:cs typeface="HK Grotesk"/>
                <a:sym typeface="HK Grotesk"/>
              </a:rPr>
              <a:t>3. </a:t>
            </a:r>
            <a:r>
              <a:rPr lang="en-US" sz="2800" dirty="0" err="1">
                <a:latin typeface="HK Grotesk"/>
                <a:ea typeface="HK Grotesk"/>
                <a:cs typeface="HK Grotesk"/>
                <a:sym typeface="HK Grotesk"/>
              </a:rPr>
              <a:t>Puedes</a:t>
            </a:r>
            <a:r>
              <a:rPr lang="en-US" sz="28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2800" dirty="0" err="1">
                <a:latin typeface="HK Grotesk"/>
                <a:ea typeface="HK Grotesk"/>
                <a:cs typeface="HK Grotesk"/>
                <a:sym typeface="HK Grotesk"/>
              </a:rPr>
              <a:t>anticipar</a:t>
            </a:r>
            <a:r>
              <a:rPr lang="en-US" sz="28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2800" dirty="0" err="1">
                <a:latin typeface="HK Grotesk"/>
                <a:ea typeface="HK Grotesk"/>
                <a:cs typeface="HK Grotesk"/>
                <a:sym typeface="HK Grotesk"/>
              </a:rPr>
              <a:t>pérdidas</a:t>
            </a:r>
            <a:r>
              <a:rPr lang="en-US" sz="2800" dirty="0">
                <a:latin typeface="HK Grotesk"/>
                <a:ea typeface="HK Grotesk"/>
                <a:cs typeface="HK Grotesk"/>
                <a:sym typeface="HK Grotesk"/>
              </a:rPr>
              <a:t> antes de que </a:t>
            </a:r>
            <a:r>
              <a:rPr lang="en-US" sz="2800" dirty="0" err="1">
                <a:latin typeface="HK Grotesk"/>
                <a:ea typeface="HK Grotesk"/>
                <a:cs typeface="HK Grotesk"/>
                <a:sym typeface="HK Grotesk"/>
              </a:rPr>
              <a:t>ocurran</a:t>
            </a:r>
            <a:endParaRPr lang="en-US" sz="2800" dirty="0">
              <a:latin typeface="HK Grotesk"/>
              <a:ea typeface="HK Grotesk"/>
              <a:cs typeface="HK Grotesk"/>
              <a:sym typeface="HK Grotesk"/>
            </a:endParaRPr>
          </a:p>
          <a:p>
            <a:pPr>
              <a:lnSpc>
                <a:spcPts val="4760"/>
              </a:lnSpc>
              <a:spcBef>
                <a:spcPct val="0"/>
              </a:spcBef>
            </a:pPr>
            <a:r>
              <a:rPr lang="en-US" sz="2800" dirty="0">
                <a:latin typeface="HK Grotesk"/>
                <a:ea typeface="HK Grotesk"/>
                <a:cs typeface="HK Grotesk"/>
                <a:sym typeface="HK Grotesk"/>
              </a:rPr>
              <a:t>4. </a:t>
            </a:r>
            <a:r>
              <a:rPr lang="en-US" sz="2800" dirty="0" err="1">
                <a:latin typeface="HK Grotesk"/>
                <a:ea typeface="HK Grotesk"/>
                <a:cs typeface="HK Grotesk"/>
                <a:sym typeface="HK Grotesk"/>
              </a:rPr>
              <a:t>Puedes</a:t>
            </a:r>
            <a:r>
              <a:rPr lang="en-US" sz="28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2800" dirty="0" err="1">
                <a:latin typeface="HK Grotesk"/>
                <a:ea typeface="HK Grotesk"/>
                <a:cs typeface="HK Grotesk"/>
                <a:sym typeface="HK Grotesk"/>
              </a:rPr>
              <a:t>tomar</a:t>
            </a:r>
            <a:r>
              <a:rPr lang="en-US" sz="28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2800" dirty="0" err="1">
                <a:latin typeface="HK Grotesk"/>
                <a:ea typeface="HK Grotesk"/>
                <a:cs typeface="HK Grotesk"/>
                <a:sym typeface="HK Grotesk"/>
              </a:rPr>
              <a:t>decisiones</a:t>
            </a:r>
            <a:r>
              <a:rPr lang="en-US" sz="28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2800" dirty="0" err="1">
                <a:latin typeface="HK Grotesk"/>
                <a:ea typeface="HK Grotesk"/>
                <a:cs typeface="HK Grotesk"/>
                <a:sym typeface="HK Grotesk"/>
              </a:rPr>
              <a:t>estratégicas</a:t>
            </a:r>
            <a:endParaRPr lang="en-US" sz="2800" dirty="0">
              <a:latin typeface="HK Grotesk"/>
              <a:ea typeface="HK Grotesk"/>
              <a:cs typeface="HK Grotesk"/>
              <a:sym typeface="HK Grotesk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7562428" y="2218473"/>
            <a:ext cx="3793269" cy="3421448"/>
          </a:xfrm>
          <a:custGeom>
            <a:avLst/>
            <a:gdLst/>
            <a:ahLst/>
            <a:cxnLst/>
            <a:rect l="l" t="t" r="r" b="b"/>
            <a:pathLst>
              <a:path w="5689904" h="5132172">
                <a:moveTo>
                  <a:pt x="0" y="0"/>
                </a:moveTo>
                <a:lnTo>
                  <a:pt x="5689904" y="0"/>
                </a:lnTo>
                <a:lnTo>
                  <a:pt x="5689904" y="5132172"/>
                </a:lnTo>
                <a:lnTo>
                  <a:pt x="0" y="513217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433" b="-5433"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3421365" y="774725"/>
            <a:ext cx="5624161" cy="8976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 b="1" dirty="0">
                <a:solidFill>
                  <a:srgbClr val="4E82E8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LA PENDIENTE </a:t>
            </a:r>
          </a:p>
        </p:txBody>
      </p:sp>
    </p:spTree>
    <p:extLst>
      <p:ext uri="{BB962C8B-B14F-4D97-AF65-F5344CB8AC3E}">
        <p14:creationId xmlns:p14="http://schemas.microsoft.com/office/powerpoint/2010/main" val="2070905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485412" y="1642889"/>
            <a:ext cx="9656201" cy="41293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573"/>
              </a:lnSpc>
              <a:spcBef>
                <a:spcPct val="0"/>
              </a:spcBef>
            </a:pP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Una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empresa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tiene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 la </a:t>
            </a: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función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 de </a:t>
            </a: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costos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:</a:t>
            </a:r>
          </a:p>
          <a:p>
            <a:pPr algn="ctr">
              <a:lnSpc>
                <a:spcPts val="4573"/>
              </a:lnSpc>
              <a:spcBef>
                <a:spcPct val="0"/>
              </a:spcBef>
            </a:pP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2400" b="1" dirty="0">
                <a:latin typeface="HK Grotesk Bold"/>
                <a:ea typeface="HK Grotesk Bold"/>
                <a:cs typeface="HK Grotesk Bold"/>
                <a:sym typeface="HK Grotesk Bold"/>
              </a:rPr>
              <a:t>y = 15x + 1000</a:t>
            </a:r>
          </a:p>
          <a:p>
            <a:pPr>
              <a:lnSpc>
                <a:spcPts val="4573"/>
              </a:lnSpc>
              <a:spcBef>
                <a:spcPct val="0"/>
              </a:spcBef>
            </a:pP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m = 15 → </a:t>
            </a: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cada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producto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 cuesta 15 </a:t>
            </a: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producirlo</a:t>
            </a:r>
            <a:endParaRPr lang="en-US" sz="2400" dirty="0">
              <a:latin typeface="HK Grotesk"/>
              <a:ea typeface="HK Grotesk"/>
              <a:cs typeface="HK Grotesk"/>
              <a:sym typeface="HK Grotesk"/>
            </a:endParaRPr>
          </a:p>
          <a:p>
            <a:pPr>
              <a:lnSpc>
                <a:spcPts val="4573"/>
              </a:lnSpc>
              <a:spcBef>
                <a:spcPct val="0"/>
              </a:spcBef>
            </a:pP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b = 1000 → </a:t>
            </a: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costos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fijos</a:t>
            </a:r>
            <a:endParaRPr lang="en-US" sz="2400" dirty="0">
              <a:latin typeface="HK Grotesk"/>
              <a:ea typeface="HK Grotesk"/>
              <a:cs typeface="HK Grotesk"/>
              <a:sym typeface="HK Grotesk"/>
            </a:endParaRPr>
          </a:p>
          <a:p>
            <a:pPr>
              <a:lnSpc>
                <a:spcPts val="4573"/>
              </a:lnSpc>
              <a:spcBef>
                <a:spcPct val="0"/>
              </a:spcBef>
            </a:pP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Si produces 100 </a:t>
            </a: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unidades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:</a:t>
            </a:r>
          </a:p>
          <a:p>
            <a:pPr>
              <a:lnSpc>
                <a:spcPts val="4573"/>
              </a:lnSpc>
              <a:spcBef>
                <a:spcPct val="0"/>
              </a:spcBef>
            </a:pP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 y = 15(100) + 1000 = </a:t>
            </a:r>
            <a:r>
              <a:rPr lang="en-US" sz="2400" dirty="0" smtClean="0">
                <a:latin typeface="HK Grotesk"/>
                <a:ea typeface="HK Grotesk"/>
                <a:cs typeface="HK Grotesk"/>
                <a:sym typeface="HK Grotesk"/>
              </a:rPr>
              <a:t>2500</a:t>
            </a:r>
            <a:endParaRPr lang="en-US" sz="2400" dirty="0">
              <a:latin typeface="HK Grotesk"/>
              <a:ea typeface="HK Grotesk"/>
              <a:cs typeface="HK Grotesk"/>
              <a:sym typeface="HK Grotesk"/>
            </a:endParaRPr>
          </a:p>
          <a:p>
            <a:pPr>
              <a:lnSpc>
                <a:spcPts val="4573"/>
              </a:lnSpc>
              <a:spcBef>
                <a:spcPct val="0"/>
              </a:spcBef>
            </a:pP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Si el </a:t>
            </a: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precio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 de </a:t>
            </a: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venta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es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menor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 a 15 → </a:t>
            </a: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pierdes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dinero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en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cada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unidad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.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4212558" y="933450"/>
            <a:ext cx="3444174" cy="8079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346"/>
              </a:lnSpc>
            </a:pPr>
            <a:r>
              <a:rPr lang="en-US" sz="4533" b="1" dirty="0">
                <a:solidFill>
                  <a:srgbClr val="00BF63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EJEMPLO</a:t>
            </a:r>
          </a:p>
        </p:txBody>
      </p:sp>
    </p:spTree>
    <p:extLst>
      <p:ext uri="{BB962C8B-B14F-4D97-AF65-F5344CB8AC3E}">
        <p14:creationId xmlns:p14="http://schemas.microsoft.com/office/powerpoint/2010/main" val="1202267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867705" y="2183936"/>
            <a:ext cx="6946230" cy="1784005"/>
          </a:xfrm>
          <a:custGeom>
            <a:avLst/>
            <a:gdLst/>
            <a:ahLst/>
            <a:cxnLst/>
            <a:rect l="l" t="t" r="r" b="b"/>
            <a:pathLst>
              <a:path w="10419345" h="2676007">
                <a:moveTo>
                  <a:pt x="0" y="0"/>
                </a:moveTo>
                <a:lnTo>
                  <a:pt x="10419345" y="0"/>
                </a:lnTo>
                <a:lnTo>
                  <a:pt x="10419345" y="2676006"/>
                </a:lnTo>
                <a:lnTo>
                  <a:pt x="0" y="267600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3450415" y="3967941"/>
            <a:ext cx="5555725" cy="2187011"/>
          </a:xfrm>
          <a:custGeom>
            <a:avLst/>
            <a:gdLst/>
            <a:ahLst/>
            <a:cxnLst/>
            <a:rect l="l" t="t" r="r" b="b"/>
            <a:pathLst>
              <a:path w="9713833" h="4195766">
                <a:moveTo>
                  <a:pt x="0" y="0"/>
                </a:moveTo>
                <a:lnTo>
                  <a:pt x="9713833" y="0"/>
                </a:lnTo>
                <a:lnTo>
                  <a:pt x="9713833" y="4195766"/>
                </a:lnTo>
                <a:lnTo>
                  <a:pt x="0" y="419576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1208738" y="771522"/>
            <a:ext cx="10264163" cy="8079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346"/>
              </a:lnSpc>
            </a:pPr>
            <a:r>
              <a:rPr lang="en-US" sz="4533" b="1" dirty="0">
                <a:solidFill>
                  <a:srgbClr val="00BF63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¿DE DÓNDE SALE LA PENDIENTE?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838297" y="1579435"/>
            <a:ext cx="11550650" cy="17697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573"/>
              </a:lnSpc>
            </a:pPr>
            <a:r>
              <a:rPr lang="en-US" sz="3266" dirty="0" smtClean="0">
                <a:latin typeface="HK Grotesk"/>
                <a:ea typeface="HK Grotesk"/>
                <a:cs typeface="HK Grotesk"/>
                <a:sym typeface="HK Grotesk"/>
              </a:rPr>
              <a:t>1. </a:t>
            </a:r>
            <a:r>
              <a:rPr lang="en-US" sz="3266" dirty="0">
                <a:latin typeface="HK Grotesk"/>
                <a:ea typeface="HK Grotesk"/>
                <a:cs typeface="HK Grotesk"/>
                <a:sym typeface="HK Grotesk"/>
              </a:rPr>
              <a:t>A </a:t>
            </a:r>
            <a:r>
              <a:rPr lang="en-US" sz="3266" dirty="0" err="1">
                <a:latin typeface="HK Grotesk"/>
                <a:ea typeface="HK Grotesk"/>
                <a:cs typeface="HK Grotesk"/>
                <a:sym typeface="HK Grotesk"/>
              </a:rPr>
              <a:t>partir</a:t>
            </a:r>
            <a:r>
              <a:rPr lang="en-US" sz="3266" dirty="0">
                <a:latin typeface="HK Grotesk"/>
                <a:ea typeface="HK Grotesk"/>
                <a:cs typeface="HK Grotesk"/>
                <a:sym typeface="HK Grotesk"/>
              </a:rPr>
              <a:t> de </a:t>
            </a:r>
            <a:r>
              <a:rPr lang="en-US" sz="3266" dirty="0" err="1">
                <a:latin typeface="HK Grotesk"/>
                <a:ea typeface="HK Grotesk"/>
                <a:cs typeface="HK Grotesk"/>
                <a:sym typeface="HK Grotesk"/>
              </a:rPr>
              <a:t>datos</a:t>
            </a:r>
            <a:r>
              <a:rPr lang="en-US" sz="3266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</a:p>
          <a:p>
            <a:pPr>
              <a:lnSpc>
                <a:spcPts val="4573"/>
              </a:lnSpc>
            </a:pPr>
            <a:endParaRPr lang="en-US" sz="3266" dirty="0">
              <a:latin typeface="HK Grotesk"/>
              <a:ea typeface="HK Grotesk"/>
              <a:cs typeface="HK Grotesk"/>
              <a:sym typeface="HK Grotesk"/>
            </a:endParaRPr>
          </a:p>
          <a:p>
            <a:pPr>
              <a:lnSpc>
                <a:spcPts val="4573"/>
              </a:lnSpc>
              <a:spcBef>
                <a:spcPct val="0"/>
              </a:spcBef>
            </a:pPr>
            <a:endParaRPr lang="en-US" sz="3266" dirty="0">
              <a:latin typeface="HK Grotesk"/>
              <a:ea typeface="HK Grotesk"/>
              <a:cs typeface="HK Grotesk"/>
              <a:sym typeface="HK Grotesk"/>
            </a:endParaRPr>
          </a:p>
        </p:txBody>
      </p:sp>
    </p:spTree>
    <p:extLst>
      <p:ext uri="{BB962C8B-B14F-4D97-AF65-F5344CB8AC3E}">
        <p14:creationId xmlns:p14="http://schemas.microsoft.com/office/powerpoint/2010/main" val="2393565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32914" y="795511"/>
            <a:ext cx="10708382" cy="6604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600"/>
              </a:lnSpc>
              <a:spcBef>
                <a:spcPct val="0"/>
              </a:spcBef>
            </a:pPr>
            <a:r>
              <a:rPr lang="en-US" sz="4000" dirty="0" smtClean="0">
                <a:latin typeface="HK Grotesk"/>
                <a:ea typeface="HK Grotesk"/>
                <a:cs typeface="HK Grotesk"/>
                <a:sym typeface="HK Grotesk"/>
              </a:rPr>
              <a:t>2. </a:t>
            </a:r>
            <a:r>
              <a:rPr lang="en-US" sz="4000" dirty="0" err="1">
                <a:latin typeface="HK Grotesk"/>
                <a:ea typeface="HK Grotesk"/>
                <a:cs typeface="HK Grotesk"/>
                <a:sym typeface="HK Grotesk"/>
              </a:rPr>
              <a:t>Desde</a:t>
            </a:r>
            <a:r>
              <a:rPr lang="en-US" sz="4000" dirty="0">
                <a:latin typeface="HK Grotesk"/>
                <a:ea typeface="HK Grotesk"/>
                <a:cs typeface="HK Grotesk"/>
                <a:sym typeface="HK Grotesk"/>
              </a:rPr>
              <a:t> la </a:t>
            </a:r>
            <a:r>
              <a:rPr lang="en-US" sz="4000" dirty="0" err="1">
                <a:latin typeface="HK Grotesk"/>
                <a:ea typeface="HK Grotesk"/>
                <a:cs typeface="HK Grotesk"/>
                <a:sym typeface="HK Grotesk"/>
              </a:rPr>
              <a:t>lógica</a:t>
            </a:r>
            <a:r>
              <a:rPr lang="en-US" sz="4000" dirty="0">
                <a:latin typeface="HK Grotesk"/>
                <a:ea typeface="HK Grotesk"/>
                <a:cs typeface="HK Grotesk"/>
                <a:sym typeface="HK Grotesk"/>
              </a:rPr>
              <a:t> del </a:t>
            </a:r>
            <a:r>
              <a:rPr lang="en-US" sz="4000" dirty="0" err="1">
                <a:latin typeface="HK Grotesk"/>
                <a:ea typeface="HK Grotesk"/>
                <a:cs typeface="HK Grotesk"/>
                <a:sym typeface="HK Grotesk"/>
              </a:rPr>
              <a:t>negocio</a:t>
            </a:r>
            <a:endParaRPr lang="en-US" sz="4000" dirty="0">
              <a:latin typeface="HK Grotesk"/>
              <a:ea typeface="HK Grotesk"/>
              <a:cs typeface="HK Grotesk"/>
              <a:sym typeface="HK Grotesk"/>
            </a:endParaRPr>
          </a:p>
          <a:p>
            <a:pPr>
              <a:lnSpc>
                <a:spcPts val="5600"/>
              </a:lnSpc>
              <a:spcBef>
                <a:spcPct val="0"/>
              </a:spcBef>
            </a:pPr>
            <a:endParaRPr lang="en-US" sz="4000" dirty="0">
              <a:latin typeface="HK Grotesk"/>
              <a:ea typeface="HK Grotesk"/>
              <a:cs typeface="HK Grotesk"/>
              <a:sym typeface="HK Grotesk"/>
            </a:endParaRPr>
          </a:p>
          <a:p>
            <a:pPr>
              <a:lnSpc>
                <a:spcPts val="5600"/>
              </a:lnSpc>
              <a:spcBef>
                <a:spcPct val="0"/>
              </a:spcBef>
            </a:pPr>
            <a:r>
              <a:rPr lang="en-US" sz="4000" dirty="0" err="1">
                <a:latin typeface="HK Grotesk"/>
                <a:ea typeface="HK Grotesk"/>
                <a:cs typeface="HK Grotesk"/>
                <a:sym typeface="HK Grotesk"/>
              </a:rPr>
              <a:t>Materia</a:t>
            </a:r>
            <a:r>
              <a:rPr lang="en-US" sz="4000" dirty="0">
                <a:latin typeface="HK Grotesk"/>
                <a:ea typeface="HK Grotesk"/>
                <a:cs typeface="HK Grotesk"/>
                <a:sym typeface="HK Grotesk"/>
              </a:rPr>
              <a:t> prima </a:t>
            </a:r>
            <a:r>
              <a:rPr lang="en-US" sz="4000" dirty="0" err="1">
                <a:latin typeface="HK Grotesk"/>
                <a:ea typeface="HK Grotesk"/>
                <a:cs typeface="HK Grotesk"/>
                <a:sym typeface="HK Grotesk"/>
              </a:rPr>
              <a:t>por</a:t>
            </a:r>
            <a:r>
              <a:rPr lang="en-US" sz="40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4000" dirty="0" err="1">
                <a:latin typeface="HK Grotesk"/>
                <a:ea typeface="HK Grotesk"/>
                <a:cs typeface="HK Grotesk"/>
                <a:sym typeface="HK Grotesk"/>
              </a:rPr>
              <a:t>producto</a:t>
            </a:r>
            <a:r>
              <a:rPr lang="en-US" sz="4000" dirty="0">
                <a:latin typeface="HK Grotesk"/>
                <a:ea typeface="HK Grotesk"/>
                <a:cs typeface="HK Grotesk"/>
                <a:sym typeface="HK Grotesk"/>
              </a:rPr>
              <a:t>: $6</a:t>
            </a:r>
          </a:p>
          <a:p>
            <a:pPr>
              <a:lnSpc>
                <a:spcPts val="5600"/>
              </a:lnSpc>
              <a:spcBef>
                <a:spcPct val="0"/>
              </a:spcBef>
            </a:pPr>
            <a:r>
              <a:rPr lang="en-US" sz="4000" dirty="0">
                <a:latin typeface="HK Grotesk"/>
                <a:ea typeface="HK Grotesk"/>
                <a:cs typeface="HK Grotesk"/>
                <a:sym typeface="HK Grotesk"/>
              </a:rPr>
              <a:t>Mano de </a:t>
            </a:r>
            <a:r>
              <a:rPr lang="en-US" sz="4000" dirty="0" err="1">
                <a:latin typeface="HK Grotesk"/>
                <a:ea typeface="HK Grotesk"/>
                <a:cs typeface="HK Grotesk"/>
                <a:sym typeface="HK Grotesk"/>
              </a:rPr>
              <a:t>obra</a:t>
            </a:r>
            <a:r>
              <a:rPr lang="en-US" sz="40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4000" dirty="0" err="1">
                <a:latin typeface="HK Grotesk"/>
                <a:ea typeface="HK Grotesk"/>
                <a:cs typeface="HK Grotesk"/>
                <a:sym typeface="HK Grotesk"/>
              </a:rPr>
              <a:t>por</a:t>
            </a:r>
            <a:r>
              <a:rPr lang="en-US" sz="40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4000" dirty="0" err="1">
                <a:latin typeface="HK Grotesk"/>
                <a:ea typeface="HK Grotesk"/>
                <a:cs typeface="HK Grotesk"/>
                <a:sym typeface="HK Grotesk"/>
              </a:rPr>
              <a:t>producto</a:t>
            </a:r>
            <a:r>
              <a:rPr lang="en-US" sz="4000" dirty="0">
                <a:latin typeface="HK Grotesk"/>
                <a:ea typeface="HK Grotesk"/>
                <a:cs typeface="HK Grotesk"/>
                <a:sym typeface="HK Grotesk"/>
              </a:rPr>
              <a:t>: $7</a:t>
            </a:r>
          </a:p>
          <a:p>
            <a:pPr algn="ctr">
              <a:lnSpc>
                <a:spcPts val="6720"/>
              </a:lnSpc>
              <a:spcBef>
                <a:spcPct val="0"/>
              </a:spcBef>
            </a:pPr>
            <a:r>
              <a:rPr lang="en-US" sz="4800" b="1" dirty="0">
                <a:solidFill>
                  <a:srgbClr val="FF3131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m=6+7=13</a:t>
            </a:r>
          </a:p>
          <a:p>
            <a:pPr>
              <a:lnSpc>
                <a:spcPts val="5600"/>
              </a:lnSpc>
              <a:spcBef>
                <a:spcPct val="0"/>
              </a:spcBef>
            </a:pPr>
            <a:r>
              <a:rPr lang="en-US" sz="4000" dirty="0">
                <a:latin typeface="HK Grotesk"/>
                <a:ea typeface="HK Grotesk"/>
                <a:cs typeface="HK Grotesk"/>
                <a:sym typeface="HK Grotesk"/>
              </a:rPr>
              <a:t>13 </a:t>
            </a:r>
            <a:r>
              <a:rPr lang="en-US" sz="4000" dirty="0" err="1">
                <a:latin typeface="HK Grotesk"/>
                <a:ea typeface="HK Grotesk"/>
                <a:cs typeface="HK Grotesk"/>
                <a:sym typeface="HK Grotesk"/>
              </a:rPr>
              <a:t>es</a:t>
            </a:r>
            <a:r>
              <a:rPr lang="en-US" sz="4000" dirty="0">
                <a:latin typeface="HK Grotesk"/>
                <a:ea typeface="HK Grotesk"/>
                <a:cs typeface="HK Grotesk"/>
                <a:sym typeface="HK Grotesk"/>
              </a:rPr>
              <a:t> la </a:t>
            </a:r>
            <a:r>
              <a:rPr lang="en-US" sz="4000" dirty="0" err="1">
                <a:latin typeface="HK Grotesk"/>
                <a:ea typeface="HK Grotesk"/>
                <a:cs typeface="HK Grotesk"/>
                <a:sym typeface="HK Grotesk"/>
              </a:rPr>
              <a:t>suma</a:t>
            </a:r>
            <a:r>
              <a:rPr lang="en-US" sz="4000" dirty="0">
                <a:latin typeface="HK Grotesk"/>
                <a:ea typeface="HK Grotesk"/>
                <a:cs typeface="HK Grotesk"/>
                <a:sym typeface="HK Grotesk"/>
              </a:rPr>
              <a:t> de </a:t>
            </a:r>
            <a:r>
              <a:rPr lang="en-US" sz="4000" dirty="0" err="1">
                <a:latin typeface="HK Grotesk"/>
                <a:ea typeface="HK Grotesk"/>
                <a:cs typeface="HK Grotesk"/>
                <a:sym typeface="HK Grotesk"/>
              </a:rPr>
              <a:t>los</a:t>
            </a:r>
            <a:r>
              <a:rPr lang="en-US" sz="40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4000" dirty="0" err="1">
                <a:latin typeface="HK Grotesk"/>
                <a:ea typeface="HK Grotesk"/>
                <a:cs typeface="HK Grotesk"/>
                <a:sym typeface="HK Grotesk"/>
              </a:rPr>
              <a:t>costos</a:t>
            </a:r>
            <a:r>
              <a:rPr lang="en-US" sz="4000" dirty="0">
                <a:latin typeface="HK Grotesk"/>
                <a:ea typeface="HK Grotesk"/>
                <a:cs typeface="HK Grotesk"/>
                <a:sym typeface="HK Grotesk"/>
              </a:rPr>
              <a:t> variables </a:t>
            </a:r>
            <a:r>
              <a:rPr lang="en-US" sz="4000" dirty="0" err="1">
                <a:latin typeface="HK Grotesk"/>
                <a:ea typeface="HK Grotesk"/>
                <a:cs typeface="HK Grotesk"/>
                <a:sym typeface="HK Grotesk"/>
              </a:rPr>
              <a:t>por</a:t>
            </a:r>
            <a:r>
              <a:rPr lang="en-US" sz="40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4000" dirty="0" err="1">
                <a:latin typeface="HK Grotesk"/>
                <a:ea typeface="HK Grotesk"/>
                <a:cs typeface="HK Grotesk"/>
                <a:sym typeface="HK Grotesk"/>
              </a:rPr>
              <a:t>unidad</a:t>
            </a:r>
            <a:r>
              <a:rPr lang="en-US" sz="4000" dirty="0">
                <a:latin typeface="HK Grotesk"/>
                <a:ea typeface="HK Grotesk"/>
                <a:cs typeface="HK Grotesk"/>
                <a:sym typeface="HK Grotesk"/>
              </a:rPr>
              <a:t>.</a:t>
            </a:r>
          </a:p>
          <a:p>
            <a:pPr>
              <a:lnSpc>
                <a:spcPts val="5600"/>
              </a:lnSpc>
              <a:spcBef>
                <a:spcPct val="0"/>
              </a:spcBef>
            </a:pPr>
            <a:endParaRPr lang="en-US" sz="4000" dirty="0">
              <a:latin typeface="HK Grotesk"/>
              <a:ea typeface="HK Grotesk"/>
              <a:cs typeface="HK Grotesk"/>
              <a:sym typeface="HK Grotesk"/>
            </a:endParaRPr>
          </a:p>
          <a:p>
            <a:pPr>
              <a:lnSpc>
                <a:spcPts val="5600"/>
              </a:lnSpc>
              <a:spcBef>
                <a:spcPct val="0"/>
              </a:spcBef>
            </a:pPr>
            <a:endParaRPr lang="en-US" sz="4000" dirty="0">
              <a:latin typeface="HK Grotesk"/>
              <a:ea typeface="HK Grotesk"/>
              <a:cs typeface="HK Grotesk"/>
              <a:sym typeface="HK Grotesk"/>
            </a:endParaRPr>
          </a:p>
        </p:txBody>
      </p:sp>
    </p:spTree>
    <p:extLst>
      <p:ext uri="{BB962C8B-B14F-4D97-AF65-F5344CB8AC3E}">
        <p14:creationId xmlns:p14="http://schemas.microsoft.com/office/powerpoint/2010/main" val="3288632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035126" y="1732877"/>
            <a:ext cx="829056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>
                <a:latin typeface="Century Gothic" panose="020B0502020202020204" pitchFamily="34" charset="0"/>
              </a:rPr>
              <a:t>Los </a:t>
            </a:r>
            <a:r>
              <a:rPr lang="en-US" sz="2400" dirty="0" err="1">
                <a:latin typeface="Century Gothic" panose="020B0502020202020204" pitchFamily="34" charset="0"/>
              </a:rPr>
              <a:t>costos</a:t>
            </a:r>
            <a:r>
              <a:rPr lang="en-US" sz="2400" dirty="0">
                <a:latin typeface="Century Gothic" panose="020B0502020202020204" pitchFamily="34" charset="0"/>
              </a:rPr>
              <a:t> de </a:t>
            </a:r>
            <a:r>
              <a:rPr lang="en-US" sz="2400" dirty="0" err="1">
                <a:latin typeface="Century Gothic" panose="020B0502020202020204" pitchFamily="34" charset="0"/>
              </a:rPr>
              <a:t>producir</a:t>
            </a:r>
            <a:r>
              <a:rPr lang="en-US" sz="2400" dirty="0">
                <a:latin typeface="Century Gothic" panose="020B0502020202020204" pitchFamily="34" charset="0"/>
              </a:rPr>
              <a:t> x </a:t>
            </a:r>
            <a:r>
              <a:rPr lang="en-US" sz="2400" dirty="0" err="1" smtClean="0">
                <a:latin typeface="Century Gothic" panose="020B0502020202020204" pitchFamily="34" charset="0"/>
              </a:rPr>
              <a:t>camisas</a:t>
            </a:r>
            <a:r>
              <a:rPr lang="en-US" sz="2400" dirty="0" smtClean="0">
                <a:latin typeface="Century Gothic" panose="020B0502020202020204" pitchFamily="34" charset="0"/>
              </a:rPr>
              <a:t> para </a:t>
            </a:r>
            <a:r>
              <a:rPr lang="en-US" sz="2400" dirty="0" err="1">
                <a:latin typeface="Century Gothic" panose="020B0502020202020204" pitchFamily="34" charset="0"/>
              </a:rPr>
              <a:t>una</a:t>
            </a:r>
            <a:r>
              <a:rPr lang="en-US" sz="2400" dirty="0">
                <a:latin typeface="Century Gothic" panose="020B0502020202020204" pitchFamily="34" charset="0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</a:rPr>
              <a:t>empresa</a:t>
            </a:r>
            <a:r>
              <a:rPr lang="en-US" sz="2400" dirty="0">
                <a:latin typeface="Century Gothic" panose="020B0502020202020204" pitchFamily="34" charset="0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</a:rPr>
              <a:t>están</a:t>
            </a:r>
            <a:r>
              <a:rPr lang="en-US" sz="2400" dirty="0">
                <a:latin typeface="Century Gothic" panose="020B0502020202020204" pitchFamily="34" charset="0"/>
              </a:rPr>
              <a:t> dados </a:t>
            </a:r>
            <a:r>
              <a:rPr lang="en-US" sz="2400" dirty="0" err="1">
                <a:latin typeface="Century Gothic" panose="020B0502020202020204" pitchFamily="34" charset="0"/>
              </a:rPr>
              <a:t>por</a:t>
            </a:r>
            <a:r>
              <a:rPr lang="en-US" sz="2400" dirty="0">
                <a:latin typeface="Century Gothic" panose="020B0502020202020204" pitchFamily="34" charset="0"/>
              </a:rPr>
              <a:t>  C(x) = 3500 + 0.75x </a:t>
            </a:r>
            <a:r>
              <a:rPr lang="en-US" sz="2400" dirty="0" err="1">
                <a:latin typeface="Century Gothic" panose="020B0502020202020204" pitchFamily="34" charset="0"/>
              </a:rPr>
              <a:t>dólares</a:t>
            </a:r>
            <a:r>
              <a:rPr lang="en-US" sz="2400" dirty="0" smtClean="0">
                <a:latin typeface="Century Gothic" panose="020B0502020202020204" pitchFamily="34" charset="0"/>
              </a:rPr>
              <a:t>.</a:t>
            </a:r>
          </a:p>
          <a:p>
            <a:pPr algn="just"/>
            <a:endParaRPr lang="en-US" sz="2400" dirty="0" smtClean="0">
              <a:latin typeface="Century Gothic" panose="020B0502020202020204" pitchFamily="34" charset="0"/>
            </a:endParaRPr>
          </a:p>
          <a:p>
            <a:pPr algn="just"/>
            <a:r>
              <a:rPr lang="en-US" sz="2400" dirty="0" smtClean="0">
                <a:latin typeface="Century Gothic" panose="020B0502020202020204" pitchFamily="34" charset="0"/>
              </a:rPr>
              <a:t>a. </a:t>
            </a:r>
            <a:r>
              <a:rPr lang="en-US" sz="2400" dirty="0" err="1" smtClean="0">
                <a:latin typeface="Century Gothic" panose="020B0502020202020204" pitchFamily="34" charset="0"/>
              </a:rPr>
              <a:t>Escriba</a:t>
            </a:r>
            <a:r>
              <a:rPr lang="en-US" sz="2400" dirty="0" smtClean="0">
                <a:latin typeface="Century Gothic" panose="020B0502020202020204" pitchFamily="34" charset="0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</a:rPr>
              <a:t>una</a:t>
            </a:r>
            <a:r>
              <a:rPr lang="en-US" sz="2400" dirty="0">
                <a:latin typeface="Century Gothic" panose="020B0502020202020204" pitchFamily="34" charset="0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</a:rPr>
              <a:t>interpretación</a:t>
            </a:r>
            <a:r>
              <a:rPr lang="en-US" sz="2400" dirty="0">
                <a:latin typeface="Century Gothic" panose="020B0502020202020204" pitchFamily="34" charset="0"/>
              </a:rPr>
              <a:t> para </a:t>
            </a:r>
            <a:r>
              <a:rPr lang="en-US" sz="2400" dirty="0" err="1">
                <a:latin typeface="Century Gothic" panose="020B0502020202020204" pitchFamily="34" charset="0"/>
              </a:rPr>
              <a:t>los</a:t>
            </a:r>
            <a:r>
              <a:rPr lang="en-US" sz="2400" dirty="0">
                <a:latin typeface="Century Gothic" panose="020B0502020202020204" pitchFamily="34" charset="0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</a:rPr>
              <a:t>parámetros</a:t>
            </a:r>
            <a:r>
              <a:rPr lang="en-US" sz="2400" dirty="0">
                <a:latin typeface="Century Gothic" panose="020B0502020202020204" pitchFamily="34" charset="0"/>
              </a:rPr>
              <a:t> m </a:t>
            </a:r>
            <a:r>
              <a:rPr lang="en-US" sz="2400" dirty="0" smtClean="0">
                <a:latin typeface="Century Gothic" panose="020B0502020202020204" pitchFamily="34" charset="0"/>
              </a:rPr>
              <a:t>y b</a:t>
            </a:r>
          </a:p>
          <a:p>
            <a:pPr algn="just"/>
            <a:r>
              <a:rPr lang="en-US" sz="2400" dirty="0" smtClean="0">
                <a:latin typeface="Century Gothic" panose="020B0502020202020204" pitchFamily="34" charset="0"/>
              </a:rPr>
              <a:t> </a:t>
            </a:r>
            <a:r>
              <a:rPr lang="en-US" sz="2400" dirty="0">
                <a:latin typeface="Century Gothic" panose="020B0502020202020204" pitchFamily="34" charset="0"/>
              </a:rPr>
              <a:t>b</a:t>
            </a:r>
            <a:r>
              <a:rPr lang="en-US" sz="2400" dirty="0" smtClean="0">
                <a:latin typeface="Century Gothic" panose="020B0502020202020204" pitchFamily="34" charset="0"/>
              </a:rPr>
              <a:t>.¿</a:t>
            </a:r>
            <a:r>
              <a:rPr lang="en-US" sz="2400" dirty="0" err="1" smtClean="0">
                <a:latin typeface="Century Gothic" panose="020B0502020202020204" pitchFamily="34" charset="0"/>
              </a:rPr>
              <a:t>Cuáles</a:t>
            </a:r>
            <a:r>
              <a:rPr lang="en-US" sz="2400" dirty="0" smtClean="0">
                <a:latin typeface="Century Gothic" panose="020B0502020202020204" pitchFamily="34" charset="0"/>
              </a:rPr>
              <a:t> </a:t>
            </a:r>
            <a:r>
              <a:rPr lang="en-US" sz="2400" dirty="0">
                <a:latin typeface="Century Gothic" panose="020B0502020202020204" pitchFamily="34" charset="0"/>
              </a:rPr>
              <a:t>son </a:t>
            </a:r>
            <a:r>
              <a:rPr lang="en-US" sz="2400" dirty="0" err="1">
                <a:latin typeface="Century Gothic" panose="020B0502020202020204" pitchFamily="34" charset="0"/>
              </a:rPr>
              <a:t>los</a:t>
            </a:r>
            <a:r>
              <a:rPr lang="en-US" sz="2400" dirty="0">
                <a:latin typeface="Century Gothic" panose="020B0502020202020204" pitchFamily="34" charset="0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</a:rPr>
              <a:t>costos</a:t>
            </a:r>
            <a:r>
              <a:rPr lang="en-US" sz="2400" dirty="0">
                <a:latin typeface="Century Gothic" panose="020B0502020202020204" pitchFamily="34" charset="0"/>
              </a:rPr>
              <a:t> de </a:t>
            </a:r>
            <a:r>
              <a:rPr lang="en-US" sz="2400" dirty="0" err="1">
                <a:latin typeface="Century Gothic" panose="020B0502020202020204" pitchFamily="34" charset="0"/>
              </a:rPr>
              <a:t>producir</a:t>
            </a:r>
            <a:r>
              <a:rPr lang="en-US" sz="2400" dirty="0">
                <a:latin typeface="Century Gothic" panose="020B0502020202020204" pitchFamily="34" charset="0"/>
              </a:rPr>
              <a:t> </a:t>
            </a:r>
            <a:r>
              <a:rPr lang="en-US" sz="2400" dirty="0" smtClean="0">
                <a:latin typeface="Century Gothic" panose="020B0502020202020204" pitchFamily="34" charset="0"/>
              </a:rPr>
              <a:t>1000 </a:t>
            </a:r>
            <a:r>
              <a:rPr lang="en-US" sz="2400" dirty="0" err="1" smtClean="0">
                <a:latin typeface="Century Gothic" panose="020B0502020202020204" pitchFamily="34" charset="0"/>
              </a:rPr>
              <a:t>camisas</a:t>
            </a:r>
            <a:endParaRPr lang="en-US" sz="2400" dirty="0" smtClean="0">
              <a:latin typeface="Century Gothic" panose="020B0502020202020204" pitchFamily="34" charset="0"/>
            </a:endParaRPr>
          </a:p>
          <a:p>
            <a:pPr algn="just"/>
            <a:endParaRPr lang="en-US" sz="2400" dirty="0" smtClean="0">
              <a:latin typeface="Century Gothic" panose="020B0502020202020204" pitchFamily="34" charset="0"/>
            </a:endParaRPr>
          </a:p>
          <a:p>
            <a:pPr algn="just"/>
            <a:r>
              <a:rPr lang="en-US" sz="2400" dirty="0" smtClean="0">
                <a:latin typeface="Century Gothic" panose="020B0502020202020204" pitchFamily="34" charset="0"/>
              </a:rPr>
              <a:t>c</a:t>
            </a:r>
            <a:r>
              <a:rPr lang="en-US" sz="2400" dirty="0">
                <a:latin typeface="Century Gothic" panose="020B0502020202020204" pitchFamily="34" charset="0"/>
              </a:rPr>
              <a:t>. ¿</a:t>
            </a:r>
            <a:r>
              <a:rPr lang="en-US" sz="2400" dirty="0" err="1" smtClean="0">
                <a:latin typeface="Century Gothic" panose="020B0502020202020204" pitchFamily="34" charset="0"/>
              </a:rPr>
              <a:t>Cuántas</a:t>
            </a:r>
            <a:r>
              <a:rPr lang="en-US" sz="2400" dirty="0" smtClean="0">
                <a:latin typeface="Century Gothic" panose="020B0502020202020204" pitchFamily="34" charset="0"/>
              </a:rPr>
              <a:t> </a:t>
            </a:r>
            <a:r>
              <a:rPr lang="en-US" sz="2400" dirty="0" err="1" smtClean="0">
                <a:latin typeface="Century Gothic" panose="020B0502020202020204" pitchFamily="34" charset="0"/>
              </a:rPr>
              <a:t>camisas</a:t>
            </a:r>
            <a:r>
              <a:rPr lang="en-US" sz="2400" dirty="0" smtClean="0">
                <a:latin typeface="Century Gothic" panose="020B0502020202020204" pitchFamily="34" charset="0"/>
              </a:rPr>
              <a:t> </a:t>
            </a:r>
            <a:r>
              <a:rPr lang="en-US" sz="2400" dirty="0">
                <a:latin typeface="Century Gothic" panose="020B0502020202020204" pitchFamily="34" charset="0"/>
              </a:rPr>
              <a:t>se </a:t>
            </a:r>
            <a:r>
              <a:rPr lang="en-US" sz="2400" dirty="0" err="1">
                <a:latin typeface="Century Gothic" panose="020B0502020202020204" pitchFamily="34" charset="0"/>
              </a:rPr>
              <a:t>deben</a:t>
            </a:r>
            <a:r>
              <a:rPr lang="en-US" sz="2400" dirty="0">
                <a:latin typeface="Century Gothic" panose="020B0502020202020204" pitchFamily="34" charset="0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</a:rPr>
              <a:t>producir</a:t>
            </a:r>
            <a:r>
              <a:rPr lang="en-US" sz="2400" dirty="0">
                <a:latin typeface="Century Gothic" panose="020B0502020202020204" pitchFamily="34" charset="0"/>
              </a:rPr>
              <a:t> para que </a:t>
            </a:r>
            <a:r>
              <a:rPr lang="en-US" sz="2400" dirty="0" err="1">
                <a:latin typeface="Century Gothic" panose="020B0502020202020204" pitchFamily="34" charset="0"/>
              </a:rPr>
              <a:t>los</a:t>
            </a:r>
            <a:r>
              <a:rPr lang="en-US" sz="2400" dirty="0">
                <a:latin typeface="Century Gothic" panose="020B0502020202020204" pitchFamily="34" charset="0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</a:rPr>
              <a:t>costos</a:t>
            </a:r>
            <a:r>
              <a:rPr lang="en-US" sz="2400" dirty="0">
                <a:latin typeface="Century Gothic" panose="020B0502020202020204" pitchFamily="34" charset="0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</a:rPr>
              <a:t>sean</a:t>
            </a:r>
            <a:r>
              <a:rPr lang="en-US" sz="2400" dirty="0">
                <a:latin typeface="Century Gothic" panose="020B0502020202020204" pitchFamily="34" charset="0"/>
              </a:rPr>
              <a:t> de 5000 </a:t>
            </a:r>
            <a:r>
              <a:rPr lang="en-US" sz="2400" dirty="0" err="1">
                <a:latin typeface="Century Gothic" panose="020B0502020202020204" pitchFamily="34" charset="0"/>
              </a:rPr>
              <a:t>dólares</a:t>
            </a:r>
            <a:r>
              <a:rPr lang="en-US" sz="2400" dirty="0">
                <a:latin typeface="Century Gothic" panose="020B0502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078425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"/>
          <p:cNvSpPr txBox="1"/>
          <p:nvPr/>
        </p:nvSpPr>
        <p:spPr>
          <a:xfrm>
            <a:off x="3374555" y="4411394"/>
            <a:ext cx="5264700" cy="8739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55ADFF"/>
              </a:buClr>
              <a:buSzPts val="2800"/>
              <a:buFont typeface="Century Gothic"/>
              <a:buNone/>
            </a:pPr>
            <a:r>
              <a:rPr lang="es-CO" sz="2800" dirty="0" smtClean="0">
                <a:solidFill>
                  <a:srgbClr val="55AD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Gráficas de Costos Ingresos y Utilidad</a:t>
            </a:r>
            <a:endParaRPr sz="2800" b="0" i="0" u="none" strike="noStrike" cap="none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Google Shape;88;p2"/>
          <p:cNvSpPr txBox="1">
            <a:spLocks/>
          </p:cNvSpPr>
          <p:nvPr/>
        </p:nvSpPr>
        <p:spPr>
          <a:xfrm>
            <a:off x="1261989" y="2833413"/>
            <a:ext cx="9668022" cy="935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2700" algn="ctr">
              <a:lnSpc>
                <a:spcPct val="100000"/>
              </a:lnSpc>
              <a:buClr>
                <a:srgbClr val="FFFAFA"/>
              </a:buClr>
              <a:buSzPts val="6000"/>
              <a:buFont typeface="Century Gothic"/>
              <a:buNone/>
            </a:pPr>
            <a:r>
              <a:rPr lang="es-CO" sz="6000" dirty="0" smtClean="0">
                <a:solidFill>
                  <a:srgbClr val="FFFAF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FUNCIONES Y MODELADO</a:t>
            </a:r>
            <a:endParaRPr lang="es-CO" sz="60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160843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104617" y="910591"/>
            <a:ext cx="9693573" cy="654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33"/>
              </a:lnSpc>
              <a:spcBef>
                <a:spcPct val="0"/>
              </a:spcBef>
            </a:pPr>
            <a:r>
              <a:rPr lang="en-US" sz="3666">
                <a:solidFill>
                  <a:srgbClr val="4E82E8"/>
                </a:solidFill>
                <a:latin typeface="Open Sans"/>
                <a:ea typeface="Open Sans"/>
                <a:cs typeface="Open Sans"/>
                <a:sym typeface="Open Sans"/>
              </a:rPr>
              <a:t>¿En qué momento empiezan a ganar dinero?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104617" y="1564616"/>
            <a:ext cx="10128285" cy="40395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909" lvl="1" indent="-345455">
              <a:lnSpc>
                <a:spcPts val="4480"/>
              </a:lnSpc>
              <a:buFont typeface="Arial"/>
              <a:buChar char="•"/>
            </a:pPr>
            <a:r>
              <a:rPr lang="en-US" sz="3199" b="1" dirty="0" err="1">
                <a:latin typeface="Open Sans Bold"/>
                <a:ea typeface="Open Sans Bold"/>
                <a:cs typeface="Open Sans Bold"/>
                <a:sym typeface="Open Sans Bold"/>
              </a:rPr>
              <a:t>Costo</a:t>
            </a:r>
            <a:r>
              <a:rPr lang="en-US" sz="3199" b="1" dirty="0">
                <a:latin typeface="Open Sans Bold"/>
                <a:ea typeface="Open Sans Bold"/>
                <a:cs typeface="Open Sans Bold"/>
                <a:sym typeface="Open Sans Bold"/>
              </a:rPr>
              <a:t> Total:</a:t>
            </a:r>
          </a:p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199" b="1" dirty="0">
                <a:latin typeface="Open Sans Bold"/>
                <a:ea typeface="Open Sans Bold"/>
                <a:cs typeface="Open Sans Bold"/>
                <a:sym typeface="Open Sans Bold"/>
              </a:rPr>
              <a:t>C(x)=</a:t>
            </a:r>
            <a:r>
              <a:rPr lang="en-US" sz="3199" b="1" dirty="0" err="1">
                <a:latin typeface="Open Sans Bold"/>
                <a:ea typeface="Open Sans Bold"/>
                <a:cs typeface="Open Sans Bold"/>
                <a:sym typeface="Open Sans Bold"/>
              </a:rPr>
              <a:t>mx+b</a:t>
            </a:r>
            <a:endParaRPr lang="en-US" sz="3199" b="1" dirty="0">
              <a:latin typeface="Open Sans Bold"/>
              <a:ea typeface="Open Sans Bold"/>
              <a:cs typeface="Open Sans Bold"/>
              <a:sym typeface="Open Sans Bold"/>
            </a:endParaRPr>
          </a:p>
          <a:p>
            <a:pPr>
              <a:lnSpc>
                <a:spcPts val="4480"/>
              </a:lnSpc>
              <a:spcBef>
                <a:spcPct val="0"/>
              </a:spcBef>
            </a:pPr>
            <a:r>
              <a:rPr lang="en-US" sz="3199" dirty="0">
                <a:latin typeface="Open Sans"/>
                <a:ea typeface="Open Sans"/>
                <a:cs typeface="Open Sans"/>
                <a:sym typeface="Open Sans"/>
              </a:rPr>
              <a:t>m = </a:t>
            </a:r>
            <a:r>
              <a:rPr lang="en-US" sz="3199" dirty="0" err="1">
                <a:latin typeface="Open Sans"/>
                <a:ea typeface="Open Sans"/>
                <a:cs typeface="Open Sans"/>
                <a:sym typeface="Open Sans"/>
              </a:rPr>
              <a:t>costo</a:t>
            </a:r>
            <a:r>
              <a:rPr lang="en-US" sz="3199" dirty="0">
                <a:latin typeface="Open Sans"/>
                <a:ea typeface="Open Sans"/>
                <a:cs typeface="Open Sans"/>
                <a:sym typeface="Open Sans"/>
              </a:rPr>
              <a:t> variable</a:t>
            </a:r>
          </a:p>
          <a:p>
            <a:pPr>
              <a:lnSpc>
                <a:spcPts val="4480"/>
              </a:lnSpc>
              <a:spcBef>
                <a:spcPct val="0"/>
              </a:spcBef>
            </a:pPr>
            <a:r>
              <a:rPr lang="en-US" sz="3199" dirty="0">
                <a:latin typeface="Open Sans"/>
                <a:ea typeface="Open Sans"/>
                <a:cs typeface="Open Sans"/>
                <a:sym typeface="Open Sans"/>
              </a:rPr>
              <a:t>b = </a:t>
            </a:r>
            <a:r>
              <a:rPr lang="en-US" sz="3199" dirty="0" err="1">
                <a:latin typeface="Open Sans"/>
                <a:ea typeface="Open Sans"/>
                <a:cs typeface="Open Sans"/>
                <a:sym typeface="Open Sans"/>
              </a:rPr>
              <a:t>costo</a:t>
            </a:r>
            <a:r>
              <a:rPr lang="en-US" sz="3199" dirty="0"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199" dirty="0" err="1">
                <a:latin typeface="Open Sans"/>
                <a:ea typeface="Open Sans"/>
                <a:cs typeface="Open Sans"/>
                <a:sym typeface="Open Sans"/>
              </a:rPr>
              <a:t>fijo</a:t>
            </a:r>
            <a:endParaRPr lang="en-US" sz="3199" dirty="0">
              <a:latin typeface="Open Sans"/>
              <a:ea typeface="Open Sans"/>
              <a:cs typeface="Open Sans"/>
              <a:sym typeface="Open Sans"/>
            </a:endParaRPr>
          </a:p>
          <a:p>
            <a:pPr marL="690909" lvl="1" indent="-345455">
              <a:lnSpc>
                <a:spcPts val="4480"/>
              </a:lnSpc>
              <a:buFont typeface="Arial"/>
              <a:buChar char="•"/>
            </a:pPr>
            <a:r>
              <a:rPr lang="en-US" sz="3199" b="1" dirty="0" err="1">
                <a:latin typeface="Open Sans Bold"/>
                <a:ea typeface="Open Sans Bold"/>
                <a:cs typeface="Open Sans Bold"/>
                <a:sym typeface="Open Sans Bold"/>
              </a:rPr>
              <a:t>Ingreso</a:t>
            </a:r>
            <a:r>
              <a:rPr lang="en-US" sz="3199" b="1" dirty="0"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3199" b="1" dirty="0" smtClean="0">
                <a:latin typeface="Open Sans Bold"/>
                <a:ea typeface="Open Sans Bold"/>
                <a:cs typeface="Open Sans Bold"/>
                <a:sym typeface="Open Sans Bold"/>
              </a:rPr>
              <a:t>Total:         I(x</a:t>
            </a:r>
            <a:r>
              <a:rPr lang="en-US" sz="3199" b="1" dirty="0">
                <a:latin typeface="Open Sans Bold"/>
                <a:ea typeface="Open Sans Bold"/>
                <a:cs typeface="Open Sans Bold"/>
                <a:sym typeface="Open Sans Bold"/>
              </a:rPr>
              <a:t>)=</a:t>
            </a:r>
            <a:r>
              <a:rPr lang="en-US" sz="3199" b="1" dirty="0" err="1">
                <a:latin typeface="Open Sans Bold"/>
                <a:ea typeface="Open Sans Bold"/>
                <a:cs typeface="Open Sans Bold"/>
                <a:sym typeface="Open Sans Bold"/>
              </a:rPr>
              <a:t>p⋅x</a:t>
            </a:r>
            <a:endParaRPr lang="en-US" sz="3199" b="1" dirty="0">
              <a:latin typeface="Open Sans Bold"/>
              <a:ea typeface="Open Sans Bold"/>
              <a:cs typeface="Open Sans Bold"/>
              <a:sym typeface="Open Sans Bold"/>
            </a:endParaRPr>
          </a:p>
          <a:p>
            <a:pPr>
              <a:lnSpc>
                <a:spcPts val="4480"/>
              </a:lnSpc>
              <a:spcBef>
                <a:spcPct val="0"/>
              </a:spcBef>
            </a:pPr>
            <a:r>
              <a:rPr lang="en-US" sz="3199" dirty="0">
                <a:latin typeface="Open Sans"/>
                <a:ea typeface="Open Sans"/>
                <a:cs typeface="Open Sans"/>
                <a:sym typeface="Open Sans"/>
              </a:rPr>
              <a:t>p = </a:t>
            </a:r>
            <a:r>
              <a:rPr lang="en-US" sz="3199" dirty="0" err="1">
                <a:latin typeface="Open Sans"/>
                <a:ea typeface="Open Sans"/>
                <a:cs typeface="Open Sans"/>
                <a:sym typeface="Open Sans"/>
              </a:rPr>
              <a:t>precio</a:t>
            </a:r>
            <a:r>
              <a:rPr lang="en-US" sz="3199" dirty="0"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3199" dirty="0" err="1">
                <a:latin typeface="Open Sans"/>
                <a:ea typeface="Open Sans"/>
                <a:cs typeface="Open Sans"/>
                <a:sym typeface="Open Sans"/>
              </a:rPr>
              <a:t>venta</a:t>
            </a:r>
            <a:endParaRPr lang="en-US" sz="3199" dirty="0">
              <a:latin typeface="Open Sans"/>
              <a:ea typeface="Open Sans"/>
              <a:cs typeface="Open Sans"/>
              <a:sym typeface="Open Sans"/>
            </a:endParaRPr>
          </a:p>
          <a:p>
            <a:pPr marL="690909" lvl="1" indent="-345455">
              <a:lnSpc>
                <a:spcPts val="4480"/>
              </a:lnSpc>
              <a:buFont typeface="Arial"/>
              <a:buChar char="•"/>
            </a:pPr>
            <a:r>
              <a:rPr lang="en-US" sz="3199" b="1" dirty="0" err="1" smtClean="0">
                <a:latin typeface="Open Sans Bold"/>
                <a:ea typeface="Open Sans Bold"/>
                <a:cs typeface="Open Sans Bold"/>
                <a:sym typeface="Open Sans Bold"/>
              </a:rPr>
              <a:t>Utilidad</a:t>
            </a:r>
            <a:r>
              <a:rPr lang="en-US" sz="3199" b="1" dirty="0" smtClean="0">
                <a:latin typeface="Open Sans Bold"/>
                <a:ea typeface="Open Sans Bold"/>
                <a:cs typeface="Open Sans Bold"/>
                <a:sym typeface="Open Sans Bold"/>
              </a:rPr>
              <a:t>:                  U(x</a:t>
            </a:r>
            <a:r>
              <a:rPr lang="en-US" sz="3199" b="1" dirty="0">
                <a:latin typeface="Open Sans Bold"/>
                <a:ea typeface="Open Sans Bold"/>
                <a:cs typeface="Open Sans Bold"/>
                <a:sym typeface="Open Sans Bold"/>
              </a:rPr>
              <a:t>)=I(x)−C(x)</a:t>
            </a:r>
          </a:p>
        </p:txBody>
      </p:sp>
    </p:spTree>
    <p:extLst>
      <p:ext uri="{BB962C8B-B14F-4D97-AF65-F5344CB8AC3E}">
        <p14:creationId xmlns:p14="http://schemas.microsoft.com/office/powerpoint/2010/main" val="1204415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64782" y="920024"/>
            <a:ext cx="6326862" cy="5323456"/>
          </a:xfrm>
          <a:custGeom>
            <a:avLst/>
            <a:gdLst/>
            <a:ahLst/>
            <a:cxnLst/>
            <a:rect l="l" t="t" r="r" b="b"/>
            <a:pathLst>
              <a:path w="11692324" h="11281724">
                <a:moveTo>
                  <a:pt x="0" y="0"/>
                </a:moveTo>
                <a:lnTo>
                  <a:pt x="11692324" y="0"/>
                </a:lnTo>
                <a:lnTo>
                  <a:pt x="11692324" y="11281724"/>
                </a:lnTo>
                <a:lnTo>
                  <a:pt x="0" y="1128172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533334" y="2031372"/>
            <a:ext cx="5085407" cy="20390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20"/>
              </a:lnSpc>
              <a:spcBef>
                <a:spcPct val="0"/>
              </a:spcBef>
            </a:pPr>
            <a:r>
              <a:rPr lang="en-US" sz="3800" b="1" dirty="0">
                <a:latin typeface="Open Sans Bold"/>
                <a:ea typeface="Open Sans Bold"/>
                <a:cs typeface="Open Sans Bold"/>
                <a:sym typeface="Open Sans Bold"/>
              </a:rPr>
              <a:t>¿</a:t>
            </a:r>
            <a:r>
              <a:rPr lang="en-US" sz="3800" b="1" dirty="0" err="1">
                <a:latin typeface="Open Sans Bold"/>
                <a:ea typeface="Open Sans Bold"/>
                <a:cs typeface="Open Sans Bold"/>
                <a:sym typeface="Open Sans Bold"/>
              </a:rPr>
              <a:t>Todo</a:t>
            </a:r>
            <a:r>
              <a:rPr lang="en-US" sz="3800" b="1" dirty="0"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3800" b="1" dirty="0" err="1">
                <a:latin typeface="Open Sans Bold"/>
                <a:ea typeface="Open Sans Bold"/>
                <a:cs typeface="Open Sans Bold"/>
                <a:sym typeface="Open Sans Bold"/>
              </a:rPr>
              <a:t>negocio</a:t>
            </a:r>
            <a:r>
              <a:rPr lang="en-US" sz="3800" b="1" dirty="0"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3800" b="1" dirty="0" err="1">
                <a:latin typeface="Open Sans Bold"/>
                <a:ea typeface="Open Sans Bold"/>
                <a:cs typeface="Open Sans Bold"/>
                <a:sym typeface="Open Sans Bold"/>
              </a:rPr>
              <a:t>empieza</a:t>
            </a:r>
            <a:r>
              <a:rPr lang="en-US" sz="3800" b="1" dirty="0"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3800" b="1" dirty="0" err="1">
                <a:latin typeface="Open Sans Bold"/>
                <a:ea typeface="Open Sans Bold"/>
                <a:cs typeface="Open Sans Bold"/>
                <a:sym typeface="Open Sans Bold"/>
              </a:rPr>
              <a:t>perdiendo</a:t>
            </a:r>
            <a:r>
              <a:rPr lang="en-US" sz="3800" b="1" dirty="0"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3800" b="1" dirty="0" err="1">
                <a:latin typeface="Open Sans Bold"/>
                <a:ea typeface="Open Sans Bold"/>
                <a:cs typeface="Open Sans Bold"/>
                <a:sym typeface="Open Sans Bold"/>
              </a:rPr>
              <a:t>dinero</a:t>
            </a:r>
            <a:r>
              <a:rPr lang="en-US" sz="3800" b="1" dirty="0">
                <a:latin typeface="Open Sans Bold"/>
                <a:ea typeface="Open Sans Bold"/>
                <a:cs typeface="Open Sans Bold"/>
                <a:sym typeface="Open Sans Bold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910700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112910" y="574229"/>
            <a:ext cx="10191211" cy="53860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53"/>
              </a:lnSpc>
              <a:spcBef>
                <a:spcPct val="0"/>
              </a:spcBef>
            </a:pPr>
            <a:r>
              <a:rPr lang="en-US" sz="2400" b="1" dirty="0">
                <a:solidFill>
                  <a:srgbClr val="31792C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EJEMPLO</a:t>
            </a:r>
          </a:p>
          <a:p>
            <a:pPr>
              <a:lnSpc>
                <a:spcPts val="3453"/>
              </a:lnSpc>
              <a:spcBef>
                <a:spcPct val="0"/>
              </a:spcBef>
            </a:pPr>
            <a:r>
              <a:rPr lang="en-US" sz="2400" b="1" dirty="0" err="1" smtClean="0">
                <a:latin typeface="Open Sans Bold"/>
                <a:ea typeface="Open Sans Bold"/>
                <a:cs typeface="Open Sans Bold"/>
                <a:sym typeface="Open Sans Bold"/>
              </a:rPr>
              <a:t>Costo</a:t>
            </a:r>
            <a:r>
              <a:rPr lang="en-US" sz="2400" b="1" dirty="0" smtClean="0">
                <a:latin typeface="Open Sans Bold"/>
                <a:ea typeface="Open Sans Bold"/>
                <a:cs typeface="Open Sans Bold"/>
                <a:sym typeface="Open Sans Bold"/>
              </a:rPr>
              <a:t>:                                </a:t>
            </a:r>
            <a:r>
              <a:rPr lang="en-US" sz="2400" b="1" dirty="0" smtClean="0">
                <a:solidFill>
                  <a:srgbClr val="FF3131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C(x</a:t>
            </a:r>
            <a:r>
              <a:rPr lang="en-US" sz="2400" b="1" dirty="0">
                <a:solidFill>
                  <a:srgbClr val="FF3131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)</a:t>
            </a:r>
            <a:r>
              <a:rPr lang="en-US" sz="2400" b="1" dirty="0">
                <a:latin typeface="Open Sans Bold"/>
                <a:ea typeface="Open Sans Bold"/>
                <a:cs typeface="Open Sans Bold"/>
                <a:sym typeface="Open Sans Bold"/>
              </a:rPr>
              <a:t>=</a:t>
            </a:r>
            <a:r>
              <a:rPr lang="en-US" sz="2400" b="1" dirty="0" smtClean="0">
                <a:latin typeface="Open Sans Bold"/>
                <a:ea typeface="Open Sans Bold"/>
                <a:cs typeface="Open Sans Bold"/>
                <a:sym typeface="Open Sans Bold"/>
              </a:rPr>
              <a:t>5x+1000</a:t>
            </a:r>
          </a:p>
          <a:p>
            <a:pPr>
              <a:lnSpc>
                <a:spcPts val="3453"/>
              </a:lnSpc>
              <a:spcBef>
                <a:spcPct val="0"/>
              </a:spcBef>
            </a:pPr>
            <a:endParaRPr lang="en-US" sz="2400" b="1" dirty="0">
              <a:latin typeface="Open Sans Bold"/>
              <a:ea typeface="Open Sans Bold"/>
              <a:cs typeface="Open Sans Bold"/>
              <a:sym typeface="Open Sans Bold"/>
            </a:endParaRPr>
          </a:p>
          <a:p>
            <a:pPr>
              <a:lnSpc>
                <a:spcPts val="3453"/>
              </a:lnSpc>
              <a:spcBef>
                <a:spcPct val="0"/>
              </a:spcBef>
            </a:pPr>
            <a:r>
              <a:rPr lang="en-US" sz="2400" dirty="0" err="1">
                <a:latin typeface="Open Sans"/>
                <a:ea typeface="Open Sans"/>
                <a:cs typeface="Open Sans"/>
                <a:sym typeface="Open Sans"/>
              </a:rPr>
              <a:t>Precio</a:t>
            </a:r>
            <a:r>
              <a:rPr lang="en-US" sz="2400" dirty="0"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2400" dirty="0" err="1">
                <a:latin typeface="Open Sans"/>
                <a:ea typeface="Open Sans"/>
                <a:cs typeface="Open Sans"/>
                <a:sym typeface="Open Sans"/>
              </a:rPr>
              <a:t>venta</a:t>
            </a:r>
            <a:r>
              <a:rPr lang="en-US" sz="2400" dirty="0">
                <a:latin typeface="Open Sans"/>
                <a:ea typeface="Open Sans"/>
                <a:cs typeface="Open Sans"/>
                <a:sym typeface="Open Sans"/>
              </a:rPr>
              <a:t>: $10</a:t>
            </a:r>
          </a:p>
          <a:p>
            <a:pPr>
              <a:lnSpc>
                <a:spcPts val="3453"/>
              </a:lnSpc>
              <a:spcBef>
                <a:spcPct val="0"/>
              </a:spcBef>
            </a:pPr>
            <a:r>
              <a:rPr lang="en-US" sz="2400" dirty="0" err="1">
                <a:latin typeface="Open Sans"/>
                <a:ea typeface="Open Sans"/>
                <a:cs typeface="Open Sans"/>
                <a:sym typeface="Open Sans"/>
              </a:rPr>
              <a:t>Entonces</a:t>
            </a:r>
            <a:r>
              <a:rPr lang="en-US" sz="2400" dirty="0">
                <a:latin typeface="Open Sans"/>
                <a:ea typeface="Open Sans"/>
                <a:cs typeface="Open Sans"/>
                <a:sym typeface="Open Sans"/>
              </a:rPr>
              <a:t>:</a:t>
            </a:r>
          </a:p>
          <a:p>
            <a:pPr>
              <a:lnSpc>
                <a:spcPts val="3453"/>
              </a:lnSpc>
              <a:spcBef>
                <a:spcPct val="0"/>
              </a:spcBef>
            </a:pPr>
            <a:r>
              <a:rPr lang="en-US" sz="2400" b="1" dirty="0" err="1" smtClean="0">
                <a:latin typeface="Open Sans Bold"/>
                <a:ea typeface="Open Sans Bold"/>
                <a:cs typeface="Open Sans Bold"/>
                <a:sym typeface="Open Sans Bold"/>
              </a:rPr>
              <a:t>Ingreso</a:t>
            </a:r>
            <a:r>
              <a:rPr lang="en-US" sz="2400" b="1" dirty="0" smtClean="0">
                <a:latin typeface="Open Sans Bold"/>
                <a:ea typeface="Open Sans Bold"/>
                <a:cs typeface="Open Sans Bold"/>
                <a:sym typeface="Open Sans Bold"/>
              </a:rPr>
              <a:t>:                                   </a:t>
            </a:r>
            <a:r>
              <a:rPr lang="en-US" sz="2400" b="1" dirty="0" smtClean="0">
                <a:solidFill>
                  <a:srgbClr val="4E82E8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I(x</a:t>
            </a:r>
            <a:r>
              <a:rPr lang="en-US" sz="2400" b="1" dirty="0">
                <a:solidFill>
                  <a:srgbClr val="4E82E8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)</a:t>
            </a:r>
            <a:r>
              <a:rPr lang="en-US" sz="2400" b="1" dirty="0">
                <a:latin typeface="Open Sans Bold"/>
                <a:ea typeface="Open Sans Bold"/>
                <a:cs typeface="Open Sans Bold"/>
                <a:sym typeface="Open Sans Bold"/>
              </a:rPr>
              <a:t>=10x</a:t>
            </a:r>
          </a:p>
          <a:p>
            <a:pPr>
              <a:lnSpc>
                <a:spcPts val="3453"/>
              </a:lnSpc>
              <a:spcBef>
                <a:spcPct val="0"/>
              </a:spcBef>
            </a:pPr>
            <a:r>
              <a:rPr lang="en-US" sz="2400" b="1" dirty="0" err="1" smtClean="0">
                <a:latin typeface="Open Sans Bold"/>
                <a:ea typeface="Open Sans Bold"/>
                <a:cs typeface="Open Sans Bold"/>
                <a:sym typeface="Open Sans Bold"/>
              </a:rPr>
              <a:t>Utilidad</a:t>
            </a:r>
            <a:r>
              <a:rPr lang="en-US" sz="2400" b="1" dirty="0" smtClean="0">
                <a:latin typeface="Open Sans Bold"/>
                <a:ea typeface="Open Sans Bold"/>
                <a:cs typeface="Open Sans Bold"/>
                <a:sym typeface="Open Sans Bold"/>
              </a:rPr>
              <a:t>:                            </a:t>
            </a:r>
            <a:r>
              <a:rPr lang="en-US" sz="2400" b="1" dirty="0" smtClean="0">
                <a:solidFill>
                  <a:srgbClr val="31792C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U(x</a:t>
            </a:r>
            <a:r>
              <a:rPr lang="en-US" sz="2400" b="1" dirty="0">
                <a:solidFill>
                  <a:srgbClr val="31792C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)</a:t>
            </a:r>
            <a:r>
              <a:rPr lang="en-US" sz="2400" b="1" dirty="0">
                <a:latin typeface="Open Sans Bold"/>
                <a:ea typeface="Open Sans Bold"/>
                <a:cs typeface="Open Sans Bold"/>
                <a:sym typeface="Open Sans Bold"/>
              </a:rPr>
              <a:t>=10x−(5x+1000)</a:t>
            </a:r>
          </a:p>
          <a:p>
            <a:pPr algn="ctr">
              <a:lnSpc>
                <a:spcPts val="3453"/>
              </a:lnSpc>
              <a:spcBef>
                <a:spcPct val="0"/>
              </a:spcBef>
            </a:pPr>
            <a:r>
              <a:rPr lang="en-US" sz="2400" b="1" dirty="0">
                <a:solidFill>
                  <a:srgbClr val="31792C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U(x)</a:t>
            </a:r>
            <a:r>
              <a:rPr lang="en-US" sz="2400" b="1" dirty="0">
                <a:latin typeface="Open Sans Bold"/>
                <a:ea typeface="Open Sans Bold"/>
                <a:cs typeface="Open Sans Bold"/>
                <a:sym typeface="Open Sans Bold"/>
              </a:rPr>
              <a:t>=5x−1000</a:t>
            </a:r>
          </a:p>
          <a:p>
            <a:pPr>
              <a:lnSpc>
                <a:spcPts val="3453"/>
              </a:lnSpc>
              <a:spcBef>
                <a:spcPct val="0"/>
              </a:spcBef>
            </a:pPr>
            <a:r>
              <a:rPr lang="en-US" sz="2400" b="1" dirty="0" err="1">
                <a:latin typeface="Open Sans Bold"/>
                <a:ea typeface="Open Sans Bold"/>
                <a:cs typeface="Open Sans Bold"/>
                <a:sym typeface="Open Sans Bold"/>
              </a:rPr>
              <a:t>Igualamos</a:t>
            </a:r>
            <a:r>
              <a:rPr lang="en-US" sz="2400" b="1" dirty="0"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2400" b="1" dirty="0" err="1">
                <a:latin typeface="Open Sans Bold"/>
                <a:ea typeface="Open Sans Bold"/>
                <a:cs typeface="Open Sans Bold"/>
                <a:sym typeface="Open Sans Bold"/>
              </a:rPr>
              <a:t>ingresos</a:t>
            </a:r>
            <a:r>
              <a:rPr lang="en-US" sz="2400" b="1" dirty="0">
                <a:latin typeface="Open Sans Bold"/>
                <a:ea typeface="Open Sans Bold"/>
                <a:cs typeface="Open Sans Bold"/>
                <a:sym typeface="Open Sans Bold"/>
              </a:rPr>
              <a:t> y </a:t>
            </a:r>
            <a:r>
              <a:rPr lang="en-US" sz="2400" b="1" dirty="0" err="1">
                <a:latin typeface="Open Sans Bold"/>
                <a:ea typeface="Open Sans Bold"/>
                <a:cs typeface="Open Sans Bold"/>
                <a:sym typeface="Open Sans Bold"/>
              </a:rPr>
              <a:t>costos</a:t>
            </a:r>
            <a:r>
              <a:rPr lang="en-US" sz="2400" b="1" dirty="0">
                <a:latin typeface="Open Sans Bold"/>
                <a:ea typeface="Open Sans Bold"/>
                <a:cs typeface="Open Sans Bold"/>
                <a:sym typeface="Open Sans Bold"/>
              </a:rPr>
              <a:t>:</a:t>
            </a:r>
          </a:p>
          <a:p>
            <a:pPr algn="ctr">
              <a:lnSpc>
                <a:spcPts val="3453"/>
              </a:lnSpc>
              <a:spcBef>
                <a:spcPct val="0"/>
              </a:spcBef>
            </a:pPr>
            <a:r>
              <a:rPr lang="en-US" sz="2400" b="1" dirty="0">
                <a:latin typeface="Open Sans Bold"/>
                <a:ea typeface="Open Sans Bold"/>
                <a:cs typeface="Open Sans Bold"/>
                <a:sym typeface="Open Sans Bold"/>
              </a:rPr>
              <a:t>10x=5x+1000</a:t>
            </a:r>
          </a:p>
          <a:p>
            <a:pPr algn="ctr">
              <a:lnSpc>
                <a:spcPts val="3453"/>
              </a:lnSpc>
              <a:spcBef>
                <a:spcPct val="0"/>
              </a:spcBef>
            </a:pPr>
            <a:r>
              <a:rPr lang="en-US" sz="2400" b="1" dirty="0">
                <a:latin typeface="Open Sans Bold"/>
                <a:ea typeface="Open Sans Bold"/>
                <a:cs typeface="Open Sans Bold"/>
                <a:sym typeface="Open Sans Bold"/>
              </a:rPr>
              <a:t> 5x=1000</a:t>
            </a:r>
          </a:p>
          <a:p>
            <a:pPr algn="ctr">
              <a:lnSpc>
                <a:spcPts val="3453"/>
              </a:lnSpc>
              <a:spcBef>
                <a:spcPct val="0"/>
              </a:spcBef>
            </a:pPr>
            <a:r>
              <a:rPr lang="en-US" sz="2400" b="1" dirty="0">
                <a:solidFill>
                  <a:srgbClr val="5E17EB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x=200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6081933" y="5412630"/>
            <a:ext cx="5085407" cy="5386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2999" b="1" dirty="0" err="1">
                <a:solidFill>
                  <a:srgbClr val="5E17EB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punto</a:t>
            </a:r>
            <a:r>
              <a:rPr lang="en-US" sz="2999" b="1" dirty="0">
                <a:solidFill>
                  <a:srgbClr val="5E17EB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de </a:t>
            </a:r>
            <a:r>
              <a:rPr lang="en-US" sz="2999" b="1" dirty="0" err="1">
                <a:solidFill>
                  <a:srgbClr val="5E17EB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equilibrio</a:t>
            </a:r>
            <a:r>
              <a:rPr lang="en-US" sz="2999" b="1" dirty="0">
                <a:solidFill>
                  <a:srgbClr val="5E17EB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5F982B26-9F46-13C7-B309-773A0F926F35}"/>
              </a:ext>
            </a:extLst>
          </p:cNvPr>
          <p:cNvSpPr txBox="1"/>
          <p:nvPr/>
        </p:nvSpPr>
        <p:spPr>
          <a:xfrm>
            <a:off x="1422400" y="4989968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4E82E8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I(x)</a:t>
            </a:r>
            <a:r>
              <a:rPr lang="en-US" sz="3600" b="1" dirty="0">
                <a:latin typeface="Open Sans Bold"/>
                <a:ea typeface="Open Sans Bold"/>
                <a:cs typeface="Open Sans Bold"/>
                <a:sym typeface="Open Sans Bold"/>
              </a:rPr>
              <a:t>= </a:t>
            </a:r>
            <a:r>
              <a:rPr lang="en-US" sz="3600" b="1" dirty="0">
                <a:solidFill>
                  <a:srgbClr val="FF3131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C(x)</a:t>
            </a:r>
            <a:endParaRPr lang="es-CO" sz="3600" dirty="0"/>
          </a:p>
        </p:txBody>
      </p:sp>
    </p:spTree>
    <p:extLst>
      <p:ext uri="{BB962C8B-B14F-4D97-AF65-F5344CB8AC3E}">
        <p14:creationId xmlns:p14="http://schemas.microsoft.com/office/powerpoint/2010/main" val="3815507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"/>
          <p:cNvSpPr txBox="1"/>
          <p:nvPr/>
        </p:nvSpPr>
        <p:spPr>
          <a:xfrm>
            <a:off x="3374555" y="4471198"/>
            <a:ext cx="5264700" cy="8739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lvl="0" algn="ctr">
              <a:buClr>
                <a:srgbClr val="55ADFF"/>
              </a:buClr>
              <a:buSzPts val="2800"/>
            </a:pPr>
            <a:r>
              <a:rPr lang="es-CO" sz="2800" dirty="0">
                <a:solidFill>
                  <a:srgbClr val="55AD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Punto de Equilibrio (Break-</a:t>
            </a:r>
            <a:r>
              <a:rPr lang="es-CO" sz="2800" dirty="0" err="1">
                <a:solidFill>
                  <a:srgbClr val="55AD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even</a:t>
            </a:r>
            <a:r>
              <a:rPr lang="es-CO" sz="2800" dirty="0">
                <a:solidFill>
                  <a:srgbClr val="55AD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Point)</a:t>
            </a:r>
            <a:endParaRPr sz="2800" b="0" i="0" u="none" strike="noStrike" cap="none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Google Shape;88;p2"/>
          <p:cNvSpPr txBox="1">
            <a:spLocks/>
          </p:cNvSpPr>
          <p:nvPr/>
        </p:nvSpPr>
        <p:spPr>
          <a:xfrm>
            <a:off x="1261989" y="2833413"/>
            <a:ext cx="9668022" cy="935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2700" algn="ctr">
              <a:lnSpc>
                <a:spcPct val="100000"/>
              </a:lnSpc>
              <a:buClr>
                <a:srgbClr val="FFFAFA"/>
              </a:buClr>
              <a:buSzPts val="6000"/>
              <a:buFont typeface="Century Gothic"/>
              <a:buNone/>
            </a:pPr>
            <a:r>
              <a:rPr lang="es-CO" sz="6000" dirty="0" smtClean="0">
                <a:solidFill>
                  <a:srgbClr val="FFFAF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FUNCIONES Y MODELADO</a:t>
            </a:r>
            <a:endParaRPr lang="es-CO" sz="60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994917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566128" y="1896152"/>
            <a:ext cx="4415389" cy="4318251"/>
          </a:xfrm>
          <a:custGeom>
            <a:avLst/>
            <a:gdLst/>
            <a:ahLst/>
            <a:cxnLst/>
            <a:rect l="l" t="t" r="r" b="b"/>
            <a:pathLst>
              <a:path w="6623084" h="6477376">
                <a:moveTo>
                  <a:pt x="0" y="0"/>
                </a:moveTo>
                <a:lnTo>
                  <a:pt x="6623084" y="0"/>
                </a:lnTo>
                <a:lnTo>
                  <a:pt x="6623084" y="6477376"/>
                </a:lnTo>
                <a:lnTo>
                  <a:pt x="0" y="647737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210484" y="368070"/>
            <a:ext cx="9771033" cy="13593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 b="1">
                <a:solidFill>
                  <a:srgbClr val="FF3131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Plano Cartesiano: Donde los datos se convierten en decisiones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082416" y="1784099"/>
            <a:ext cx="5933005" cy="20390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320"/>
              </a:lnSpc>
              <a:spcBef>
                <a:spcPct val="0"/>
              </a:spcBef>
            </a:pPr>
            <a:r>
              <a:rPr lang="en-US" sz="3800">
                <a:latin typeface="HK Grotesk"/>
                <a:ea typeface="HK Grotesk"/>
                <a:cs typeface="HK Grotesk"/>
                <a:sym typeface="HK Grotesk"/>
              </a:rPr>
              <a:t>Sin una ubicación en el plano, los datos no cuentan una historia.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316847" y="3879802"/>
            <a:ext cx="4619719" cy="13593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320"/>
              </a:lnSpc>
              <a:spcBef>
                <a:spcPct val="0"/>
              </a:spcBef>
            </a:pPr>
            <a:r>
              <a:rPr lang="en-US" sz="38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3800" dirty="0" err="1">
                <a:latin typeface="HK Grotesk"/>
                <a:ea typeface="HK Grotesk"/>
                <a:cs typeface="HK Grotesk"/>
                <a:sym typeface="HK Grotesk"/>
              </a:rPr>
              <a:t>Mes</a:t>
            </a:r>
            <a:r>
              <a:rPr lang="en-US" sz="3800" dirty="0">
                <a:latin typeface="HK Grotesk"/>
                <a:ea typeface="HK Grotesk"/>
                <a:cs typeface="HK Grotesk"/>
                <a:sym typeface="HK Grotesk"/>
              </a:rPr>
              <a:t> 1 → 120 </a:t>
            </a:r>
            <a:r>
              <a:rPr lang="en-US" sz="3800" dirty="0" err="1">
                <a:latin typeface="HK Grotesk"/>
                <a:ea typeface="HK Grotesk"/>
                <a:cs typeface="HK Grotesk"/>
                <a:sym typeface="HK Grotesk"/>
              </a:rPr>
              <a:t>ventas</a:t>
            </a:r>
            <a:endParaRPr lang="en-US" sz="3800" dirty="0">
              <a:latin typeface="HK Grotesk"/>
              <a:ea typeface="HK Grotesk"/>
              <a:cs typeface="HK Grotesk"/>
              <a:sym typeface="HK Grotesk"/>
            </a:endParaRPr>
          </a:p>
          <a:p>
            <a:pPr algn="ctr">
              <a:lnSpc>
                <a:spcPts val="5320"/>
              </a:lnSpc>
              <a:spcBef>
                <a:spcPct val="0"/>
              </a:spcBef>
            </a:pPr>
            <a:r>
              <a:rPr lang="en-US" sz="3800" dirty="0" err="1">
                <a:latin typeface="HK Grotesk"/>
                <a:ea typeface="HK Grotesk"/>
                <a:cs typeface="HK Grotesk"/>
                <a:sym typeface="HK Grotesk"/>
              </a:rPr>
              <a:t>Mes</a:t>
            </a:r>
            <a:r>
              <a:rPr lang="en-US" sz="3800" dirty="0">
                <a:latin typeface="HK Grotesk"/>
                <a:ea typeface="HK Grotesk"/>
                <a:cs typeface="HK Grotesk"/>
                <a:sym typeface="HK Grotesk"/>
              </a:rPr>
              <a:t> 2 → 90 </a:t>
            </a:r>
            <a:r>
              <a:rPr lang="en-US" sz="3800" dirty="0" err="1">
                <a:latin typeface="HK Grotesk"/>
                <a:ea typeface="HK Grotesk"/>
                <a:cs typeface="HK Grotesk"/>
                <a:sym typeface="HK Grotesk"/>
              </a:rPr>
              <a:t>ventas</a:t>
            </a:r>
            <a:endParaRPr lang="en-US" sz="3800" dirty="0">
              <a:latin typeface="HK Grotesk"/>
              <a:ea typeface="HK Grotesk"/>
              <a:cs typeface="HK Grotesk"/>
              <a:sym typeface="HK Grotesk"/>
            </a:endParaRPr>
          </a:p>
        </p:txBody>
      </p:sp>
    </p:spTree>
    <p:extLst>
      <p:ext uri="{BB962C8B-B14F-4D97-AF65-F5344CB8AC3E}">
        <p14:creationId xmlns:p14="http://schemas.microsoft.com/office/powerpoint/2010/main" val="273383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843298" y="2267199"/>
            <a:ext cx="4165353" cy="4165353"/>
          </a:xfrm>
          <a:custGeom>
            <a:avLst/>
            <a:gdLst/>
            <a:ahLst/>
            <a:cxnLst/>
            <a:rect l="l" t="t" r="r" b="b"/>
            <a:pathLst>
              <a:path w="6248029" h="6248029">
                <a:moveTo>
                  <a:pt x="0" y="0"/>
                </a:moveTo>
                <a:lnTo>
                  <a:pt x="6248029" y="0"/>
                </a:lnTo>
                <a:lnTo>
                  <a:pt x="6248029" y="6248030"/>
                </a:lnTo>
                <a:lnTo>
                  <a:pt x="0" y="624803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852923" y="830908"/>
            <a:ext cx="10489120" cy="14362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  <a:spcBef>
                <a:spcPct val="0"/>
              </a:spcBef>
            </a:pPr>
            <a:r>
              <a:rPr lang="en-US" sz="4000" b="1" dirty="0" err="1">
                <a:solidFill>
                  <a:srgbClr val="00BF63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Función</a:t>
            </a:r>
            <a:r>
              <a:rPr lang="en-US" sz="4000" b="1" dirty="0">
                <a:solidFill>
                  <a:srgbClr val="00BF63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de </a:t>
            </a:r>
            <a:r>
              <a:rPr lang="en-US" sz="4000" b="1" dirty="0" err="1">
                <a:solidFill>
                  <a:srgbClr val="00BF63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Demanda</a:t>
            </a:r>
            <a:r>
              <a:rPr lang="en-US" sz="4000" b="1" dirty="0">
                <a:solidFill>
                  <a:srgbClr val="00BF63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, </a:t>
            </a:r>
            <a:r>
              <a:rPr lang="en-US" sz="4000" b="1" dirty="0" err="1">
                <a:solidFill>
                  <a:srgbClr val="00BF63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Oferta</a:t>
            </a:r>
            <a:r>
              <a:rPr lang="en-US" sz="4000" b="1" dirty="0">
                <a:solidFill>
                  <a:srgbClr val="00BF63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y </a:t>
            </a:r>
            <a:r>
              <a:rPr lang="en-US" sz="4000" b="1" dirty="0" err="1">
                <a:solidFill>
                  <a:srgbClr val="00BF63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Equilibrio</a:t>
            </a:r>
            <a:r>
              <a:rPr lang="en-US" sz="4000" b="1" dirty="0">
                <a:solidFill>
                  <a:srgbClr val="00BF63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de Mercado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750508" y="2396392"/>
            <a:ext cx="6092790" cy="14773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32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¿</a:t>
            </a:r>
            <a:r>
              <a:rPr lang="en-US" sz="3200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Por</a:t>
            </a:r>
            <a:r>
              <a:rPr lang="en-US" sz="32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3200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qué</a:t>
            </a:r>
            <a:r>
              <a:rPr lang="en-US" sz="32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un </a:t>
            </a:r>
            <a:r>
              <a:rPr lang="en-US" sz="3200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producto</a:t>
            </a:r>
            <a:r>
              <a:rPr lang="en-US" sz="32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3200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puede</a:t>
            </a:r>
            <a:r>
              <a:rPr lang="en-US" sz="32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3200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ser</a:t>
            </a:r>
            <a:r>
              <a:rPr lang="en-US" sz="32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3200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muy</a:t>
            </a:r>
            <a:r>
              <a:rPr lang="en-US" sz="32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3200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bueno</a:t>
            </a:r>
            <a:r>
              <a:rPr lang="en-US" sz="32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… y </a:t>
            </a:r>
            <a:r>
              <a:rPr lang="en-US" sz="3200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aun</a:t>
            </a:r>
            <a:r>
              <a:rPr lang="en-US" sz="32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3200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así</a:t>
            </a:r>
            <a:r>
              <a:rPr lang="en-US" sz="32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no </a:t>
            </a:r>
            <a:r>
              <a:rPr lang="en-US" sz="3200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venderse</a:t>
            </a:r>
            <a:r>
              <a:rPr lang="en-US" sz="32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420836" y="4002913"/>
            <a:ext cx="4271287" cy="206832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  <a:spcBef>
                <a:spcPct val="0"/>
              </a:spcBef>
            </a:pPr>
            <a:r>
              <a:rPr lang="en-US" sz="32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¿</a:t>
            </a:r>
            <a:r>
              <a:rPr lang="en-US" sz="3200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Por</a:t>
            </a:r>
            <a:r>
              <a:rPr lang="en-US" sz="32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3200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qué</a:t>
            </a:r>
            <a:r>
              <a:rPr lang="en-US" sz="32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3200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productos</a:t>
            </a:r>
            <a:r>
              <a:rPr lang="en-US" sz="32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3200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promedio</a:t>
            </a:r>
            <a:r>
              <a:rPr lang="en-US" sz="32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se </a:t>
            </a:r>
            <a:r>
              <a:rPr lang="en-US" sz="3200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venden</a:t>
            </a:r>
            <a:r>
              <a:rPr lang="en-US" sz="32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3200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masivamente</a:t>
            </a:r>
            <a:r>
              <a:rPr lang="en-US" sz="32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416433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74151" y="377632"/>
            <a:ext cx="10432049" cy="3590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  <a:spcBef>
                <a:spcPct val="0"/>
              </a:spcBef>
            </a:pPr>
            <a:r>
              <a:rPr lang="en-US" sz="3200" b="1" dirty="0" err="1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Demanda</a:t>
            </a:r>
            <a:r>
              <a:rPr lang="en-US" sz="3200" b="1" dirty="0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:</a:t>
            </a:r>
          </a:p>
          <a:p>
            <a:pPr algn="ctr">
              <a:lnSpc>
                <a:spcPts val="5600"/>
              </a:lnSpc>
              <a:spcBef>
                <a:spcPct val="0"/>
              </a:spcBef>
            </a:pPr>
            <a:r>
              <a:rPr lang="en-US" sz="3200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Qd</a:t>
            </a:r>
            <a:r>
              <a:rPr lang="en-US" sz="32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=a−</a:t>
            </a:r>
            <a:r>
              <a:rPr lang="en-US" sz="3200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bP</a:t>
            </a:r>
            <a:endParaRPr lang="en-US" sz="3200" b="1" dirty="0">
              <a:latin typeface="Titillium Web Bold"/>
              <a:ea typeface="Titillium Web Bold"/>
              <a:cs typeface="Titillium Web Bold"/>
              <a:sym typeface="Titillium Web Bold"/>
            </a:endParaRPr>
          </a:p>
          <a:p>
            <a:pPr>
              <a:lnSpc>
                <a:spcPts val="5600"/>
              </a:lnSpc>
              <a:spcBef>
                <a:spcPct val="0"/>
              </a:spcBef>
            </a:pP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Representa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cuánto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están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dispuestos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a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comprar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los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consumidores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según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el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precio</a:t>
            </a: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.</a:t>
            </a:r>
          </a:p>
          <a:p>
            <a:pPr algn="ctr">
              <a:lnSpc>
                <a:spcPts val="5600"/>
              </a:lnSpc>
              <a:spcBef>
                <a:spcPct val="0"/>
              </a:spcBef>
            </a:pPr>
            <a:endParaRPr lang="en-US" sz="4000" dirty="0"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2312108" y="3240258"/>
            <a:ext cx="8421541" cy="28725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600"/>
              </a:lnSpc>
              <a:spcBef>
                <a:spcPct val="0"/>
              </a:spcBef>
            </a:pPr>
            <a:r>
              <a:rPr lang="en-US" sz="3600" dirty="0" err="1">
                <a:latin typeface="Titillium Web"/>
                <a:ea typeface="Titillium Web"/>
                <a:cs typeface="Titillium Web"/>
                <a:sym typeface="Titillium Web"/>
              </a:rPr>
              <a:t>Qd</a:t>
            </a:r>
            <a:r>
              <a:rPr lang="en-US" sz="3600" dirty="0">
                <a:latin typeface="Titillium Web"/>
                <a:ea typeface="Titillium Web"/>
                <a:cs typeface="Titillium Web"/>
                <a:sym typeface="Titillium Web"/>
              </a:rPr>
              <a:t>​ = </a:t>
            </a:r>
            <a:r>
              <a:rPr lang="en-US" sz="3600" dirty="0" err="1">
                <a:latin typeface="Titillium Web"/>
                <a:ea typeface="Titillium Web"/>
                <a:cs typeface="Titillium Web"/>
                <a:sym typeface="Titillium Web"/>
              </a:rPr>
              <a:t>cantidad</a:t>
            </a:r>
            <a:r>
              <a:rPr lang="en-US" sz="36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600" dirty="0" err="1">
                <a:latin typeface="Titillium Web"/>
                <a:ea typeface="Titillium Web"/>
                <a:cs typeface="Titillium Web"/>
                <a:sym typeface="Titillium Web"/>
              </a:rPr>
              <a:t>demandada</a:t>
            </a:r>
            <a:endParaRPr lang="en-US" sz="3600" dirty="0">
              <a:latin typeface="Titillium Web"/>
              <a:ea typeface="Titillium Web"/>
              <a:cs typeface="Titillium Web"/>
              <a:sym typeface="Titillium Web"/>
            </a:endParaRPr>
          </a:p>
          <a:p>
            <a:pPr>
              <a:lnSpc>
                <a:spcPts val="5600"/>
              </a:lnSpc>
              <a:spcBef>
                <a:spcPct val="0"/>
              </a:spcBef>
            </a:pPr>
            <a:r>
              <a:rPr lang="en-US" sz="3600" dirty="0">
                <a:latin typeface="Titillium Web"/>
                <a:ea typeface="Titillium Web"/>
                <a:cs typeface="Titillium Web"/>
                <a:sym typeface="Titillium Web"/>
              </a:rPr>
              <a:t>P = </a:t>
            </a:r>
            <a:r>
              <a:rPr lang="en-US" sz="3600" dirty="0" err="1">
                <a:latin typeface="Titillium Web"/>
                <a:ea typeface="Titillium Web"/>
                <a:cs typeface="Titillium Web"/>
                <a:sym typeface="Titillium Web"/>
              </a:rPr>
              <a:t>precio</a:t>
            </a:r>
            <a:r>
              <a:rPr lang="en-US" sz="3600" dirty="0">
                <a:latin typeface="Titillium Web"/>
                <a:ea typeface="Titillium Web"/>
                <a:cs typeface="Titillium Web"/>
                <a:sym typeface="Titillium Web"/>
              </a:rPr>
              <a:t> del </a:t>
            </a:r>
            <a:r>
              <a:rPr lang="en-US" sz="3600" dirty="0" err="1" smtClean="0">
                <a:latin typeface="Titillium Web"/>
                <a:ea typeface="Titillium Web"/>
                <a:cs typeface="Titillium Web"/>
                <a:sym typeface="Titillium Web"/>
              </a:rPr>
              <a:t>bien</a:t>
            </a:r>
            <a:endParaRPr lang="en-US" sz="3600" dirty="0">
              <a:latin typeface="Titillium Web"/>
              <a:ea typeface="Titillium Web"/>
              <a:cs typeface="Titillium Web"/>
              <a:sym typeface="Titillium Web"/>
            </a:endParaRPr>
          </a:p>
          <a:p>
            <a:pPr>
              <a:lnSpc>
                <a:spcPts val="5600"/>
              </a:lnSpc>
              <a:spcBef>
                <a:spcPct val="0"/>
              </a:spcBef>
            </a:pPr>
            <a:r>
              <a:rPr lang="en-US" sz="3600" dirty="0">
                <a:latin typeface="Titillium Web"/>
                <a:ea typeface="Titillium Web"/>
                <a:cs typeface="Titillium Web"/>
                <a:sym typeface="Titillium Web"/>
              </a:rPr>
              <a:t>a = </a:t>
            </a:r>
            <a:r>
              <a:rPr lang="en-US" sz="3600" dirty="0" err="1">
                <a:latin typeface="Titillium Web"/>
                <a:ea typeface="Titillium Web"/>
                <a:cs typeface="Titillium Web"/>
                <a:sym typeface="Titillium Web"/>
              </a:rPr>
              <a:t>demanda</a:t>
            </a:r>
            <a:r>
              <a:rPr lang="en-US" sz="36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600" dirty="0" err="1">
                <a:latin typeface="Titillium Web"/>
                <a:ea typeface="Titillium Web"/>
                <a:cs typeface="Titillium Web"/>
                <a:sym typeface="Titillium Web"/>
              </a:rPr>
              <a:t>máxima</a:t>
            </a:r>
            <a:r>
              <a:rPr lang="en-US" sz="36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600" dirty="0" err="1">
                <a:latin typeface="Titillium Web"/>
                <a:ea typeface="Titillium Web"/>
                <a:cs typeface="Titillium Web"/>
                <a:sym typeface="Titillium Web"/>
              </a:rPr>
              <a:t>posible</a:t>
            </a:r>
            <a:endParaRPr lang="en-US" sz="3600" dirty="0">
              <a:latin typeface="Titillium Web"/>
              <a:ea typeface="Titillium Web"/>
              <a:cs typeface="Titillium Web"/>
              <a:sym typeface="Titillium Web"/>
            </a:endParaRPr>
          </a:p>
          <a:p>
            <a:pPr>
              <a:lnSpc>
                <a:spcPts val="5600"/>
              </a:lnSpc>
              <a:spcBef>
                <a:spcPct val="0"/>
              </a:spcBef>
            </a:pPr>
            <a:r>
              <a:rPr lang="en-US" sz="3600" dirty="0">
                <a:latin typeface="Titillium Web"/>
                <a:ea typeface="Titillium Web"/>
                <a:cs typeface="Titillium Web"/>
                <a:sym typeface="Titillium Web"/>
              </a:rPr>
              <a:t>b = </a:t>
            </a:r>
            <a:r>
              <a:rPr lang="en-US" sz="3600" dirty="0" err="1">
                <a:latin typeface="Titillium Web"/>
                <a:ea typeface="Titillium Web"/>
                <a:cs typeface="Titillium Web"/>
                <a:sym typeface="Titillium Web"/>
              </a:rPr>
              <a:t>sensibilidad</a:t>
            </a:r>
            <a:r>
              <a:rPr lang="en-US" sz="3600" dirty="0">
                <a:latin typeface="Titillium Web"/>
                <a:ea typeface="Titillium Web"/>
                <a:cs typeface="Titillium Web"/>
                <a:sym typeface="Titillium Web"/>
              </a:rPr>
              <a:t> al </a:t>
            </a:r>
            <a:r>
              <a:rPr lang="en-US" sz="3600" dirty="0" err="1" smtClean="0">
                <a:latin typeface="Titillium Web"/>
                <a:ea typeface="Titillium Web"/>
                <a:cs typeface="Titillium Web"/>
                <a:sym typeface="Titillium Web"/>
              </a:rPr>
              <a:t>precio</a:t>
            </a:r>
            <a:r>
              <a:rPr lang="en-US" sz="3600" dirty="0" smtClean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600" dirty="0" err="1" smtClean="0">
                <a:latin typeface="Titillium Web"/>
                <a:ea typeface="Titillium Web"/>
                <a:cs typeface="Titillium Web"/>
                <a:sym typeface="Titillium Web"/>
              </a:rPr>
              <a:t>elasticidadd</a:t>
            </a:r>
            <a:r>
              <a:rPr lang="en-US" sz="3600" dirty="0" smtClean="0">
                <a:latin typeface="Titillium Web"/>
                <a:ea typeface="Titillium Web"/>
                <a:cs typeface="Titillium Web"/>
                <a:sym typeface="Titillium Web"/>
              </a:rPr>
              <a:t>) </a:t>
            </a:r>
            <a:endParaRPr lang="en-US" sz="3600" dirty="0">
              <a:latin typeface="Titillium Web"/>
              <a:ea typeface="Titillium Web"/>
              <a:cs typeface="Titillium Web"/>
              <a:sym typeface="Titillium Web"/>
            </a:endParaRPr>
          </a:p>
        </p:txBody>
      </p:sp>
    </p:spTree>
    <p:extLst>
      <p:ext uri="{BB962C8B-B14F-4D97-AF65-F5344CB8AC3E}">
        <p14:creationId xmlns:p14="http://schemas.microsoft.com/office/powerpoint/2010/main" val="3919983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89317" y="430237"/>
            <a:ext cx="10599848" cy="28725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  <a:spcBef>
                <a:spcPct val="0"/>
              </a:spcBef>
            </a:pPr>
            <a:r>
              <a:rPr lang="en-US" sz="3600" b="1" dirty="0" err="1">
                <a:solidFill>
                  <a:srgbClr val="00BF63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Oferta</a:t>
            </a:r>
            <a:r>
              <a:rPr lang="en-US" sz="3600" b="1" dirty="0">
                <a:solidFill>
                  <a:srgbClr val="00BF63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:</a:t>
            </a:r>
          </a:p>
          <a:p>
            <a:pPr algn="ctr">
              <a:lnSpc>
                <a:spcPts val="5600"/>
              </a:lnSpc>
              <a:spcBef>
                <a:spcPct val="0"/>
              </a:spcBef>
            </a:pPr>
            <a:r>
              <a:rPr lang="en-US" sz="36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Qs=</a:t>
            </a:r>
            <a:r>
              <a:rPr lang="en-US" sz="3600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c+dP</a:t>
            </a:r>
            <a:endParaRPr lang="en-US" sz="3600" b="1" dirty="0">
              <a:latin typeface="Titillium Web Bold"/>
              <a:ea typeface="Titillium Web Bold"/>
              <a:cs typeface="Titillium Web Bold"/>
              <a:sym typeface="Titillium Web Bold"/>
            </a:endParaRPr>
          </a:p>
          <a:p>
            <a:pPr algn="ctr">
              <a:lnSpc>
                <a:spcPts val="5600"/>
              </a:lnSpc>
              <a:spcBef>
                <a:spcPct val="0"/>
              </a:spcBef>
            </a:pPr>
            <a:r>
              <a:rPr lang="en-US" sz="2800" dirty="0" err="1">
                <a:latin typeface="Titillium Web"/>
                <a:ea typeface="Titillium Web"/>
                <a:cs typeface="Titillium Web"/>
                <a:sym typeface="Titillium Web"/>
              </a:rPr>
              <a:t>Representa</a:t>
            </a:r>
            <a:r>
              <a:rPr lang="en-US" sz="28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800" dirty="0" err="1">
                <a:latin typeface="Titillium Web"/>
                <a:ea typeface="Titillium Web"/>
                <a:cs typeface="Titillium Web"/>
                <a:sym typeface="Titillium Web"/>
              </a:rPr>
              <a:t>cuánto</a:t>
            </a:r>
            <a:r>
              <a:rPr lang="en-US" sz="28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800" dirty="0" err="1">
                <a:latin typeface="Titillium Web"/>
                <a:ea typeface="Titillium Web"/>
                <a:cs typeface="Titillium Web"/>
                <a:sym typeface="Titillium Web"/>
              </a:rPr>
              <a:t>están</a:t>
            </a:r>
            <a:r>
              <a:rPr lang="en-US" sz="28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800" dirty="0" err="1">
                <a:latin typeface="Titillium Web"/>
                <a:ea typeface="Titillium Web"/>
                <a:cs typeface="Titillium Web"/>
                <a:sym typeface="Titillium Web"/>
              </a:rPr>
              <a:t>dispuestos</a:t>
            </a:r>
            <a:r>
              <a:rPr lang="en-US" sz="2800" dirty="0">
                <a:latin typeface="Titillium Web"/>
                <a:ea typeface="Titillium Web"/>
                <a:cs typeface="Titillium Web"/>
                <a:sym typeface="Titillium Web"/>
              </a:rPr>
              <a:t> a </a:t>
            </a:r>
            <a:r>
              <a:rPr lang="en-US" sz="2800" dirty="0" err="1">
                <a:latin typeface="Titillium Web"/>
                <a:ea typeface="Titillium Web"/>
                <a:cs typeface="Titillium Web"/>
                <a:sym typeface="Titillium Web"/>
              </a:rPr>
              <a:t>producir</a:t>
            </a:r>
            <a:r>
              <a:rPr lang="en-US" sz="28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800" dirty="0" smtClean="0">
                <a:latin typeface="Titillium Web"/>
                <a:ea typeface="Titillium Web"/>
                <a:cs typeface="Titillium Web"/>
                <a:sym typeface="Titillium Web"/>
              </a:rPr>
              <a:t>las </a:t>
            </a:r>
            <a:r>
              <a:rPr lang="en-US" sz="2800" dirty="0" err="1" smtClean="0">
                <a:latin typeface="Titillium Web"/>
                <a:ea typeface="Titillium Web"/>
                <a:cs typeface="Titillium Web"/>
                <a:sym typeface="Titillium Web"/>
              </a:rPr>
              <a:t>empresas</a:t>
            </a:r>
            <a:r>
              <a:rPr lang="en-US" sz="2800" dirty="0" smtClean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800" dirty="0" err="1" smtClean="0">
                <a:latin typeface="Titillium Web"/>
                <a:ea typeface="Titillium Web"/>
                <a:cs typeface="Titillium Web"/>
                <a:sym typeface="Titillium Web"/>
              </a:rPr>
              <a:t>según</a:t>
            </a:r>
            <a:r>
              <a:rPr lang="en-US" sz="2800" dirty="0" smtClean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800" dirty="0">
                <a:latin typeface="Titillium Web"/>
                <a:ea typeface="Titillium Web"/>
                <a:cs typeface="Titillium Web"/>
                <a:sym typeface="Titillium Web"/>
              </a:rPr>
              <a:t>el </a:t>
            </a:r>
            <a:r>
              <a:rPr lang="en-US" sz="2800" dirty="0" err="1">
                <a:latin typeface="Titillium Web"/>
                <a:ea typeface="Titillium Web"/>
                <a:cs typeface="Titillium Web"/>
                <a:sym typeface="Titillium Web"/>
              </a:rPr>
              <a:t>precio</a:t>
            </a:r>
            <a:r>
              <a:rPr lang="en-US" sz="3600" dirty="0">
                <a:latin typeface="Titillium Web"/>
                <a:ea typeface="Titillium Web"/>
                <a:cs typeface="Titillium Web"/>
                <a:sym typeface="Titillium Web"/>
              </a:rPr>
              <a:t>.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919374" y="3114762"/>
            <a:ext cx="10674049" cy="3590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600"/>
              </a:lnSpc>
              <a:spcBef>
                <a:spcPct val="0"/>
              </a:spcBef>
            </a:pP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Qs​ = </a:t>
            </a:r>
            <a:r>
              <a:rPr lang="en-US" sz="4000" dirty="0" err="1">
                <a:latin typeface="Titillium Web"/>
                <a:ea typeface="Titillium Web"/>
                <a:cs typeface="Titillium Web"/>
                <a:sym typeface="Titillium Web"/>
              </a:rPr>
              <a:t>cantidad</a:t>
            </a: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4000" dirty="0" err="1">
                <a:latin typeface="Titillium Web"/>
                <a:ea typeface="Titillium Web"/>
                <a:cs typeface="Titillium Web"/>
                <a:sym typeface="Titillium Web"/>
              </a:rPr>
              <a:t>ofrecida</a:t>
            </a:r>
            <a:endParaRPr lang="en-US" sz="4000" dirty="0">
              <a:latin typeface="Titillium Web"/>
              <a:ea typeface="Titillium Web"/>
              <a:cs typeface="Titillium Web"/>
              <a:sym typeface="Titillium Web"/>
            </a:endParaRPr>
          </a:p>
          <a:p>
            <a:pPr>
              <a:lnSpc>
                <a:spcPts val="5600"/>
              </a:lnSpc>
              <a:spcBef>
                <a:spcPct val="0"/>
              </a:spcBef>
            </a:pP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P = </a:t>
            </a:r>
            <a:r>
              <a:rPr lang="en-US" sz="4000" dirty="0" err="1">
                <a:latin typeface="Titillium Web"/>
                <a:ea typeface="Titillium Web"/>
                <a:cs typeface="Titillium Web"/>
                <a:sym typeface="Titillium Web"/>
              </a:rPr>
              <a:t>precio</a:t>
            </a: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 del </a:t>
            </a:r>
            <a:r>
              <a:rPr lang="en-US" sz="4000" dirty="0" err="1">
                <a:latin typeface="Titillium Web"/>
                <a:ea typeface="Titillium Web"/>
                <a:cs typeface="Titillium Web"/>
                <a:sym typeface="Titillium Web"/>
              </a:rPr>
              <a:t>producto</a:t>
            </a:r>
            <a:endParaRPr lang="en-US" sz="4000" dirty="0">
              <a:latin typeface="Titillium Web"/>
              <a:ea typeface="Titillium Web"/>
              <a:cs typeface="Titillium Web"/>
              <a:sym typeface="Titillium Web"/>
            </a:endParaRPr>
          </a:p>
          <a:p>
            <a:pPr>
              <a:lnSpc>
                <a:spcPts val="5600"/>
              </a:lnSpc>
              <a:spcBef>
                <a:spcPct val="0"/>
              </a:spcBef>
            </a:pP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c = </a:t>
            </a:r>
            <a:r>
              <a:rPr lang="en-US" sz="4000" dirty="0" err="1">
                <a:latin typeface="Titillium Web"/>
                <a:ea typeface="Titillium Web"/>
                <a:cs typeface="Titillium Web"/>
                <a:sym typeface="Titillium Web"/>
              </a:rPr>
              <a:t>producción</a:t>
            </a: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4000" dirty="0" err="1">
                <a:latin typeface="Titillium Web"/>
                <a:ea typeface="Titillium Web"/>
                <a:cs typeface="Titillium Web"/>
                <a:sym typeface="Titillium Web"/>
              </a:rPr>
              <a:t>mínima</a:t>
            </a:r>
            <a:endParaRPr lang="en-US" sz="4000" dirty="0">
              <a:latin typeface="Titillium Web"/>
              <a:ea typeface="Titillium Web"/>
              <a:cs typeface="Titillium Web"/>
              <a:sym typeface="Titillium Web"/>
            </a:endParaRPr>
          </a:p>
          <a:p>
            <a:pPr>
              <a:lnSpc>
                <a:spcPts val="5600"/>
              </a:lnSpc>
              <a:spcBef>
                <a:spcPct val="0"/>
              </a:spcBef>
            </a:pP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d = </a:t>
            </a:r>
            <a:r>
              <a:rPr lang="en-US" sz="4000" dirty="0" err="1">
                <a:latin typeface="Titillium Web"/>
                <a:ea typeface="Titillium Web"/>
                <a:cs typeface="Titillium Web"/>
                <a:sym typeface="Titillium Web"/>
              </a:rPr>
              <a:t>incentivo</a:t>
            </a: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 al </a:t>
            </a:r>
            <a:r>
              <a:rPr lang="en-US" sz="4000" dirty="0" err="1">
                <a:latin typeface="Titillium Web"/>
                <a:ea typeface="Titillium Web"/>
                <a:cs typeface="Titillium Web"/>
                <a:sym typeface="Titillium Web"/>
              </a:rPr>
              <a:t>precio</a:t>
            </a:r>
            <a:endParaRPr lang="en-US" sz="4000" dirty="0">
              <a:latin typeface="Titillium Web"/>
              <a:ea typeface="Titillium Web"/>
              <a:cs typeface="Titillium Web"/>
              <a:sym typeface="Titillium Web"/>
            </a:endParaRPr>
          </a:p>
          <a:p>
            <a:pPr>
              <a:lnSpc>
                <a:spcPts val="5600"/>
              </a:lnSpc>
              <a:spcBef>
                <a:spcPct val="0"/>
              </a:spcBef>
            </a:pP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593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881407" y="3997242"/>
            <a:ext cx="6584008" cy="2159983"/>
          </a:xfrm>
          <a:custGeom>
            <a:avLst/>
            <a:gdLst/>
            <a:ahLst/>
            <a:cxnLst/>
            <a:rect l="l" t="t" r="r" b="b"/>
            <a:pathLst>
              <a:path w="9876012" h="3239975">
                <a:moveTo>
                  <a:pt x="0" y="0"/>
                </a:moveTo>
                <a:lnTo>
                  <a:pt x="9876012" y="0"/>
                </a:lnTo>
                <a:lnTo>
                  <a:pt x="9876012" y="3239975"/>
                </a:lnTo>
                <a:lnTo>
                  <a:pt x="0" y="323997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r="-1101" b="-20574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888240" y="719839"/>
            <a:ext cx="9940415" cy="28725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  <a:spcBef>
                <a:spcPct val="0"/>
              </a:spcBef>
            </a:pPr>
            <a:r>
              <a:rPr lang="en-US" sz="3200" b="1" dirty="0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El </a:t>
            </a:r>
            <a:r>
              <a:rPr lang="en-US" sz="3200" b="1" dirty="0" err="1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equilibrio</a:t>
            </a:r>
            <a:r>
              <a:rPr lang="en-US" sz="3200" b="1" dirty="0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de </a:t>
            </a:r>
            <a:r>
              <a:rPr lang="en-US" sz="3200" b="1" dirty="0" err="1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mercado</a:t>
            </a:r>
            <a:r>
              <a:rPr lang="en-US" sz="3200" b="1" dirty="0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3200" b="1" dirty="0" err="1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ocurre</a:t>
            </a:r>
            <a:r>
              <a:rPr lang="en-US" sz="3200" b="1" dirty="0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3200" b="1" dirty="0" err="1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cuando</a:t>
            </a:r>
            <a:r>
              <a:rPr lang="en-US" sz="3200" b="1" dirty="0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:</a:t>
            </a:r>
          </a:p>
          <a:p>
            <a:pPr algn="ctr">
              <a:lnSpc>
                <a:spcPts val="5600"/>
              </a:lnSpc>
              <a:spcBef>
                <a:spcPct val="0"/>
              </a:spcBef>
            </a:pPr>
            <a:r>
              <a:rPr lang="en-US" sz="3200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Qd</a:t>
            </a:r>
            <a:r>
              <a:rPr lang="en-US" sz="32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=Qs</a:t>
            </a:r>
          </a:p>
          <a:p>
            <a:pPr>
              <a:lnSpc>
                <a:spcPts val="5600"/>
              </a:lnSpc>
              <a:spcBef>
                <a:spcPct val="0"/>
              </a:spcBef>
            </a:pP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Es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decir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: la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cantidad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que se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quiere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comprar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es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igual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a la que se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quiere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vender.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766286" y="3592420"/>
            <a:ext cx="3620817" cy="25648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13"/>
              </a:lnSpc>
              <a:spcBef>
                <a:spcPct val="0"/>
              </a:spcBef>
            </a:pPr>
            <a:r>
              <a:rPr lang="en-US" sz="2866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Es</a:t>
            </a:r>
            <a:r>
              <a:rPr lang="en-US" sz="2866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el </a:t>
            </a:r>
            <a:r>
              <a:rPr lang="en-US" sz="2866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modelo</a:t>
            </a:r>
            <a:r>
              <a:rPr lang="en-US" sz="2866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2866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más</a:t>
            </a:r>
            <a:r>
              <a:rPr lang="en-US" sz="2866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2866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usado</a:t>
            </a:r>
            <a:r>
              <a:rPr lang="en-US" sz="2866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2866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en</a:t>
            </a:r>
            <a:r>
              <a:rPr lang="en-US" sz="2866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2866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análisis</a:t>
            </a:r>
            <a:r>
              <a:rPr lang="en-US" sz="2866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de </a:t>
            </a:r>
            <a:r>
              <a:rPr lang="en-US" sz="2866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precios</a:t>
            </a:r>
            <a:r>
              <a:rPr lang="en-US" sz="2866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, </a:t>
            </a:r>
            <a:r>
              <a:rPr lang="en-US" sz="2866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mercados</a:t>
            </a:r>
            <a:r>
              <a:rPr lang="en-US" sz="2866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y </a:t>
            </a:r>
            <a:r>
              <a:rPr lang="en-US" sz="2866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políticas</a:t>
            </a:r>
            <a:r>
              <a:rPr lang="en-US" sz="2866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2866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económicas</a:t>
            </a:r>
            <a:r>
              <a:rPr lang="en-US" sz="2866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2599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0492" y="1175711"/>
            <a:ext cx="6991643" cy="4958831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2180492" y="552076"/>
            <a:ext cx="6654018" cy="724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5600"/>
              </a:lnSpc>
              <a:spcBef>
                <a:spcPct val="0"/>
              </a:spcBef>
            </a:pPr>
            <a:r>
              <a:rPr lang="en-US" sz="3200" b="1" dirty="0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El </a:t>
            </a:r>
            <a:r>
              <a:rPr lang="en-US" sz="3200" b="1" dirty="0" err="1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equilibrio</a:t>
            </a:r>
            <a:r>
              <a:rPr lang="en-US" sz="3200" b="1" dirty="0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de </a:t>
            </a:r>
            <a:r>
              <a:rPr lang="en-US" sz="3200" b="1" dirty="0" err="1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mercado</a:t>
            </a:r>
            <a:r>
              <a:rPr lang="en-US" sz="3200" b="1" dirty="0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3200" b="1" dirty="0" err="1" smtClean="0">
                <a:latin typeface="Titillium Web Bold"/>
                <a:ea typeface="Titillium Web Bold"/>
                <a:cs typeface="Titillium Web Bold"/>
                <a:sym typeface="Titillium Web Bold"/>
              </a:rPr>
              <a:t>Qd</a:t>
            </a:r>
            <a:r>
              <a:rPr lang="en-US" sz="3200" b="1" dirty="0" smtClean="0">
                <a:latin typeface="Titillium Web Bold"/>
                <a:ea typeface="Titillium Web Bold"/>
                <a:cs typeface="Titillium Web Bold"/>
                <a:sym typeface="Titillium Web Bold"/>
              </a:rPr>
              <a:t>=Qs</a:t>
            </a:r>
            <a:endParaRPr lang="en-US" sz="3200" b="1" dirty="0">
              <a:latin typeface="Titillium Web Bold"/>
              <a:ea typeface="Titillium Web Bold"/>
              <a:cs typeface="Titillium Web Bold"/>
              <a:sym typeface="Titillium Web Bold"/>
            </a:endParaRPr>
          </a:p>
        </p:txBody>
      </p:sp>
    </p:spTree>
    <p:extLst>
      <p:ext uri="{BB962C8B-B14F-4D97-AF65-F5344CB8AC3E}">
        <p14:creationId xmlns:p14="http://schemas.microsoft.com/office/powerpoint/2010/main" val="4001623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13599" y="1019590"/>
            <a:ext cx="10108533" cy="45868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63"/>
              </a:lnSpc>
              <a:spcBef>
                <a:spcPct val="0"/>
              </a:spcBef>
            </a:pPr>
            <a:r>
              <a:rPr lang="en-US" sz="4800" b="1" dirty="0" err="1">
                <a:gradFill>
                  <a:gsLst>
                    <a:gs pos="0">
                      <a:srgbClr val="FF3131">
                        <a:alpha val="100000"/>
                      </a:srgbClr>
                    </a:gs>
                    <a:gs pos="100000">
                      <a:srgbClr val="FF914D">
                        <a:alpha val="100000"/>
                      </a:srgbClr>
                    </a:gs>
                  </a:gsLst>
                  <a:lin ang="0"/>
                </a:gradFill>
                <a:latin typeface="Titillium Web Bold"/>
                <a:ea typeface="Titillium Web Bold"/>
                <a:cs typeface="Titillium Web Bold"/>
                <a:sym typeface="Titillium Web Bold"/>
              </a:rPr>
              <a:t>Porque</a:t>
            </a:r>
            <a:r>
              <a:rPr lang="en-US" sz="4800" b="1" dirty="0">
                <a:gradFill>
                  <a:gsLst>
                    <a:gs pos="0">
                      <a:srgbClr val="FF3131">
                        <a:alpha val="100000"/>
                      </a:srgbClr>
                    </a:gs>
                    <a:gs pos="100000">
                      <a:srgbClr val="FF914D">
                        <a:alpha val="100000"/>
                      </a:srgbClr>
                    </a:gs>
                  </a:gsLst>
                  <a:lin ang="0"/>
                </a:gradFill>
                <a:latin typeface="Titillium Web Bold"/>
                <a:ea typeface="Titillium Web Bold"/>
                <a:cs typeface="Titillium Web Bold"/>
                <a:sym typeface="Titillium Web Bold"/>
              </a:rPr>
              <a:t> el </a:t>
            </a:r>
            <a:r>
              <a:rPr lang="en-US" sz="4800" b="1" dirty="0" err="1">
                <a:gradFill>
                  <a:gsLst>
                    <a:gs pos="0">
                      <a:srgbClr val="FF3131">
                        <a:alpha val="100000"/>
                      </a:srgbClr>
                    </a:gs>
                    <a:gs pos="100000">
                      <a:srgbClr val="FF914D">
                        <a:alpha val="100000"/>
                      </a:srgbClr>
                    </a:gs>
                  </a:gsLst>
                  <a:lin ang="0"/>
                </a:gradFill>
                <a:latin typeface="Titillium Web Bold"/>
                <a:ea typeface="Titillium Web Bold"/>
                <a:cs typeface="Titillium Web Bold"/>
                <a:sym typeface="Titillium Web Bold"/>
              </a:rPr>
              <a:t>precio</a:t>
            </a:r>
            <a:r>
              <a:rPr lang="en-US" sz="4800" b="1" dirty="0">
                <a:gradFill>
                  <a:gsLst>
                    <a:gs pos="0">
                      <a:srgbClr val="FF3131">
                        <a:alpha val="100000"/>
                      </a:srgbClr>
                    </a:gs>
                    <a:gs pos="100000">
                      <a:srgbClr val="FF914D">
                        <a:alpha val="100000"/>
                      </a:srgbClr>
                    </a:gs>
                  </a:gsLst>
                  <a:lin ang="0"/>
                </a:gradFill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4800" b="1" dirty="0" err="1">
                <a:gradFill>
                  <a:gsLst>
                    <a:gs pos="0">
                      <a:srgbClr val="FF3131">
                        <a:alpha val="100000"/>
                      </a:srgbClr>
                    </a:gs>
                    <a:gs pos="100000">
                      <a:srgbClr val="FF914D">
                        <a:alpha val="100000"/>
                      </a:srgbClr>
                    </a:gs>
                  </a:gsLst>
                  <a:lin ang="0"/>
                </a:gradFill>
                <a:latin typeface="Titillium Web Bold"/>
                <a:ea typeface="Titillium Web Bold"/>
                <a:cs typeface="Titillium Web Bold"/>
                <a:sym typeface="Titillium Web Bold"/>
              </a:rPr>
              <a:t>correcto</a:t>
            </a:r>
            <a:r>
              <a:rPr lang="en-US" sz="4800" b="1" dirty="0">
                <a:gradFill>
                  <a:gsLst>
                    <a:gs pos="0">
                      <a:srgbClr val="FF3131">
                        <a:alpha val="100000"/>
                      </a:srgbClr>
                    </a:gs>
                    <a:gs pos="100000">
                      <a:srgbClr val="FF914D">
                        <a:alpha val="100000"/>
                      </a:srgbClr>
                    </a:gs>
                  </a:gsLst>
                  <a:lin ang="0"/>
                </a:gradFill>
                <a:latin typeface="Titillium Web Bold"/>
                <a:ea typeface="Titillium Web Bold"/>
                <a:cs typeface="Titillium Web Bold"/>
                <a:sym typeface="Titillium Web Bold"/>
              </a:rPr>
              <a:t> no </a:t>
            </a:r>
            <a:r>
              <a:rPr lang="en-US" sz="4800" b="1" dirty="0" err="1">
                <a:gradFill>
                  <a:gsLst>
                    <a:gs pos="0">
                      <a:srgbClr val="FF3131">
                        <a:alpha val="100000"/>
                      </a:srgbClr>
                    </a:gs>
                    <a:gs pos="100000">
                      <a:srgbClr val="FF914D">
                        <a:alpha val="100000"/>
                      </a:srgbClr>
                    </a:gs>
                  </a:gsLst>
                  <a:lin ang="0"/>
                </a:gradFill>
                <a:latin typeface="Titillium Web Bold"/>
                <a:ea typeface="Titillium Web Bold"/>
                <a:cs typeface="Titillium Web Bold"/>
                <a:sym typeface="Titillium Web Bold"/>
              </a:rPr>
              <a:t>es</a:t>
            </a:r>
            <a:r>
              <a:rPr lang="en-US" sz="4800" b="1" dirty="0">
                <a:gradFill>
                  <a:gsLst>
                    <a:gs pos="0">
                      <a:srgbClr val="FF3131">
                        <a:alpha val="100000"/>
                      </a:srgbClr>
                    </a:gs>
                    <a:gs pos="100000">
                      <a:srgbClr val="FF914D">
                        <a:alpha val="100000"/>
                      </a:srgbClr>
                    </a:gs>
                  </a:gsLst>
                  <a:lin ang="0"/>
                </a:gradFill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4800" b="1" dirty="0" smtClean="0">
                <a:gradFill>
                  <a:gsLst>
                    <a:gs pos="0">
                      <a:srgbClr val="FF3131">
                        <a:alpha val="100000"/>
                      </a:srgbClr>
                    </a:gs>
                    <a:gs pos="100000">
                      <a:srgbClr val="FF914D">
                        <a:alpha val="100000"/>
                      </a:srgbClr>
                    </a:gs>
                  </a:gsLst>
                  <a:lin ang="0"/>
                </a:gradFill>
                <a:latin typeface="Titillium Web Bold"/>
                <a:ea typeface="Titillium Web Bold"/>
                <a:cs typeface="Titillium Web Bold"/>
                <a:sym typeface="Titillium Web Bold"/>
              </a:rPr>
              <a:t>el </a:t>
            </a:r>
            <a:r>
              <a:rPr lang="en-US" sz="4800" b="1" dirty="0">
                <a:gradFill>
                  <a:gsLst>
                    <a:gs pos="0">
                      <a:srgbClr val="FF3131">
                        <a:alpha val="100000"/>
                      </a:srgbClr>
                    </a:gs>
                    <a:gs pos="100000">
                      <a:srgbClr val="FF914D">
                        <a:alpha val="100000"/>
                      </a:srgbClr>
                    </a:gs>
                  </a:gsLst>
                  <a:lin ang="0"/>
                </a:gradFill>
                <a:latin typeface="Titillium Web Bold"/>
                <a:ea typeface="Titillium Web Bold"/>
                <a:cs typeface="Titillium Web Bold"/>
                <a:sym typeface="Titillium Web Bold"/>
              </a:rPr>
              <a:t>que </a:t>
            </a:r>
            <a:r>
              <a:rPr lang="en-US" sz="4800" b="1" dirty="0" err="1">
                <a:gradFill>
                  <a:gsLst>
                    <a:gs pos="0">
                      <a:srgbClr val="FF3131">
                        <a:alpha val="100000"/>
                      </a:srgbClr>
                    </a:gs>
                    <a:gs pos="100000">
                      <a:srgbClr val="FF914D">
                        <a:alpha val="100000"/>
                      </a:srgbClr>
                    </a:gs>
                  </a:gsLst>
                  <a:lin ang="0"/>
                </a:gradFill>
                <a:latin typeface="Titillium Web Bold"/>
                <a:ea typeface="Titillium Web Bold"/>
                <a:cs typeface="Titillium Web Bold"/>
                <a:sym typeface="Titillium Web Bold"/>
              </a:rPr>
              <a:t>tú</a:t>
            </a:r>
            <a:r>
              <a:rPr lang="en-US" sz="4800" b="1" dirty="0">
                <a:gradFill>
                  <a:gsLst>
                    <a:gs pos="0">
                      <a:srgbClr val="FF3131">
                        <a:alpha val="100000"/>
                      </a:srgbClr>
                    </a:gs>
                    <a:gs pos="100000">
                      <a:srgbClr val="FF914D">
                        <a:alpha val="100000"/>
                      </a:srgbClr>
                    </a:gs>
                  </a:gsLst>
                  <a:lin ang="0"/>
                </a:gradFill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4800" b="1" dirty="0" err="1">
                <a:gradFill>
                  <a:gsLst>
                    <a:gs pos="0">
                      <a:srgbClr val="FF3131">
                        <a:alpha val="100000"/>
                      </a:srgbClr>
                    </a:gs>
                    <a:gs pos="100000">
                      <a:srgbClr val="FF914D">
                        <a:alpha val="100000"/>
                      </a:srgbClr>
                    </a:gs>
                  </a:gsLst>
                  <a:lin ang="0"/>
                </a:gradFill>
                <a:latin typeface="Titillium Web Bold"/>
                <a:ea typeface="Titillium Web Bold"/>
                <a:cs typeface="Titillium Web Bold"/>
                <a:sym typeface="Titillium Web Bold"/>
              </a:rPr>
              <a:t>quieres</a:t>
            </a:r>
            <a:r>
              <a:rPr lang="en-US" sz="4800" b="1" dirty="0">
                <a:gradFill>
                  <a:gsLst>
                    <a:gs pos="0">
                      <a:srgbClr val="FF3131">
                        <a:alpha val="100000"/>
                      </a:srgbClr>
                    </a:gs>
                    <a:gs pos="100000">
                      <a:srgbClr val="FF914D">
                        <a:alpha val="100000"/>
                      </a:srgbClr>
                    </a:gs>
                  </a:gsLst>
                  <a:lin ang="0"/>
                </a:gradFill>
                <a:latin typeface="Titillium Web Bold"/>
                <a:ea typeface="Titillium Web Bold"/>
                <a:cs typeface="Titillium Web Bold"/>
                <a:sym typeface="Titillium Web Bold"/>
              </a:rPr>
              <a:t> vender…</a:t>
            </a:r>
          </a:p>
          <a:p>
            <a:pPr algn="ctr">
              <a:lnSpc>
                <a:spcPts val="7263"/>
              </a:lnSpc>
              <a:spcBef>
                <a:spcPct val="0"/>
              </a:spcBef>
            </a:pPr>
            <a:r>
              <a:rPr lang="en-US" sz="4800" b="1" dirty="0">
                <a:gradFill>
                  <a:gsLst>
                    <a:gs pos="0">
                      <a:srgbClr val="FF3131">
                        <a:alpha val="100000"/>
                      </a:srgbClr>
                    </a:gs>
                    <a:gs pos="100000">
                      <a:srgbClr val="FF914D">
                        <a:alpha val="100000"/>
                      </a:srgbClr>
                    </a:gs>
                  </a:gsLst>
                  <a:lin ang="0"/>
                </a:gradFill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4800" b="1" dirty="0" err="1">
                <a:gradFill>
                  <a:gsLst>
                    <a:gs pos="0">
                      <a:srgbClr val="FF3131">
                        <a:alpha val="100000"/>
                      </a:srgbClr>
                    </a:gs>
                    <a:gs pos="100000">
                      <a:srgbClr val="FF914D">
                        <a:alpha val="100000"/>
                      </a:srgbClr>
                    </a:gs>
                  </a:gsLst>
                  <a:lin ang="0"/>
                </a:gradFill>
                <a:latin typeface="Titillium Web Bold"/>
                <a:ea typeface="Titillium Web Bold"/>
                <a:cs typeface="Titillium Web Bold"/>
                <a:sym typeface="Titillium Web Bold"/>
              </a:rPr>
              <a:t>ni</a:t>
            </a:r>
            <a:r>
              <a:rPr lang="en-US" sz="4800" b="1" dirty="0">
                <a:gradFill>
                  <a:gsLst>
                    <a:gs pos="0">
                      <a:srgbClr val="FF3131">
                        <a:alpha val="100000"/>
                      </a:srgbClr>
                    </a:gs>
                    <a:gs pos="100000">
                      <a:srgbClr val="FF914D">
                        <a:alpha val="100000"/>
                      </a:srgbClr>
                    </a:gs>
                  </a:gsLst>
                  <a:lin ang="0"/>
                </a:gradFill>
                <a:latin typeface="Titillium Web Bold"/>
                <a:ea typeface="Titillium Web Bold"/>
                <a:cs typeface="Titillium Web Bold"/>
                <a:sym typeface="Titillium Web Bold"/>
              </a:rPr>
              <a:t> el que el </a:t>
            </a:r>
            <a:r>
              <a:rPr lang="en-US" sz="4800" b="1" dirty="0" err="1">
                <a:gradFill>
                  <a:gsLst>
                    <a:gs pos="0">
                      <a:srgbClr val="FF3131">
                        <a:alpha val="100000"/>
                      </a:srgbClr>
                    </a:gs>
                    <a:gs pos="100000">
                      <a:srgbClr val="FF914D">
                        <a:alpha val="100000"/>
                      </a:srgbClr>
                    </a:gs>
                  </a:gsLst>
                  <a:lin ang="0"/>
                </a:gradFill>
                <a:latin typeface="Titillium Web Bold"/>
                <a:ea typeface="Titillium Web Bold"/>
                <a:cs typeface="Titillium Web Bold"/>
                <a:sym typeface="Titillium Web Bold"/>
              </a:rPr>
              <a:t>cliente</a:t>
            </a:r>
            <a:r>
              <a:rPr lang="en-US" sz="4800" b="1" dirty="0">
                <a:gradFill>
                  <a:gsLst>
                    <a:gs pos="0">
                      <a:srgbClr val="FF3131">
                        <a:alpha val="100000"/>
                      </a:srgbClr>
                    </a:gs>
                    <a:gs pos="100000">
                      <a:srgbClr val="FF914D">
                        <a:alpha val="100000"/>
                      </a:srgbClr>
                    </a:gs>
                  </a:gsLst>
                  <a:lin ang="0"/>
                </a:gradFill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4800" b="1" dirty="0" err="1">
                <a:gradFill>
                  <a:gsLst>
                    <a:gs pos="0">
                      <a:srgbClr val="FF3131">
                        <a:alpha val="100000"/>
                      </a:srgbClr>
                    </a:gs>
                    <a:gs pos="100000">
                      <a:srgbClr val="FF914D">
                        <a:alpha val="100000"/>
                      </a:srgbClr>
                    </a:gs>
                  </a:gsLst>
                  <a:lin ang="0"/>
                </a:gradFill>
                <a:latin typeface="Titillium Web Bold"/>
                <a:ea typeface="Titillium Web Bold"/>
                <a:cs typeface="Titillium Web Bold"/>
                <a:sym typeface="Titillium Web Bold"/>
              </a:rPr>
              <a:t>quiere</a:t>
            </a:r>
            <a:r>
              <a:rPr lang="en-US" sz="4800" b="1" dirty="0">
                <a:gradFill>
                  <a:gsLst>
                    <a:gs pos="0">
                      <a:srgbClr val="FF3131">
                        <a:alpha val="100000"/>
                      </a:srgbClr>
                    </a:gs>
                    <a:gs pos="100000">
                      <a:srgbClr val="FF914D">
                        <a:alpha val="100000"/>
                      </a:srgbClr>
                    </a:gs>
                  </a:gsLst>
                  <a:lin ang="0"/>
                </a:gradFill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4800" b="1" dirty="0" err="1">
                <a:gradFill>
                  <a:gsLst>
                    <a:gs pos="0">
                      <a:srgbClr val="FF3131">
                        <a:alpha val="100000"/>
                      </a:srgbClr>
                    </a:gs>
                    <a:gs pos="100000">
                      <a:srgbClr val="FF914D">
                        <a:alpha val="100000"/>
                      </a:srgbClr>
                    </a:gs>
                  </a:gsLst>
                  <a:lin ang="0"/>
                </a:gradFill>
                <a:latin typeface="Titillium Web Bold"/>
                <a:ea typeface="Titillium Web Bold"/>
                <a:cs typeface="Titillium Web Bold"/>
                <a:sym typeface="Titillium Web Bold"/>
              </a:rPr>
              <a:t>pagar</a:t>
            </a:r>
            <a:r>
              <a:rPr lang="en-US" sz="4800" b="1" dirty="0">
                <a:gradFill>
                  <a:gsLst>
                    <a:gs pos="0">
                      <a:srgbClr val="FF3131">
                        <a:alpha val="100000"/>
                      </a:srgbClr>
                    </a:gs>
                    <a:gs pos="100000">
                      <a:srgbClr val="FF914D">
                        <a:alpha val="100000"/>
                      </a:srgbClr>
                    </a:gs>
                  </a:gsLst>
                  <a:lin ang="0"/>
                </a:gradFill>
                <a:latin typeface="Titillium Web Bold"/>
                <a:ea typeface="Titillium Web Bold"/>
                <a:cs typeface="Titillium Web Bold"/>
                <a:sym typeface="Titillium Web Bold"/>
              </a:rPr>
              <a:t>… </a:t>
            </a:r>
          </a:p>
          <a:p>
            <a:pPr algn="ctr">
              <a:lnSpc>
                <a:spcPts val="7263"/>
              </a:lnSpc>
              <a:spcBef>
                <a:spcPct val="0"/>
              </a:spcBef>
            </a:pPr>
            <a:r>
              <a:rPr lang="en-US" sz="4800" b="1" dirty="0" err="1">
                <a:gradFill>
                  <a:gsLst>
                    <a:gs pos="0">
                      <a:srgbClr val="FF3131">
                        <a:alpha val="100000"/>
                      </a:srgbClr>
                    </a:gs>
                    <a:gs pos="100000">
                      <a:srgbClr val="FF914D">
                        <a:alpha val="100000"/>
                      </a:srgbClr>
                    </a:gs>
                  </a:gsLst>
                  <a:lin ang="0"/>
                </a:gradFill>
                <a:latin typeface="Titillium Web Bold"/>
                <a:ea typeface="Titillium Web Bold"/>
                <a:cs typeface="Titillium Web Bold"/>
                <a:sym typeface="Titillium Web Bold"/>
              </a:rPr>
              <a:t>es</a:t>
            </a:r>
            <a:r>
              <a:rPr lang="en-US" sz="4800" b="1" dirty="0">
                <a:gradFill>
                  <a:gsLst>
                    <a:gs pos="0">
                      <a:srgbClr val="FF3131">
                        <a:alpha val="100000"/>
                      </a:srgbClr>
                    </a:gs>
                    <a:gs pos="100000">
                      <a:srgbClr val="FF914D">
                        <a:alpha val="100000"/>
                      </a:srgbClr>
                    </a:gs>
                  </a:gsLst>
                  <a:lin ang="0"/>
                </a:gradFill>
                <a:latin typeface="Titillium Web Bold"/>
                <a:ea typeface="Titillium Web Bold"/>
                <a:cs typeface="Titillium Web Bold"/>
                <a:sym typeface="Titillium Web Bold"/>
              </a:rPr>
              <a:t> el </a:t>
            </a:r>
            <a:r>
              <a:rPr lang="en-US" sz="4800" b="1" dirty="0" err="1">
                <a:gradFill>
                  <a:gsLst>
                    <a:gs pos="0">
                      <a:srgbClr val="FF3131">
                        <a:alpha val="100000"/>
                      </a:srgbClr>
                    </a:gs>
                    <a:gs pos="100000">
                      <a:srgbClr val="FF914D">
                        <a:alpha val="100000"/>
                      </a:srgbClr>
                    </a:gs>
                  </a:gsLst>
                  <a:lin ang="0"/>
                </a:gradFill>
                <a:latin typeface="Titillium Web Bold"/>
                <a:ea typeface="Titillium Web Bold"/>
                <a:cs typeface="Titillium Web Bold"/>
                <a:sym typeface="Titillium Web Bold"/>
              </a:rPr>
              <a:t>punto</a:t>
            </a:r>
            <a:r>
              <a:rPr lang="en-US" sz="4800" b="1" dirty="0">
                <a:gradFill>
                  <a:gsLst>
                    <a:gs pos="0">
                      <a:srgbClr val="FF3131">
                        <a:alpha val="100000"/>
                      </a:srgbClr>
                    </a:gs>
                    <a:gs pos="100000">
                      <a:srgbClr val="FF914D">
                        <a:alpha val="100000"/>
                      </a:srgbClr>
                    </a:gs>
                  </a:gsLst>
                  <a:lin ang="0"/>
                </a:gradFill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4800" b="1" dirty="0" err="1">
                <a:gradFill>
                  <a:gsLst>
                    <a:gs pos="0">
                      <a:srgbClr val="FF3131">
                        <a:alpha val="100000"/>
                      </a:srgbClr>
                    </a:gs>
                    <a:gs pos="100000">
                      <a:srgbClr val="FF914D">
                        <a:alpha val="100000"/>
                      </a:srgbClr>
                    </a:gs>
                  </a:gsLst>
                  <a:lin ang="0"/>
                </a:gradFill>
                <a:latin typeface="Titillium Web Bold"/>
                <a:ea typeface="Titillium Web Bold"/>
                <a:cs typeface="Titillium Web Bold"/>
                <a:sym typeface="Titillium Web Bold"/>
              </a:rPr>
              <a:t>donde</a:t>
            </a:r>
            <a:r>
              <a:rPr lang="en-US" sz="4800" b="1" dirty="0">
                <a:gradFill>
                  <a:gsLst>
                    <a:gs pos="0">
                      <a:srgbClr val="FF3131">
                        <a:alpha val="100000"/>
                      </a:srgbClr>
                    </a:gs>
                    <a:gs pos="100000">
                      <a:srgbClr val="FF914D">
                        <a:alpha val="100000"/>
                      </a:srgbClr>
                    </a:gs>
                  </a:gsLst>
                  <a:lin ang="0"/>
                </a:gradFill>
                <a:latin typeface="Titillium Web Bold"/>
                <a:ea typeface="Titillium Web Bold"/>
                <a:cs typeface="Titillium Web Bold"/>
                <a:sym typeface="Titillium Web Bold"/>
              </a:rPr>
              <a:t> ambos </a:t>
            </a:r>
            <a:r>
              <a:rPr lang="en-US" sz="4800" b="1" dirty="0" err="1">
                <a:gradFill>
                  <a:gsLst>
                    <a:gs pos="0">
                      <a:srgbClr val="FF3131">
                        <a:alpha val="100000"/>
                      </a:srgbClr>
                    </a:gs>
                    <a:gs pos="100000">
                      <a:srgbClr val="FF914D">
                        <a:alpha val="100000"/>
                      </a:srgbClr>
                    </a:gs>
                  </a:gsLst>
                  <a:lin ang="0"/>
                </a:gradFill>
                <a:latin typeface="Titillium Web Bold"/>
                <a:ea typeface="Titillium Web Bold"/>
                <a:cs typeface="Titillium Web Bold"/>
                <a:sym typeface="Titillium Web Bold"/>
              </a:rPr>
              <a:t>coinciden</a:t>
            </a:r>
            <a:r>
              <a:rPr lang="en-US" sz="4800" b="1" dirty="0">
                <a:gradFill>
                  <a:gsLst>
                    <a:gs pos="0">
                      <a:srgbClr val="FF3131">
                        <a:alpha val="100000"/>
                      </a:srgbClr>
                    </a:gs>
                    <a:gs pos="100000">
                      <a:srgbClr val="FF914D">
                        <a:alpha val="100000"/>
                      </a:srgbClr>
                    </a:gs>
                  </a:gsLst>
                  <a:lin ang="0"/>
                </a:gradFill>
                <a:latin typeface="Titillium Web Bold"/>
                <a:ea typeface="Titillium Web Bold"/>
                <a:cs typeface="Titillium Web Bold"/>
                <a:sym typeface="Titillium Web Bold"/>
              </a:rPr>
              <a:t>.”</a:t>
            </a:r>
          </a:p>
        </p:txBody>
      </p:sp>
    </p:spTree>
    <p:extLst>
      <p:ext uri="{BB962C8B-B14F-4D97-AF65-F5344CB8AC3E}">
        <p14:creationId xmlns:p14="http://schemas.microsoft.com/office/powerpoint/2010/main" val="1153461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091139" y="897121"/>
            <a:ext cx="6151608" cy="14362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Oferta</a:t>
            </a:r>
            <a:r>
              <a:rPr lang="en-US" sz="40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:</a:t>
            </a:r>
          </a:p>
          <a:p>
            <a:pPr algn="ctr">
              <a:lnSpc>
                <a:spcPts val="5600"/>
              </a:lnSpc>
              <a:spcBef>
                <a:spcPct val="0"/>
              </a:spcBef>
            </a:pPr>
            <a:r>
              <a:rPr lang="en-US" sz="40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Qs=20+3P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50415" y="769466"/>
            <a:ext cx="6151608" cy="21544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Demanda</a:t>
            </a:r>
            <a:r>
              <a:rPr lang="en-US" sz="40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:</a:t>
            </a:r>
          </a:p>
          <a:p>
            <a:pPr algn="ctr">
              <a:lnSpc>
                <a:spcPts val="5600"/>
              </a:lnSpc>
              <a:spcBef>
                <a:spcPct val="0"/>
              </a:spcBef>
            </a:pPr>
            <a:r>
              <a:rPr lang="en-US" sz="4000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Qd</a:t>
            </a:r>
            <a:r>
              <a:rPr lang="en-US" sz="40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=100−2P</a:t>
            </a:r>
          </a:p>
          <a:p>
            <a:pPr algn="ctr">
              <a:lnSpc>
                <a:spcPts val="5600"/>
              </a:lnSpc>
              <a:spcBef>
                <a:spcPct val="0"/>
              </a:spcBef>
            </a:pPr>
            <a:endParaRPr lang="en-US" sz="4000" b="1" dirty="0">
              <a:latin typeface="Titillium Web Bold"/>
              <a:ea typeface="Titillium Web Bold"/>
              <a:cs typeface="Titillium Web Bold"/>
              <a:sym typeface="Titillium Web Bold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676848" y="2126213"/>
            <a:ext cx="7411669" cy="43088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600"/>
              </a:lnSpc>
            </a:pPr>
            <a:r>
              <a:rPr lang="en-US" sz="4000" dirty="0" smtClean="0">
                <a:latin typeface="Titillium Web"/>
                <a:ea typeface="Titillium Web"/>
                <a:cs typeface="Titillium Web"/>
                <a:sym typeface="Titillium Web"/>
              </a:rPr>
              <a:t>1. </a:t>
            </a:r>
            <a:r>
              <a:rPr lang="en-US" sz="4000" dirty="0" err="1" smtClean="0">
                <a:latin typeface="Titillium Web"/>
                <a:ea typeface="Titillium Web"/>
                <a:cs typeface="Titillium Web"/>
                <a:sym typeface="Titillium Web"/>
              </a:rPr>
              <a:t>Igualamos</a:t>
            </a: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: </a:t>
            </a:r>
          </a:p>
          <a:p>
            <a:pPr>
              <a:lnSpc>
                <a:spcPts val="5600"/>
              </a:lnSpc>
            </a:pP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100−2P=20+3P</a:t>
            </a:r>
          </a:p>
          <a:p>
            <a:pPr>
              <a:lnSpc>
                <a:spcPts val="5600"/>
              </a:lnSpc>
            </a:pPr>
            <a:r>
              <a:rPr lang="en-US" sz="4000" dirty="0" err="1">
                <a:latin typeface="Titillium Web"/>
                <a:ea typeface="Titillium Web"/>
                <a:cs typeface="Titillium Web"/>
                <a:sym typeface="Titillium Web"/>
              </a:rPr>
              <a:t>Resolviendo</a:t>
            </a: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:</a:t>
            </a:r>
          </a:p>
          <a:p>
            <a:pPr>
              <a:lnSpc>
                <a:spcPts val="5600"/>
              </a:lnSpc>
            </a:pP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100−20=3P+2P</a:t>
            </a:r>
          </a:p>
          <a:p>
            <a:pPr>
              <a:lnSpc>
                <a:spcPts val="5600"/>
              </a:lnSpc>
            </a:pP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80=5P</a:t>
            </a:r>
          </a:p>
          <a:p>
            <a:pPr>
              <a:lnSpc>
                <a:spcPts val="5600"/>
              </a:lnSpc>
              <a:spcBef>
                <a:spcPct val="0"/>
              </a:spcBef>
            </a:pP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P =80/5 = </a:t>
            </a:r>
            <a:r>
              <a:rPr lang="en-US" sz="4000" b="1" dirty="0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16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796581" y="2844358"/>
            <a:ext cx="6151608" cy="28725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600"/>
              </a:lnSpc>
            </a:pPr>
            <a:r>
              <a:rPr lang="en-US" sz="4000" dirty="0" smtClean="0">
                <a:latin typeface="Titillium Web"/>
                <a:ea typeface="Titillium Web"/>
                <a:cs typeface="Titillium Web"/>
                <a:sym typeface="Titillium Web"/>
              </a:rPr>
              <a:t>2.  </a:t>
            </a:r>
            <a:r>
              <a:rPr lang="en-US" sz="4000" dirty="0" err="1">
                <a:latin typeface="Titillium Web"/>
                <a:ea typeface="Titillium Web"/>
                <a:cs typeface="Titillium Web"/>
                <a:sym typeface="Titillium Web"/>
              </a:rPr>
              <a:t>Ahora</a:t>
            </a: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4000" dirty="0" err="1">
                <a:latin typeface="Titillium Web"/>
                <a:ea typeface="Titillium Web"/>
                <a:cs typeface="Titillium Web"/>
                <a:sym typeface="Titillium Web"/>
              </a:rPr>
              <a:t>reemplazamos</a:t>
            </a: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:</a:t>
            </a:r>
          </a:p>
          <a:p>
            <a:pPr>
              <a:lnSpc>
                <a:spcPts val="5600"/>
              </a:lnSpc>
            </a:pP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Q=100−2(16)</a:t>
            </a:r>
          </a:p>
          <a:p>
            <a:pPr>
              <a:lnSpc>
                <a:spcPts val="5600"/>
              </a:lnSpc>
              <a:spcBef>
                <a:spcPct val="0"/>
              </a:spcBef>
            </a:pP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Q=</a:t>
            </a:r>
            <a:r>
              <a:rPr lang="en-US" sz="4000" b="1" dirty="0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68</a:t>
            </a:r>
          </a:p>
          <a:p>
            <a:pPr>
              <a:lnSpc>
                <a:spcPts val="5600"/>
              </a:lnSpc>
              <a:spcBef>
                <a:spcPct val="0"/>
              </a:spcBef>
            </a:pPr>
            <a:endParaRPr lang="en-US" sz="4000" b="1" dirty="0">
              <a:solidFill>
                <a:srgbClr val="FF3131"/>
              </a:solidFill>
              <a:latin typeface="Titillium Web Bold"/>
              <a:ea typeface="Titillium Web Bold"/>
              <a:cs typeface="Titillium Web Bold"/>
              <a:sym typeface="Titillium Web Bold"/>
            </a:endParaRPr>
          </a:p>
        </p:txBody>
      </p:sp>
    </p:spTree>
    <p:extLst>
      <p:ext uri="{BB962C8B-B14F-4D97-AF65-F5344CB8AC3E}">
        <p14:creationId xmlns:p14="http://schemas.microsoft.com/office/powerpoint/2010/main" val="355020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21D7C90A-0608-C76C-AB06-6743E59A1D4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34540645"/>
              </p:ext>
            </p:extLst>
          </p:nvPr>
        </p:nvGraphicFramePr>
        <p:xfrm>
          <a:off x="2349305" y="1139483"/>
          <a:ext cx="7230794" cy="42906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31329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010194" y="762042"/>
            <a:ext cx="9940415" cy="28725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  <a:spcBef>
                <a:spcPct val="0"/>
              </a:spcBef>
            </a:pPr>
            <a:r>
              <a:rPr lang="en-US" sz="3200" b="1" dirty="0" smtClean="0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El </a:t>
            </a:r>
            <a:r>
              <a:rPr lang="en-US" sz="3200" b="1" dirty="0" err="1" smtClean="0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punto</a:t>
            </a:r>
            <a:r>
              <a:rPr lang="en-US" sz="3200" b="1" dirty="0" smtClean="0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de </a:t>
            </a:r>
            <a:r>
              <a:rPr lang="en-US" sz="3200" b="1" dirty="0" err="1" smtClean="0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equilibrio</a:t>
            </a:r>
            <a:r>
              <a:rPr lang="en-US" sz="3200" b="1" dirty="0" smtClean="0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3200" b="1" dirty="0" err="1" smtClean="0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en</a:t>
            </a:r>
            <a:r>
              <a:rPr lang="en-US" sz="3200" b="1" dirty="0" smtClean="0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las </a:t>
            </a:r>
            <a:r>
              <a:rPr lang="en-US" sz="3200" b="1" dirty="0" err="1" smtClean="0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empresas</a:t>
            </a:r>
            <a:endParaRPr lang="en-US" sz="3200" b="1" dirty="0">
              <a:latin typeface="Titillium Web Bold"/>
              <a:ea typeface="Titillium Web Bold"/>
              <a:cs typeface="Titillium Web Bold"/>
              <a:sym typeface="Titillium Web Bold"/>
            </a:endParaRPr>
          </a:p>
          <a:p>
            <a:pPr algn="just">
              <a:lnSpc>
                <a:spcPts val="5600"/>
              </a:lnSpc>
              <a:spcBef>
                <a:spcPct val="0"/>
              </a:spcBef>
            </a:pPr>
            <a:r>
              <a:rPr lang="en-US" sz="3200" dirty="0" err="1" smtClean="0">
                <a:latin typeface="Titillium Web"/>
                <a:ea typeface="Titillium Web"/>
                <a:cs typeface="Titillium Web"/>
                <a:sym typeface="Titillium Web"/>
              </a:rPr>
              <a:t>Determina</a:t>
            </a:r>
            <a:r>
              <a:rPr lang="en-US" sz="3200" dirty="0" smtClean="0">
                <a:latin typeface="Titillium Web"/>
                <a:ea typeface="Titillium Web"/>
                <a:cs typeface="Titillium Web"/>
                <a:sym typeface="Titillium Web"/>
              </a:rPr>
              <a:t> el </a:t>
            </a:r>
            <a:r>
              <a:rPr lang="en-US" sz="3200" dirty="0" err="1" smtClean="0">
                <a:latin typeface="Titillium Web"/>
                <a:ea typeface="Titillium Web"/>
                <a:cs typeface="Titillium Web"/>
                <a:sym typeface="Titillium Web"/>
              </a:rPr>
              <a:t>volumen</a:t>
            </a:r>
            <a:r>
              <a:rPr lang="en-US" sz="3200" dirty="0" smtClean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 smtClean="0">
                <a:latin typeface="Titillium Web"/>
                <a:ea typeface="Titillium Web"/>
                <a:cs typeface="Titillium Web"/>
                <a:sym typeface="Titillium Web"/>
              </a:rPr>
              <a:t>mínimo</a:t>
            </a:r>
            <a:r>
              <a:rPr lang="en-US" sz="3200" dirty="0" smtClean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 smtClean="0">
                <a:latin typeface="Titillium Web"/>
                <a:ea typeface="Titillium Web"/>
                <a:cs typeface="Titillium Web"/>
                <a:sym typeface="Titillium Web"/>
              </a:rPr>
              <a:t>deproducciónn</a:t>
            </a:r>
            <a:r>
              <a:rPr lang="en-US" sz="3200" dirty="0" smtClean="0">
                <a:latin typeface="Titillium Web"/>
                <a:ea typeface="Titillium Web"/>
                <a:cs typeface="Titillium Web"/>
                <a:sym typeface="Titillium Web"/>
              </a:rPr>
              <a:t> o </a:t>
            </a:r>
            <a:r>
              <a:rPr lang="en-US" sz="3200" dirty="0" err="1" smtClean="0">
                <a:latin typeface="Titillium Web"/>
                <a:ea typeface="Titillium Web"/>
                <a:cs typeface="Titillium Web"/>
                <a:sym typeface="Titillium Web"/>
              </a:rPr>
              <a:t>ventas</a:t>
            </a:r>
            <a:r>
              <a:rPr lang="en-US" sz="3200" dirty="0" smtClean="0">
                <a:latin typeface="Titillium Web"/>
                <a:ea typeface="Titillium Web"/>
                <a:cs typeface="Titillium Web"/>
                <a:sym typeface="Titillium Web"/>
              </a:rPr>
              <a:t>, </a:t>
            </a:r>
            <a:r>
              <a:rPr lang="en-US" sz="3200" dirty="0" err="1" smtClean="0">
                <a:latin typeface="Titillium Web"/>
                <a:ea typeface="Titillium Web"/>
                <a:cs typeface="Titillium Web"/>
                <a:sym typeface="Titillium Web"/>
              </a:rPr>
              <a:t>donde</a:t>
            </a:r>
            <a:r>
              <a:rPr lang="en-US" sz="3200" dirty="0" smtClean="0">
                <a:latin typeface="Titillium Web"/>
                <a:ea typeface="Titillium Web"/>
                <a:cs typeface="Titillium Web"/>
                <a:sym typeface="Titillium Web"/>
              </a:rPr>
              <a:t> la </a:t>
            </a:r>
            <a:r>
              <a:rPr lang="en-US" sz="3200" dirty="0" err="1" smtClean="0">
                <a:latin typeface="Titillium Web"/>
                <a:ea typeface="Titillium Web"/>
                <a:cs typeface="Titillium Web"/>
                <a:sym typeface="Titillium Web"/>
              </a:rPr>
              <a:t>empresa</a:t>
            </a:r>
            <a:r>
              <a:rPr lang="en-US" sz="3200" dirty="0" smtClean="0">
                <a:latin typeface="Titillium Web"/>
                <a:ea typeface="Titillium Web"/>
                <a:cs typeface="Titillium Web"/>
                <a:sym typeface="Titillium Web"/>
              </a:rPr>
              <a:t> opera sin </a:t>
            </a:r>
            <a:r>
              <a:rPr lang="en-US" sz="3200" dirty="0" err="1" smtClean="0">
                <a:latin typeface="Titillium Web"/>
                <a:ea typeface="Titillium Web"/>
                <a:cs typeface="Titillium Web"/>
                <a:sym typeface="Titillium Web"/>
              </a:rPr>
              <a:t>obtener</a:t>
            </a:r>
            <a:r>
              <a:rPr lang="en-US" sz="3200" dirty="0" smtClean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 smtClean="0">
                <a:latin typeface="Titillium Web"/>
                <a:ea typeface="Titillium Web"/>
                <a:cs typeface="Titillium Web"/>
                <a:sym typeface="Titillium Web"/>
              </a:rPr>
              <a:t>perdidas</a:t>
            </a:r>
            <a:r>
              <a:rPr lang="en-US" sz="3200" dirty="0" smtClean="0">
                <a:latin typeface="Titillium Web"/>
                <a:ea typeface="Titillium Web"/>
                <a:cs typeface="Titillium Web"/>
                <a:sym typeface="Titillium Web"/>
              </a:rPr>
              <a:t> o </a:t>
            </a:r>
            <a:r>
              <a:rPr lang="en-US" sz="3200" dirty="0" err="1" smtClean="0">
                <a:latin typeface="Titillium Web"/>
                <a:ea typeface="Titillium Web"/>
                <a:cs typeface="Titillium Web"/>
                <a:sym typeface="Titillium Web"/>
              </a:rPr>
              <a:t>ganancias</a:t>
            </a:r>
            <a:r>
              <a:rPr lang="en-US" sz="3200" dirty="0" smtClean="0">
                <a:latin typeface="Titillium Web"/>
                <a:ea typeface="Titillium Web"/>
                <a:cs typeface="Titillium Web"/>
                <a:sym typeface="Titillium Web"/>
              </a:rPr>
              <a:t>. </a:t>
            </a:r>
            <a:endParaRPr lang="en-US" sz="3200" dirty="0"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2925" y="3196100"/>
            <a:ext cx="4627684" cy="3085123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646" y="3812344"/>
            <a:ext cx="4791873" cy="1615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610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"/>
          <p:cNvSpPr txBox="1"/>
          <p:nvPr/>
        </p:nvSpPr>
        <p:spPr>
          <a:xfrm>
            <a:off x="3477730" y="4398122"/>
            <a:ext cx="5264700" cy="1120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55ADFF"/>
              </a:buClr>
              <a:buSzPts val="2800"/>
              <a:buFont typeface="Century Gothic"/>
              <a:buNone/>
            </a:pPr>
            <a:r>
              <a:rPr lang="es-CO" sz="3600" dirty="0" smtClean="0">
                <a:solidFill>
                  <a:srgbClr val="55AD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Funciones Definidas por Tramos</a:t>
            </a:r>
            <a:endParaRPr sz="3600" b="0" i="0" u="none" strike="noStrike" cap="none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Google Shape;88;p2"/>
          <p:cNvSpPr txBox="1">
            <a:spLocks/>
          </p:cNvSpPr>
          <p:nvPr/>
        </p:nvSpPr>
        <p:spPr>
          <a:xfrm>
            <a:off x="1261989" y="2833413"/>
            <a:ext cx="9668022" cy="935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2700" algn="ctr">
              <a:lnSpc>
                <a:spcPct val="100000"/>
              </a:lnSpc>
              <a:buClr>
                <a:srgbClr val="FFFAFA"/>
              </a:buClr>
              <a:buSzPts val="6000"/>
              <a:buFont typeface="Century Gothic"/>
              <a:buNone/>
            </a:pPr>
            <a:r>
              <a:rPr lang="es-CO" sz="6000" dirty="0" smtClean="0">
                <a:solidFill>
                  <a:srgbClr val="FFFAF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FUNCIONES Y MODELADO</a:t>
            </a:r>
            <a:endParaRPr lang="es-CO" sz="60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391754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125416" y="981710"/>
            <a:ext cx="10086535" cy="49372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320"/>
              </a:lnSpc>
              <a:spcBef>
                <a:spcPct val="0"/>
              </a:spcBef>
            </a:pP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El </a:t>
            </a:r>
            <a:r>
              <a:rPr lang="en-US" sz="3200" dirty="0" err="1">
                <a:latin typeface="HK Grotesk"/>
                <a:ea typeface="HK Grotesk"/>
                <a:cs typeface="HK Grotesk"/>
                <a:sym typeface="HK Grotesk"/>
              </a:rPr>
              <a:t>plano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HK Grotesk"/>
                <a:ea typeface="HK Grotesk"/>
                <a:cs typeface="HK Grotesk"/>
                <a:sym typeface="HK Grotesk"/>
              </a:rPr>
              <a:t>cartesiano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HK Grotesk"/>
                <a:ea typeface="HK Grotesk"/>
                <a:cs typeface="HK Grotesk"/>
                <a:sym typeface="HK Grotesk"/>
              </a:rPr>
              <a:t>es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 un </a:t>
            </a:r>
            <a:r>
              <a:rPr lang="en-US" sz="3200" dirty="0" err="1">
                <a:latin typeface="HK Grotesk"/>
                <a:ea typeface="HK Grotesk"/>
                <a:cs typeface="HK Grotesk"/>
                <a:sym typeface="HK Grotesk"/>
              </a:rPr>
              <a:t>sistema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 de </a:t>
            </a:r>
            <a:r>
              <a:rPr lang="en-US" sz="3200" dirty="0" err="1">
                <a:latin typeface="HK Grotesk"/>
                <a:ea typeface="HK Grotesk"/>
                <a:cs typeface="HK Grotesk"/>
                <a:sym typeface="HK Grotesk"/>
              </a:rPr>
              <a:t>coordenadas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HK Grotesk"/>
                <a:ea typeface="HK Grotesk"/>
                <a:cs typeface="HK Grotesk"/>
                <a:sym typeface="HK Grotesk"/>
              </a:rPr>
              <a:t>formado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HK Grotesk"/>
                <a:ea typeface="HK Grotesk"/>
                <a:cs typeface="HK Grotesk"/>
                <a:sym typeface="HK Grotesk"/>
              </a:rPr>
              <a:t>por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:</a:t>
            </a:r>
          </a:p>
          <a:p>
            <a:pPr marL="820456" lvl="1" indent="-410228">
              <a:lnSpc>
                <a:spcPts val="5320"/>
              </a:lnSpc>
              <a:buFont typeface="Arial"/>
              <a:buChar char="•"/>
            </a:pPr>
            <a:r>
              <a:rPr lang="en-US" sz="3200" b="1" dirty="0" err="1">
                <a:solidFill>
                  <a:srgbClr val="002060"/>
                </a:solidFill>
                <a:latin typeface="HK Grotesk"/>
                <a:ea typeface="HK Grotesk"/>
                <a:cs typeface="HK Grotesk"/>
                <a:sym typeface="HK Grotesk"/>
              </a:rPr>
              <a:t>eje</a:t>
            </a:r>
            <a:r>
              <a:rPr lang="en-US" sz="3200" b="1" dirty="0">
                <a:solidFill>
                  <a:srgbClr val="002060"/>
                </a:solidFill>
                <a:latin typeface="HK Grotesk"/>
                <a:ea typeface="HK Grotesk"/>
                <a:cs typeface="HK Grotesk"/>
                <a:sym typeface="HK Grotesk"/>
              </a:rPr>
              <a:t> X 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(horizontal) = </a:t>
            </a:r>
            <a:r>
              <a:rPr lang="en-US" sz="3200" dirty="0" err="1">
                <a:latin typeface="HK Grotesk"/>
                <a:ea typeface="HK Grotesk"/>
                <a:cs typeface="HK Grotesk"/>
                <a:sym typeface="HK Grotesk"/>
              </a:rPr>
              <a:t>tiempo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 o </a:t>
            </a:r>
            <a:r>
              <a:rPr lang="en-US" sz="3200" dirty="0" err="1">
                <a:latin typeface="HK Grotesk"/>
                <a:ea typeface="HK Grotesk"/>
                <a:cs typeface="HK Grotesk"/>
                <a:sym typeface="HK Grotesk"/>
              </a:rPr>
              <a:t>categoría</a:t>
            </a:r>
            <a:endParaRPr lang="en-US" sz="3200" dirty="0">
              <a:latin typeface="HK Grotesk"/>
              <a:ea typeface="HK Grotesk"/>
              <a:cs typeface="HK Grotesk"/>
              <a:sym typeface="HK Grotesk"/>
            </a:endParaRPr>
          </a:p>
          <a:p>
            <a:pPr marL="820456" lvl="1" indent="-410228">
              <a:lnSpc>
                <a:spcPts val="5320"/>
              </a:lnSpc>
              <a:buFont typeface="Arial"/>
              <a:buChar char="•"/>
            </a:pPr>
            <a:r>
              <a:rPr lang="en-US" sz="3200" b="1" dirty="0" err="1">
                <a:solidFill>
                  <a:srgbClr val="002060"/>
                </a:solidFill>
                <a:latin typeface="HK Grotesk"/>
                <a:ea typeface="HK Grotesk"/>
                <a:cs typeface="HK Grotesk"/>
                <a:sym typeface="HK Grotesk"/>
              </a:rPr>
              <a:t>eje</a:t>
            </a:r>
            <a:r>
              <a:rPr lang="en-US" sz="3200" b="1" dirty="0">
                <a:solidFill>
                  <a:srgbClr val="002060"/>
                </a:solidFill>
                <a:latin typeface="HK Grotesk"/>
                <a:ea typeface="HK Grotesk"/>
                <a:cs typeface="HK Grotesk"/>
                <a:sym typeface="HK Grotesk"/>
              </a:rPr>
              <a:t> Y 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(vertical) = valor o </a:t>
            </a:r>
            <a:r>
              <a:rPr lang="en-US" sz="3200" dirty="0" err="1">
                <a:latin typeface="HK Grotesk"/>
                <a:ea typeface="HK Grotesk"/>
                <a:cs typeface="HK Grotesk"/>
                <a:sym typeface="HK Grotesk"/>
              </a:rPr>
              <a:t>cantidad</a:t>
            </a:r>
            <a:endParaRPr lang="en-US" sz="3200" dirty="0">
              <a:latin typeface="HK Grotesk"/>
              <a:ea typeface="HK Grotesk"/>
              <a:cs typeface="HK Grotesk"/>
              <a:sym typeface="HK Grotesk"/>
            </a:endParaRPr>
          </a:p>
          <a:p>
            <a:pPr>
              <a:lnSpc>
                <a:spcPts val="5320"/>
              </a:lnSpc>
              <a:spcBef>
                <a:spcPct val="0"/>
              </a:spcBef>
            </a:pP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Un par </a:t>
            </a:r>
            <a:r>
              <a:rPr lang="en-US" sz="3200" dirty="0" err="1">
                <a:latin typeface="HK Grotesk"/>
                <a:ea typeface="HK Grotesk"/>
                <a:cs typeface="HK Grotesk"/>
                <a:sym typeface="HK Grotesk"/>
              </a:rPr>
              <a:t>ordenado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 (x, y) </a:t>
            </a:r>
            <a:r>
              <a:rPr lang="en-US" sz="3200" dirty="0" err="1">
                <a:latin typeface="HK Grotesk"/>
                <a:ea typeface="HK Grotesk"/>
                <a:cs typeface="HK Grotesk"/>
                <a:sym typeface="HK Grotesk"/>
              </a:rPr>
              <a:t>representa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 un </a:t>
            </a:r>
            <a:r>
              <a:rPr lang="en-US" sz="3200" dirty="0" err="1">
                <a:latin typeface="HK Grotesk"/>
                <a:ea typeface="HK Grotesk"/>
                <a:cs typeface="HK Grotesk"/>
                <a:sym typeface="HK Grotesk"/>
              </a:rPr>
              <a:t>punto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HK Grotesk"/>
                <a:ea typeface="HK Grotesk"/>
                <a:cs typeface="HK Grotesk"/>
                <a:sym typeface="HK Grotesk"/>
              </a:rPr>
              <a:t>exacto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.</a:t>
            </a:r>
          </a:p>
          <a:p>
            <a:pPr algn="ctr">
              <a:lnSpc>
                <a:spcPts val="5973"/>
              </a:lnSpc>
              <a:spcBef>
                <a:spcPct val="0"/>
              </a:spcBef>
            </a:pPr>
            <a:r>
              <a:rPr lang="en-US" sz="3600" b="1" dirty="0">
                <a:solidFill>
                  <a:srgbClr val="FF3131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Los </a:t>
            </a:r>
            <a:r>
              <a:rPr lang="en-US" sz="3600" b="1" dirty="0" err="1">
                <a:solidFill>
                  <a:srgbClr val="FF3131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datos</a:t>
            </a:r>
            <a:r>
              <a:rPr lang="en-US" sz="3600" b="1" dirty="0">
                <a:solidFill>
                  <a:srgbClr val="FF3131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 no solo </a:t>
            </a:r>
            <a:r>
              <a:rPr lang="en-US" sz="3600" b="1" dirty="0" err="1">
                <a:solidFill>
                  <a:srgbClr val="FF3131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muestran</a:t>
            </a:r>
            <a:r>
              <a:rPr lang="en-US" sz="3600" b="1" dirty="0">
                <a:solidFill>
                  <a:srgbClr val="FF3131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3600" b="1" dirty="0" err="1">
                <a:solidFill>
                  <a:srgbClr val="FF3131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números</a:t>
            </a:r>
            <a:r>
              <a:rPr lang="en-US" sz="3600" b="1" dirty="0">
                <a:solidFill>
                  <a:srgbClr val="FF3131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, </a:t>
            </a:r>
            <a:r>
              <a:rPr lang="en-US" sz="3600" b="1" dirty="0" err="1">
                <a:solidFill>
                  <a:srgbClr val="FF3131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muestran</a:t>
            </a:r>
            <a:r>
              <a:rPr lang="en-US" sz="3600" b="1" dirty="0">
                <a:solidFill>
                  <a:srgbClr val="FF3131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3600" b="1" dirty="0" err="1">
                <a:solidFill>
                  <a:srgbClr val="FF3131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ciclos</a:t>
            </a:r>
            <a:r>
              <a:rPr lang="en-US" sz="3600" b="1" dirty="0">
                <a:solidFill>
                  <a:srgbClr val="FF3131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 de </a:t>
            </a:r>
            <a:r>
              <a:rPr lang="en-US" sz="3600" b="1" dirty="0" err="1">
                <a:solidFill>
                  <a:srgbClr val="FF3131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negocio</a:t>
            </a:r>
            <a:endParaRPr lang="en-US" sz="3600" b="1" dirty="0">
              <a:solidFill>
                <a:srgbClr val="FF3131"/>
              </a:solidFill>
              <a:latin typeface="HK Grotesk Bold"/>
              <a:ea typeface="HK Grotesk Bold"/>
              <a:cs typeface="HK Grotesk Bold"/>
              <a:sym typeface="HK Grotesk Bold"/>
            </a:endParaRPr>
          </a:p>
        </p:txBody>
      </p:sp>
    </p:spTree>
    <p:extLst>
      <p:ext uri="{BB962C8B-B14F-4D97-AF65-F5344CB8AC3E}">
        <p14:creationId xmlns:p14="http://schemas.microsoft.com/office/powerpoint/2010/main" val="2064620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252025" y="2017330"/>
            <a:ext cx="10457184" cy="14175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  <a:spcBef>
                <a:spcPct val="0"/>
              </a:spcBef>
            </a:pPr>
            <a:r>
              <a:rPr lang="en-US" sz="3200" b="1" dirty="0" err="1">
                <a:solidFill>
                  <a:srgbClr val="00BF63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Una</a:t>
            </a:r>
            <a:r>
              <a:rPr lang="en-US" sz="3200" b="1" dirty="0">
                <a:solidFill>
                  <a:srgbClr val="00BF63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3200" b="1" dirty="0" err="1">
                <a:solidFill>
                  <a:srgbClr val="00BF63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función</a:t>
            </a:r>
            <a:r>
              <a:rPr lang="en-US" sz="3200" b="1" dirty="0">
                <a:solidFill>
                  <a:srgbClr val="00BF63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3200" b="1" dirty="0" err="1">
                <a:solidFill>
                  <a:srgbClr val="00BF63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definida</a:t>
            </a:r>
            <a:r>
              <a:rPr lang="en-US" sz="3200" b="1" dirty="0">
                <a:solidFill>
                  <a:srgbClr val="00BF63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3200" b="1" dirty="0" err="1">
                <a:solidFill>
                  <a:srgbClr val="00BF63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por</a:t>
            </a:r>
            <a:r>
              <a:rPr lang="en-US" sz="3200" b="1" dirty="0">
                <a:solidFill>
                  <a:srgbClr val="00BF63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3200" b="1" dirty="0" err="1">
                <a:solidFill>
                  <a:srgbClr val="00BF63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tramos</a:t>
            </a:r>
            <a:r>
              <a:rPr lang="en-US" sz="3200" b="1" dirty="0">
                <a:solidFill>
                  <a:srgbClr val="00BF63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3200" dirty="0" err="1">
                <a:latin typeface="HK Grotesk"/>
                <a:ea typeface="HK Grotesk"/>
                <a:cs typeface="HK Grotesk"/>
                <a:sym typeface="HK Grotesk"/>
              </a:rPr>
              <a:t>es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HK Grotesk"/>
                <a:ea typeface="HK Grotesk"/>
                <a:cs typeface="HK Grotesk"/>
                <a:sym typeface="HK Grotesk"/>
              </a:rPr>
              <a:t>una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HK Grotesk"/>
                <a:ea typeface="HK Grotesk"/>
                <a:cs typeface="HK Grotesk"/>
                <a:sym typeface="HK Grotesk"/>
              </a:rPr>
              <a:t>función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 que cambia </a:t>
            </a:r>
            <a:r>
              <a:rPr lang="en-US" sz="3200" dirty="0" err="1">
                <a:latin typeface="HK Grotesk"/>
                <a:ea typeface="HK Grotesk"/>
                <a:cs typeface="HK Grotesk"/>
                <a:sym typeface="HK Grotesk"/>
              </a:rPr>
              <a:t>su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HK Grotesk"/>
                <a:ea typeface="HK Grotesk"/>
                <a:cs typeface="HK Grotesk"/>
                <a:sym typeface="HK Grotesk"/>
              </a:rPr>
              <a:t>regla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HK Grotesk"/>
                <a:ea typeface="HK Grotesk"/>
                <a:cs typeface="HK Grotesk"/>
                <a:sym typeface="HK Grotesk"/>
              </a:rPr>
              <a:t>según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 el valor de x.</a:t>
            </a:r>
          </a:p>
        </p:txBody>
      </p:sp>
      <p:sp>
        <p:nvSpPr>
          <p:cNvPr id="3" name="Freeform 3"/>
          <p:cNvSpPr/>
          <p:nvPr/>
        </p:nvSpPr>
        <p:spPr>
          <a:xfrm>
            <a:off x="3108960" y="3626298"/>
            <a:ext cx="5799160" cy="1605770"/>
          </a:xfrm>
          <a:custGeom>
            <a:avLst/>
            <a:gdLst/>
            <a:ahLst/>
            <a:cxnLst/>
            <a:rect l="l" t="t" r="r" b="b"/>
            <a:pathLst>
              <a:path w="9180001" h="2980960">
                <a:moveTo>
                  <a:pt x="0" y="0"/>
                </a:moveTo>
                <a:lnTo>
                  <a:pt x="9180001" y="0"/>
                </a:lnTo>
                <a:lnTo>
                  <a:pt x="9180001" y="2980960"/>
                </a:lnTo>
                <a:lnTo>
                  <a:pt x="0" y="298096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774628" y="570023"/>
            <a:ext cx="10820400" cy="14067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86"/>
              </a:lnSpc>
              <a:spcBef>
                <a:spcPct val="0"/>
              </a:spcBef>
            </a:pPr>
            <a:r>
              <a:rPr lang="en-US" sz="3200" b="1" dirty="0">
                <a:latin typeface="HK Grotesk Bold"/>
                <a:ea typeface="HK Grotesk Bold"/>
                <a:cs typeface="HK Grotesk Bold"/>
                <a:sym typeface="HK Grotesk Bold"/>
              </a:rPr>
              <a:t>¿</a:t>
            </a:r>
            <a:r>
              <a:rPr lang="en-US" sz="3200" b="1" dirty="0" err="1">
                <a:latin typeface="HK Grotesk Bold"/>
                <a:ea typeface="HK Grotesk Bold"/>
                <a:cs typeface="HK Grotesk Bold"/>
                <a:sym typeface="HK Grotesk Bold"/>
              </a:rPr>
              <a:t>Por</a:t>
            </a:r>
            <a:r>
              <a:rPr lang="en-US" sz="3200" b="1" dirty="0"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3200" b="1" dirty="0" err="1">
                <a:latin typeface="HK Grotesk Bold"/>
                <a:ea typeface="HK Grotesk Bold"/>
                <a:cs typeface="HK Grotesk Bold"/>
                <a:sym typeface="HK Grotesk Bold"/>
              </a:rPr>
              <a:t>qué</a:t>
            </a:r>
            <a:r>
              <a:rPr lang="en-US" sz="3200" b="1" dirty="0">
                <a:latin typeface="HK Grotesk Bold"/>
                <a:ea typeface="HK Grotesk Bold"/>
                <a:cs typeface="HK Grotesk Bold"/>
                <a:sym typeface="HK Grotesk Bold"/>
              </a:rPr>
              <a:t> un </a:t>
            </a:r>
            <a:r>
              <a:rPr lang="en-US" sz="3200" b="1" dirty="0" err="1">
                <a:latin typeface="HK Grotesk Bold"/>
                <a:ea typeface="HK Grotesk Bold"/>
                <a:cs typeface="HK Grotesk Bold"/>
                <a:sym typeface="HK Grotesk Bold"/>
              </a:rPr>
              <a:t>mismo</a:t>
            </a:r>
            <a:r>
              <a:rPr lang="en-US" sz="3200" b="1" dirty="0"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3200" b="1" dirty="0" err="1">
                <a:latin typeface="HK Grotesk Bold"/>
                <a:ea typeface="HK Grotesk Bold"/>
                <a:cs typeface="HK Grotesk Bold"/>
                <a:sym typeface="HK Grotesk Bold"/>
              </a:rPr>
              <a:t>producto</a:t>
            </a:r>
            <a:r>
              <a:rPr lang="en-US" sz="3200" b="1" dirty="0">
                <a:latin typeface="HK Grotesk Bold"/>
                <a:ea typeface="HK Grotesk Bold"/>
                <a:cs typeface="HK Grotesk Bold"/>
                <a:sym typeface="HK Grotesk Bold"/>
              </a:rPr>
              <a:t> o </a:t>
            </a:r>
            <a:r>
              <a:rPr lang="en-US" sz="3200" b="1" dirty="0" err="1">
                <a:latin typeface="HK Grotesk Bold"/>
                <a:ea typeface="HK Grotesk Bold"/>
                <a:cs typeface="HK Grotesk Bold"/>
                <a:sym typeface="HK Grotesk Bold"/>
              </a:rPr>
              <a:t>servicio</a:t>
            </a:r>
            <a:r>
              <a:rPr lang="en-US" sz="3200" b="1" dirty="0"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3200" b="1" dirty="0" err="1">
                <a:latin typeface="HK Grotesk Bold"/>
                <a:ea typeface="HK Grotesk Bold"/>
                <a:cs typeface="HK Grotesk Bold"/>
                <a:sym typeface="HK Grotesk Bold"/>
              </a:rPr>
              <a:t>puede</a:t>
            </a:r>
            <a:r>
              <a:rPr lang="en-US" sz="3200" b="1" dirty="0">
                <a:latin typeface="HK Grotesk Bold"/>
                <a:ea typeface="HK Grotesk Bold"/>
                <a:cs typeface="HK Grotesk Bold"/>
                <a:sym typeface="HK Grotesk Bold"/>
              </a:rPr>
              <a:t> costar </a:t>
            </a:r>
            <a:r>
              <a:rPr lang="en-US" sz="3200" b="1" dirty="0" err="1">
                <a:latin typeface="HK Grotesk Bold"/>
                <a:ea typeface="HK Grotesk Bold"/>
                <a:cs typeface="HK Grotesk Bold"/>
                <a:sym typeface="HK Grotesk Bold"/>
              </a:rPr>
              <a:t>diferente</a:t>
            </a:r>
            <a:r>
              <a:rPr lang="en-US" sz="3200" b="1" dirty="0"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3200" b="1" dirty="0" err="1">
                <a:latin typeface="HK Grotesk Bold"/>
                <a:ea typeface="HK Grotesk Bold"/>
                <a:cs typeface="HK Grotesk Bold"/>
                <a:sym typeface="HK Grotesk Bold"/>
              </a:rPr>
              <a:t>dependiendo</a:t>
            </a:r>
            <a:r>
              <a:rPr lang="en-US" sz="3200" b="1" dirty="0">
                <a:latin typeface="HK Grotesk Bold"/>
                <a:ea typeface="HK Grotesk Bold"/>
                <a:cs typeface="HK Grotesk Bold"/>
                <a:sym typeface="HK Grotesk Bold"/>
              </a:rPr>
              <a:t> de </a:t>
            </a:r>
            <a:r>
              <a:rPr lang="en-US" sz="3200" b="1" dirty="0" err="1">
                <a:latin typeface="HK Grotesk Bold"/>
                <a:ea typeface="HK Grotesk Bold"/>
                <a:cs typeface="HK Grotesk Bold"/>
                <a:sym typeface="HK Grotesk Bold"/>
              </a:rPr>
              <a:t>cuánto</a:t>
            </a:r>
            <a:r>
              <a:rPr lang="en-US" sz="3200" b="1" dirty="0">
                <a:latin typeface="HK Grotesk Bold"/>
                <a:ea typeface="HK Grotesk Bold"/>
                <a:cs typeface="HK Grotesk Bold"/>
                <a:sym typeface="HK Grotesk Bold"/>
              </a:rPr>
              <a:t> uses?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37378" y="5232068"/>
            <a:ext cx="11386387" cy="7566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  <a:spcBef>
                <a:spcPct val="0"/>
              </a:spcBef>
            </a:pPr>
            <a:r>
              <a:rPr lang="en-US" sz="3600" dirty="0" err="1">
                <a:latin typeface="HK Grotesk"/>
                <a:ea typeface="HK Grotesk"/>
                <a:cs typeface="HK Grotesk"/>
                <a:sym typeface="HK Grotesk"/>
              </a:rPr>
              <a:t>Cada</a:t>
            </a:r>
            <a:r>
              <a:rPr lang="en-US" sz="3600" dirty="0">
                <a:latin typeface="HK Grotesk"/>
                <a:ea typeface="HK Grotesk"/>
                <a:cs typeface="HK Grotesk"/>
                <a:sym typeface="HK Grotesk"/>
              </a:rPr>
              <a:t> ‘</a:t>
            </a:r>
            <a:r>
              <a:rPr lang="en-US" sz="3600" dirty="0" err="1">
                <a:latin typeface="HK Grotesk"/>
                <a:ea typeface="HK Grotesk"/>
                <a:cs typeface="HK Grotesk"/>
                <a:sym typeface="HK Grotesk"/>
              </a:rPr>
              <a:t>tramo</a:t>
            </a:r>
            <a:r>
              <a:rPr lang="en-US" sz="3600" dirty="0">
                <a:latin typeface="HK Grotesk"/>
                <a:ea typeface="HK Grotesk"/>
                <a:cs typeface="HK Grotesk"/>
                <a:sym typeface="HK Grotesk"/>
              </a:rPr>
              <a:t>’ </a:t>
            </a:r>
            <a:r>
              <a:rPr lang="en-US" sz="3600" dirty="0" err="1">
                <a:latin typeface="HK Grotesk"/>
                <a:ea typeface="HK Grotesk"/>
                <a:cs typeface="HK Grotesk"/>
                <a:sym typeface="HK Grotesk"/>
              </a:rPr>
              <a:t>representa</a:t>
            </a:r>
            <a:r>
              <a:rPr lang="en-US" sz="36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3600" dirty="0" err="1">
                <a:latin typeface="HK Grotesk"/>
                <a:ea typeface="HK Grotesk"/>
                <a:cs typeface="HK Grotesk"/>
                <a:sym typeface="HK Grotesk"/>
              </a:rPr>
              <a:t>una</a:t>
            </a:r>
            <a:r>
              <a:rPr lang="en-US" sz="36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3600" dirty="0" err="1">
                <a:latin typeface="HK Grotesk"/>
                <a:ea typeface="HK Grotesk"/>
                <a:cs typeface="HK Grotesk"/>
                <a:sym typeface="HK Grotesk"/>
              </a:rPr>
              <a:t>condición</a:t>
            </a:r>
            <a:r>
              <a:rPr lang="en-US" sz="36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3600" dirty="0" err="1">
                <a:latin typeface="HK Grotesk"/>
                <a:ea typeface="HK Grotesk"/>
                <a:cs typeface="HK Grotesk"/>
                <a:sym typeface="HK Grotesk"/>
              </a:rPr>
              <a:t>diferente</a:t>
            </a:r>
            <a:r>
              <a:rPr lang="en-US" sz="4200" dirty="0">
                <a:latin typeface="HK Grotesk"/>
                <a:ea typeface="HK Grotesk"/>
                <a:cs typeface="HK Grotesk"/>
                <a:sym typeface="HK Grotesk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56857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19020" y="783285"/>
            <a:ext cx="8122621" cy="52005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  <a:spcBef>
                <a:spcPct val="0"/>
              </a:spcBef>
            </a:pPr>
            <a:r>
              <a:rPr lang="en-US" sz="3200" b="1" dirty="0">
                <a:gradFill>
                  <a:gsLst>
                    <a:gs pos="0">
                      <a:srgbClr val="000000">
                        <a:alpha val="100000"/>
                      </a:srgbClr>
                    </a:gs>
                    <a:gs pos="100000">
                      <a:srgbClr val="3533CD">
                        <a:alpha val="100000"/>
                      </a:srgbClr>
                    </a:gs>
                  </a:gsLst>
                  <a:lin ang="0"/>
                </a:gradFill>
                <a:latin typeface="HK Grotesk Bold"/>
                <a:ea typeface="HK Grotesk Bold"/>
                <a:cs typeface="HK Grotesk Bold"/>
                <a:sym typeface="HK Grotesk Bold"/>
              </a:rPr>
              <a:t>Este </a:t>
            </a:r>
            <a:r>
              <a:rPr lang="en-US" sz="3200" b="1" dirty="0" err="1">
                <a:gradFill>
                  <a:gsLst>
                    <a:gs pos="0">
                      <a:srgbClr val="000000">
                        <a:alpha val="100000"/>
                      </a:srgbClr>
                    </a:gs>
                    <a:gs pos="100000">
                      <a:srgbClr val="3533CD">
                        <a:alpha val="100000"/>
                      </a:srgbClr>
                    </a:gs>
                  </a:gsLst>
                  <a:lin ang="0"/>
                </a:gradFill>
                <a:latin typeface="HK Grotesk Bold"/>
                <a:ea typeface="HK Grotesk Bold"/>
                <a:cs typeface="HK Grotesk Bold"/>
                <a:sym typeface="HK Grotesk Bold"/>
              </a:rPr>
              <a:t>tipo</a:t>
            </a:r>
            <a:r>
              <a:rPr lang="en-US" sz="3200" b="1" dirty="0">
                <a:gradFill>
                  <a:gsLst>
                    <a:gs pos="0">
                      <a:srgbClr val="000000">
                        <a:alpha val="100000"/>
                      </a:srgbClr>
                    </a:gs>
                    <a:gs pos="100000">
                      <a:srgbClr val="3533CD">
                        <a:alpha val="100000"/>
                      </a:srgbClr>
                    </a:gs>
                  </a:gsLst>
                  <a:lin ang="0"/>
                </a:gradFill>
                <a:latin typeface="HK Grotesk Bold"/>
                <a:ea typeface="HK Grotesk Bold"/>
                <a:cs typeface="HK Grotesk Bold"/>
                <a:sym typeface="HK Grotesk Bold"/>
              </a:rPr>
              <a:t> de </a:t>
            </a:r>
            <a:r>
              <a:rPr lang="en-US" sz="3200" b="1" dirty="0" err="1">
                <a:gradFill>
                  <a:gsLst>
                    <a:gs pos="0">
                      <a:srgbClr val="000000">
                        <a:alpha val="100000"/>
                      </a:srgbClr>
                    </a:gs>
                    <a:gs pos="100000">
                      <a:srgbClr val="3533CD">
                        <a:alpha val="100000"/>
                      </a:srgbClr>
                    </a:gs>
                  </a:gsLst>
                  <a:lin ang="0"/>
                </a:gradFill>
                <a:latin typeface="HK Grotesk Bold"/>
                <a:ea typeface="HK Grotesk Bold"/>
                <a:cs typeface="HK Grotesk Bold"/>
                <a:sym typeface="HK Grotesk Bold"/>
              </a:rPr>
              <a:t>funciones</a:t>
            </a:r>
            <a:r>
              <a:rPr lang="en-US" sz="3200" b="1" dirty="0">
                <a:gradFill>
                  <a:gsLst>
                    <a:gs pos="0">
                      <a:srgbClr val="000000">
                        <a:alpha val="100000"/>
                      </a:srgbClr>
                    </a:gs>
                    <a:gs pos="100000">
                      <a:srgbClr val="3533CD">
                        <a:alpha val="100000"/>
                      </a:srgbClr>
                    </a:gs>
                  </a:gsLst>
                  <a:lin ang="0"/>
                </a:gradFill>
                <a:latin typeface="HK Grotesk Bold"/>
                <a:ea typeface="HK Grotesk Bold"/>
                <a:cs typeface="HK Grotesk Bold"/>
                <a:sym typeface="HK Grotesk Bold"/>
              </a:rPr>
              <a:t> se </a:t>
            </a:r>
            <a:r>
              <a:rPr lang="en-US" sz="3200" b="1" dirty="0" err="1">
                <a:gradFill>
                  <a:gsLst>
                    <a:gs pos="0">
                      <a:srgbClr val="000000">
                        <a:alpha val="100000"/>
                      </a:srgbClr>
                    </a:gs>
                    <a:gs pos="100000">
                      <a:srgbClr val="3533CD">
                        <a:alpha val="100000"/>
                      </a:srgbClr>
                    </a:gs>
                  </a:gsLst>
                  <a:lin ang="0"/>
                </a:gradFill>
                <a:latin typeface="HK Grotesk Bold"/>
                <a:ea typeface="HK Grotesk Bold"/>
                <a:cs typeface="HK Grotesk Bold"/>
                <a:sym typeface="HK Grotesk Bold"/>
              </a:rPr>
              <a:t>utilizan</a:t>
            </a:r>
            <a:r>
              <a:rPr lang="en-US" sz="3200" b="1" dirty="0">
                <a:gradFill>
                  <a:gsLst>
                    <a:gs pos="0">
                      <a:srgbClr val="000000">
                        <a:alpha val="100000"/>
                      </a:srgbClr>
                    </a:gs>
                    <a:gs pos="100000">
                      <a:srgbClr val="3533CD">
                        <a:alpha val="100000"/>
                      </a:srgbClr>
                    </a:gs>
                  </a:gsLst>
                  <a:lin ang="0"/>
                </a:gradFill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3200" b="1" dirty="0" err="1">
                <a:gradFill>
                  <a:gsLst>
                    <a:gs pos="0">
                      <a:srgbClr val="000000">
                        <a:alpha val="100000"/>
                      </a:srgbClr>
                    </a:gs>
                    <a:gs pos="100000">
                      <a:srgbClr val="3533CD">
                        <a:alpha val="100000"/>
                      </a:srgbClr>
                    </a:gs>
                  </a:gsLst>
                  <a:lin ang="0"/>
                </a:gradFill>
                <a:latin typeface="HK Grotesk Bold"/>
                <a:ea typeface="HK Grotesk Bold"/>
                <a:cs typeface="HK Grotesk Bold"/>
                <a:sym typeface="HK Grotesk Bold"/>
              </a:rPr>
              <a:t>en</a:t>
            </a:r>
            <a:r>
              <a:rPr lang="en-US" sz="3200" b="1" dirty="0">
                <a:gradFill>
                  <a:gsLst>
                    <a:gs pos="0">
                      <a:srgbClr val="000000">
                        <a:alpha val="100000"/>
                      </a:srgbClr>
                    </a:gs>
                    <a:gs pos="100000">
                      <a:srgbClr val="3533CD">
                        <a:alpha val="100000"/>
                      </a:srgbClr>
                    </a:gs>
                  </a:gsLst>
                  <a:lin ang="0"/>
                </a:gradFill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3200" b="1" dirty="0" err="1">
                <a:gradFill>
                  <a:gsLst>
                    <a:gs pos="0">
                      <a:srgbClr val="000000">
                        <a:alpha val="100000"/>
                      </a:srgbClr>
                    </a:gs>
                    <a:gs pos="100000">
                      <a:srgbClr val="3533CD">
                        <a:alpha val="100000"/>
                      </a:srgbClr>
                    </a:gs>
                  </a:gsLst>
                  <a:lin ang="0"/>
                </a:gradFill>
                <a:latin typeface="HK Grotesk Bold"/>
                <a:ea typeface="HK Grotesk Bold"/>
                <a:cs typeface="HK Grotesk Bold"/>
                <a:sym typeface="HK Grotesk Bold"/>
              </a:rPr>
              <a:t>modelos</a:t>
            </a:r>
            <a:r>
              <a:rPr lang="en-US" sz="3200" b="1" dirty="0">
                <a:gradFill>
                  <a:gsLst>
                    <a:gs pos="0">
                      <a:srgbClr val="000000">
                        <a:alpha val="100000"/>
                      </a:srgbClr>
                    </a:gs>
                    <a:gs pos="100000">
                      <a:srgbClr val="3533CD">
                        <a:alpha val="100000"/>
                      </a:srgbClr>
                    </a:gs>
                  </a:gsLst>
                  <a:lin ang="0"/>
                </a:gradFill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3200" b="1" dirty="0" err="1">
                <a:gradFill>
                  <a:gsLst>
                    <a:gs pos="0">
                      <a:srgbClr val="000000">
                        <a:alpha val="100000"/>
                      </a:srgbClr>
                    </a:gs>
                    <a:gs pos="100000">
                      <a:srgbClr val="3533CD">
                        <a:alpha val="100000"/>
                      </a:srgbClr>
                    </a:gs>
                  </a:gsLst>
                  <a:lin ang="0"/>
                </a:gradFill>
                <a:latin typeface="HK Grotesk Bold"/>
                <a:ea typeface="HK Grotesk Bold"/>
                <a:cs typeface="HK Grotesk Bold"/>
                <a:sym typeface="HK Grotesk Bold"/>
              </a:rPr>
              <a:t>reales</a:t>
            </a:r>
            <a:r>
              <a:rPr lang="en-US" sz="3200" b="1" dirty="0">
                <a:gradFill>
                  <a:gsLst>
                    <a:gs pos="0">
                      <a:srgbClr val="000000">
                        <a:alpha val="100000"/>
                      </a:srgbClr>
                    </a:gs>
                    <a:gs pos="100000">
                      <a:srgbClr val="3533CD">
                        <a:alpha val="100000"/>
                      </a:srgbClr>
                    </a:gs>
                  </a:gsLst>
                  <a:lin ang="0"/>
                </a:gradFill>
                <a:latin typeface="HK Grotesk Bold"/>
                <a:ea typeface="HK Grotesk Bold"/>
                <a:cs typeface="HK Grotesk Bold"/>
                <a:sym typeface="HK Grotesk Bold"/>
              </a:rPr>
              <a:t> de </a:t>
            </a:r>
            <a:r>
              <a:rPr lang="en-US" sz="3200" b="1" dirty="0" err="1">
                <a:gradFill>
                  <a:gsLst>
                    <a:gs pos="0">
                      <a:srgbClr val="000000">
                        <a:alpha val="100000"/>
                      </a:srgbClr>
                    </a:gs>
                    <a:gs pos="100000">
                      <a:srgbClr val="3533CD">
                        <a:alpha val="100000"/>
                      </a:srgbClr>
                    </a:gs>
                  </a:gsLst>
                  <a:lin ang="0"/>
                </a:gradFill>
                <a:latin typeface="HK Grotesk Bold"/>
                <a:ea typeface="HK Grotesk Bold"/>
                <a:cs typeface="HK Grotesk Bold"/>
                <a:sym typeface="HK Grotesk Bold"/>
              </a:rPr>
              <a:t>economía</a:t>
            </a:r>
            <a:r>
              <a:rPr lang="en-US" sz="3200" b="1" dirty="0">
                <a:gradFill>
                  <a:gsLst>
                    <a:gs pos="0">
                      <a:srgbClr val="000000">
                        <a:alpha val="100000"/>
                      </a:srgbClr>
                    </a:gs>
                    <a:gs pos="100000">
                      <a:srgbClr val="3533CD">
                        <a:alpha val="100000"/>
                      </a:srgbClr>
                    </a:gs>
                  </a:gsLst>
                  <a:lin ang="0"/>
                </a:gradFill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3200" b="1" dirty="0" err="1">
                <a:gradFill>
                  <a:gsLst>
                    <a:gs pos="0">
                      <a:srgbClr val="000000">
                        <a:alpha val="100000"/>
                      </a:srgbClr>
                    </a:gs>
                    <a:gs pos="100000">
                      <a:srgbClr val="3533CD">
                        <a:alpha val="100000"/>
                      </a:srgbClr>
                    </a:gs>
                  </a:gsLst>
                  <a:lin ang="0"/>
                </a:gradFill>
                <a:latin typeface="HK Grotesk Bold"/>
                <a:ea typeface="HK Grotesk Bold"/>
                <a:cs typeface="HK Grotesk Bold"/>
                <a:sym typeface="HK Grotesk Bold"/>
              </a:rPr>
              <a:t>pública</a:t>
            </a:r>
            <a:r>
              <a:rPr lang="en-US" sz="3200" b="1" dirty="0">
                <a:gradFill>
                  <a:gsLst>
                    <a:gs pos="0">
                      <a:srgbClr val="000000">
                        <a:alpha val="100000"/>
                      </a:srgbClr>
                    </a:gs>
                    <a:gs pos="100000">
                      <a:srgbClr val="3533CD">
                        <a:alpha val="100000"/>
                      </a:srgbClr>
                    </a:gs>
                  </a:gsLst>
                  <a:lin ang="0"/>
                </a:gradFill>
                <a:latin typeface="HK Grotesk Bold"/>
                <a:ea typeface="HK Grotesk Bold"/>
                <a:cs typeface="HK Grotesk Bold"/>
                <a:sym typeface="HK Grotesk Bold"/>
              </a:rPr>
              <a:t>, </a:t>
            </a:r>
            <a:r>
              <a:rPr lang="en-US" sz="3200" b="1" dirty="0" err="1">
                <a:gradFill>
                  <a:gsLst>
                    <a:gs pos="0">
                      <a:srgbClr val="000000">
                        <a:alpha val="100000"/>
                      </a:srgbClr>
                    </a:gs>
                    <a:gs pos="100000">
                      <a:srgbClr val="3533CD">
                        <a:alpha val="100000"/>
                      </a:srgbClr>
                    </a:gs>
                  </a:gsLst>
                  <a:lin ang="0"/>
                </a:gradFill>
                <a:latin typeface="HK Grotesk Bold"/>
                <a:ea typeface="HK Grotesk Bold"/>
                <a:cs typeface="HK Grotesk Bold"/>
                <a:sym typeface="HK Grotesk Bold"/>
              </a:rPr>
              <a:t>especialmente</a:t>
            </a:r>
            <a:r>
              <a:rPr lang="en-US" sz="3200" b="1" dirty="0">
                <a:gradFill>
                  <a:gsLst>
                    <a:gs pos="0">
                      <a:srgbClr val="000000">
                        <a:alpha val="100000"/>
                      </a:srgbClr>
                    </a:gs>
                    <a:gs pos="100000">
                      <a:srgbClr val="3533CD">
                        <a:alpha val="100000"/>
                      </a:srgbClr>
                    </a:gs>
                  </a:gsLst>
                  <a:lin ang="0"/>
                </a:gradFill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3200" b="1" dirty="0" err="1">
                <a:gradFill>
                  <a:gsLst>
                    <a:gs pos="0">
                      <a:srgbClr val="000000">
                        <a:alpha val="100000"/>
                      </a:srgbClr>
                    </a:gs>
                    <a:gs pos="100000">
                      <a:srgbClr val="3533CD">
                        <a:alpha val="100000"/>
                      </a:srgbClr>
                    </a:gs>
                  </a:gsLst>
                  <a:lin ang="0"/>
                </a:gradFill>
                <a:latin typeface="HK Grotesk Bold"/>
                <a:ea typeface="HK Grotesk Bold"/>
                <a:cs typeface="HK Grotesk Bold"/>
                <a:sym typeface="HK Grotesk Bold"/>
              </a:rPr>
              <a:t>en</a:t>
            </a:r>
            <a:r>
              <a:rPr lang="en-US" sz="3200" b="1" dirty="0">
                <a:gradFill>
                  <a:gsLst>
                    <a:gs pos="0">
                      <a:srgbClr val="000000">
                        <a:alpha val="100000"/>
                      </a:srgbClr>
                    </a:gs>
                    <a:gs pos="100000">
                      <a:srgbClr val="3533CD">
                        <a:alpha val="100000"/>
                      </a:srgbClr>
                    </a:gs>
                  </a:gsLst>
                  <a:lin ang="0"/>
                </a:gradFill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3200" b="1" dirty="0" err="1">
                <a:gradFill>
                  <a:gsLst>
                    <a:gs pos="0">
                      <a:srgbClr val="000000">
                        <a:alpha val="100000"/>
                      </a:srgbClr>
                    </a:gs>
                    <a:gs pos="100000">
                      <a:srgbClr val="3533CD">
                        <a:alpha val="100000"/>
                      </a:srgbClr>
                    </a:gs>
                  </a:gsLst>
                  <a:lin ang="0"/>
                </a:gradFill>
                <a:latin typeface="HK Grotesk Bold"/>
                <a:ea typeface="HK Grotesk Bold"/>
                <a:cs typeface="HK Grotesk Bold"/>
                <a:sym typeface="HK Grotesk Bold"/>
              </a:rPr>
              <a:t>sistemas</a:t>
            </a:r>
            <a:r>
              <a:rPr lang="en-US" sz="3200" b="1" dirty="0">
                <a:gradFill>
                  <a:gsLst>
                    <a:gs pos="0">
                      <a:srgbClr val="000000">
                        <a:alpha val="100000"/>
                      </a:srgbClr>
                    </a:gs>
                    <a:gs pos="100000">
                      <a:srgbClr val="3533CD">
                        <a:alpha val="100000"/>
                      </a:srgbClr>
                    </a:gs>
                  </a:gsLst>
                  <a:lin ang="0"/>
                </a:gradFill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3200" b="1" dirty="0" err="1">
                <a:gradFill>
                  <a:gsLst>
                    <a:gs pos="0">
                      <a:srgbClr val="000000">
                        <a:alpha val="100000"/>
                      </a:srgbClr>
                    </a:gs>
                    <a:gs pos="100000">
                      <a:srgbClr val="3533CD">
                        <a:alpha val="100000"/>
                      </a:srgbClr>
                    </a:gs>
                  </a:gsLst>
                  <a:lin ang="0"/>
                </a:gradFill>
                <a:latin typeface="HK Grotesk Bold"/>
                <a:ea typeface="HK Grotesk Bold"/>
                <a:cs typeface="HK Grotesk Bold"/>
                <a:sym typeface="HK Grotesk Bold"/>
              </a:rPr>
              <a:t>tributarios</a:t>
            </a:r>
            <a:r>
              <a:rPr lang="en-US" sz="3200" b="1" dirty="0">
                <a:gradFill>
                  <a:gsLst>
                    <a:gs pos="0">
                      <a:srgbClr val="000000">
                        <a:alpha val="100000"/>
                      </a:srgbClr>
                    </a:gs>
                    <a:gs pos="100000">
                      <a:srgbClr val="3533CD">
                        <a:alpha val="100000"/>
                      </a:srgbClr>
                    </a:gs>
                  </a:gsLst>
                  <a:lin ang="0"/>
                </a:gradFill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3200" b="1" dirty="0" err="1">
                <a:gradFill>
                  <a:gsLst>
                    <a:gs pos="0">
                      <a:srgbClr val="000000">
                        <a:alpha val="100000"/>
                      </a:srgbClr>
                    </a:gs>
                    <a:gs pos="100000">
                      <a:srgbClr val="3533CD">
                        <a:alpha val="100000"/>
                      </a:srgbClr>
                    </a:gs>
                  </a:gsLst>
                  <a:lin ang="0"/>
                </a:gradFill>
                <a:latin typeface="HK Grotesk Bold"/>
                <a:ea typeface="HK Grotesk Bold"/>
                <a:cs typeface="HK Grotesk Bold"/>
                <a:sym typeface="HK Grotesk Bold"/>
              </a:rPr>
              <a:t>progresivos</a:t>
            </a:r>
            <a:r>
              <a:rPr lang="en-US" sz="3200" b="1" dirty="0">
                <a:gradFill>
                  <a:gsLst>
                    <a:gs pos="0">
                      <a:srgbClr val="000000">
                        <a:alpha val="100000"/>
                      </a:srgbClr>
                    </a:gs>
                    <a:gs pos="100000">
                      <a:srgbClr val="3533CD">
                        <a:alpha val="100000"/>
                      </a:srgbClr>
                    </a:gs>
                  </a:gsLst>
                  <a:lin ang="0"/>
                </a:gradFill>
                <a:latin typeface="HK Grotesk Bold"/>
                <a:ea typeface="HK Grotesk Bold"/>
                <a:cs typeface="HK Grotesk Bold"/>
                <a:sym typeface="HK Grotesk Bold"/>
              </a:rPr>
              <a:t> y </a:t>
            </a:r>
            <a:r>
              <a:rPr lang="en-US" sz="3200" b="1" dirty="0" err="1">
                <a:gradFill>
                  <a:gsLst>
                    <a:gs pos="0">
                      <a:srgbClr val="000000">
                        <a:alpha val="100000"/>
                      </a:srgbClr>
                    </a:gs>
                    <a:gs pos="100000">
                      <a:srgbClr val="3533CD">
                        <a:alpha val="100000"/>
                      </a:srgbClr>
                    </a:gs>
                  </a:gsLst>
                  <a:lin ang="0"/>
                </a:gradFill>
                <a:latin typeface="HK Grotesk Bold"/>
                <a:ea typeface="HK Grotesk Bold"/>
                <a:cs typeface="HK Grotesk Bold"/>
                <a:sym typeface="HK Grotesk Bold"/>
              </a:rPr>
              <a:t>tarifas</a:t>
            </a:r>
            <a:r>
              <a:rPr lang="en-US" sz="3200" b="1" dirty="0">
                <a:gradFill>
                  <a:gsLst>
                    <a:gs pos="0">
                      <a:srgbClr val="000000">
                        <a:alpha val="100000"/>
                      </a:srgbClr>
                    </a:gs>
                    <a:gs pos="100000">
                      <a:srgbClr val="3533CD">
                        <a:alpha val="100000"/>
                      </a:srgbClr>
                    </a:gs>
                  </a:gsLst>
                  <a:lin ang="0"/>
                </a:gradFill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3200" b="1" dirty="0" err="1">
                <a:gradFill>
                  <a:gsLst>
                    <a:gs pos="0">
                      <a:srgbClr val="000000">
                        <a:alpha val="100000"/>
                      </a:srgbClr>
                    </a:gs>
                    <a:gs pos="100000">
                      <a:srgbClr val="3533CD">
                        <a:alpha val="100000"/>
                      </a:srgbClr>
                    </a:gs>
                  </a:gsLst>
                  <a:lin ang="0"/>
                </a:gradFill>
                <a:latin typeface="HK Grotesk Bold"/>
                <a:ea typeface="HK Grotesk Bold"/>
                <a:cs typeface="HK Grotesk Bold"/>
                <a:sym typeface="HK Grotesk Bold"/>
              </a:rPr>
              <a:t>logísticas</a:t>
            </a:r>
            <a:r>
              <a:rPr lang="en-US" sz="3200" b="1" dirty="0">
                <a:gradFill>
                  <a:gsLst>
                    <a:gs pos="0">
                      <a:srgbClr val="000000">
                        <a:alpha val="100000"/>
                      </a:srgbClr>
                    </a:gs>
                    <a:gs pos="100000">
                      <a:srgbClr val="3533CD">
                        <a:alpha val="100000"/>
                      </a:srgbClr>
                    </a:gs>
                  </a:gsLst>
                  <a:lin ang="0"/>
                </a:gradFill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3200" b="1" dirty="0" err="1">
                <a:gradFill>
                  <a:gsLst>
                    <a:gs pos="0">
                      <a:srgbClr val="000000">
                        <a:alpha val="100000"/>
                      </a:srgbClr>
                    </a:gs>
                    <a:gs pos="100000">
                      <a:srgbClr val="3533CD">
                        <a:alpha val="100000"/>
                      </a:srgbClr>
                    </a:gs>
                  </a:gsLst>
                  <a:lin ang="0"/>
                </a:gradFill>
                <a:latin typeface="HK Grotesk Bold"/>
                <a:ea typeface="HK Grotesk Bold"/>
                <a:cs typeface="HK Grotesk Bold"/>
                <a:sym typeface="HK Grotesk Bold"/>
              </a:rPr>
              <a:t>escalonadas</a:t>
            </a:r>
            <a:r>
              <a:rPr lang="en-US" sz="3200" b="1" dirty="0">
                <a:gradFill>
                  <a:gsLst>
                    <a:gs pos="0">
                      <a:srgbClr val="000000">
                        <a:alpha val="100000"/>
                      </a:srgbClr>
                    </a:gs>
                    <a:gs pos="100000">
                      <a:srgbClr val="3533CD">
                        <a:alpha val="100000"/>
                      </a:srgbClr>
                    </a:gs>
                  </a:gsLst>
                  <a:lin ang="0"/>
                </a:gradFill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3200" b="1" dirty="0" err="1">
                <a:gradFill>
                  <a:gsLst>
                    <a:gs pos="0">
                      <a:srgbClr val="000000">
                        <a:alpha val="100000"/>
                      </a:srgbClr>
                    </a:gs>
                    <a:gs pos="100000">
                      <a:srgbClr val="3533CD">
                        <a:alpha val="100000"/>
                      </a:srgbClr>
                    </a:gs>
                  </a:gsLst>
                  <a:lin ang="0"/>
                </a:gradFill>
                <a:latin typeface="HK Grotesk Bold"/>
                <a:ea typeface="HK Grotesk Bold"/>
                <a:cs typeface="HK Grotesk Bold"/>
                <a:sym typeface="HK Grotesk Bold"/>
              </a:rPr>
              <a:t>implementadas</a:t>
            </a:r>
            <a:r>
              <a:rPr lang="en-US" sz="3200" b="1" dirty="0">
                <a:gradFill>
                  <a:gsLst>
                    <a:gs pos="0">
                      <a:srgbClr val="000000">
                        <a:alpha val="100000"/>
                      </a:srgbClr>
                    </a:gs>
                    <a:gs pos="100000">
                      <a:srgbClr val="3533CD">
                        <a:alpha val="100000"/>
                      </a:srgbClr>
                    </a:gs>
                  </a:gsLst>
                  <a:lin ang="0"/>
                </a:gradFill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3200" b="1" dirty="0" err="1">
                <a:gradFill>
                  <a:gsLst>
                    <a:gs pos="0">
                      <a:srgbClr val="000000">
                        <a:alpha val="100000"/>
                      </a:srgbClr>
                    </a:gs>
                    <a:gs pos="100000">
                      <a:srgbClr val="3533CD">
                        <a:alpha val="100000"/>
                      </a:srgbClr>
                    </a:gs>
                  </a:gsLst>
                  <a:lin ang="0"/>
                </a:gradFill>
                <a:latin typeface="HK Grotesk Bold"/>
                <a:ea typeface="HK Grotesk Bold"/>
                <a:cs typeface="HK Grotesk Bold"/>
                <a:sym typeface="HK Grotesk Bold"/>
              </a:rPr>
              <a:t>en</a:t>
            </a:r>
            <a:r>
              <a:rPr lang="en-US" sz="3200" b="1" dirty="0">
                <a:gradFill>
                  <a:gsLst>
                    <a:gs pos="0">
                      <a:srgbClr val="000000">
                        <a:alpha val="100000"/>
                      </a:srgbClr>
                    </a:gs>
                    <a:gs pos="100000">
                      <a:srgbClr val="3533CD">
                        <a:alpha val="100000"/>
                      </a:srgbClr>
                    </a:gs>
                  </a:gsLst>
                  <a:lin ang="0"/>
                </a:gradFill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3200" b="1" dirty="0" err="1">
                <a:gradFill>
                  <a:gsLst>
                    <a:gs pos="0">
                      <a:srgbClr val="000000">
                        <a:alpha val="100000"/>
                      </a:srgbClr>
                    </a:gs>
                    <a:gs pos="100000">
                      <a:srgbClr val="3533CD">
                        <a:alpha val="100000"/>
                      </a:srgbClr>
                    </a:gs>
                  </a:gsLst>
                  <a:lin ang="0"/>
                </a:gradFill>
                <a:latin typeface="HK Grotesk Bold"/>
                <a:ea typeface="HK Grotesk Bold"/>
                <a:cs typeface="HK Grotesk Bold"/>
                <a:sym typeface="HK Grotesk Bold"/>
              </a:rPr>
              <a:t>análisis</a:t>
            </a:r>
            <a:r>
              <a:rPr lang="en-US" sz="3200" b="1" dirty="0">
                <a:gradFill>
                  <a:gsLst>
                    <a:gs pos="0">
                      <a:srgbClr val="000000">
                        <a:alpha val="100000"/>
                      </a:srgbClr>
                    </a:gs>
                    <a:gs pos="100000">
                      <a:srgbClr val="3533CD">
                        <a:alpha val="100000"/>
                      </a:srgbClr>
                    </a:gs>
                  </a:gsLst>
                  <a:lin ang="0"/>
                </a:gradFill>
                <a:latin typeface="HK Grotesk Bold"/>
                <a:ea typeface="HK Grotesk Bold"/>
                <a:cs typeface="HK Grotesk Bold"/>
                <a:sym typeface="HK Grotesk Bold"/>
              </a:rPr>
              <a:t> de </a:t>
            </a:r>
            <a:r>
              <a:rPr lang="en-US" sz="3200" b="1" dirty="0" err="1">
                <a:gradFill>
                  <a:gsLst>
                    <a:gs pos="0">
                      <a:srgbClr val="000000">
                        <a:alpha val="100000"/>
                      </a:srgbClr>
                    </a:gs>
                    <a:gs pos="100000">
                      <a:srgbClr val="3533CD">
                        <a:alpha val="100000"/>
                      </a:srgbClr>
                    </a:gs>
                  </a:gsLst>
                  <a:lin ang="0"/>
                </a:gradFill>
                <a:latin typeface="HK Grotesk Bold"/>
                <a:ea typeface="HK Grotesk Bold"/>
                <a:cs typeface="HK Grotesk Bold"/>
                <a:sym typeface="HK Grotesk Bold"/>
              </a:rPr>
              <a:t>costos</a:t>
            </a:r>
            <a:r>
              <a:rPr lang="en-US" sz="3200" b="1" dirty="0">
                <a:gradFill>
                  <a:gsLst>
                    <a:gs pos="0">
                      <a:srgbClr val="000000">
                        <a:alpha val="100000"/>
                      </a:srgbClr>
                    </a:gs>
                    <a:gs pos="100000">
                      <a:srgbClr val="3533CD">
                        <a:alpha val="100000"/>
                      </a:srgbClr>
                    </a:gs>
                  </a:gsLst>
                  <a:lin ang="0"/>
                </a:gradFill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3200" b="1" dirty="0" err="1">
                <a:gradFill>
                  <a:gsLst>
                    <a:gs pos="0">
                      <a:srgbClr val="000000">
                        <a:alpha val="100000"/>
                      </a:srgbClr>
                    </a:gs>
                    <a:gs pos="100000">
                      <a:srgbClr val="3533CD">
                        <a:alpha val="100000"/>
                      </a:srgbClr>
                    </a:gs>
                  </a:gsLst>
                  <a:lin ang="0"/>
                </a:gradFill>
                <a:latin typeface="HK Grotesk Bold"/>
                <a:ea typeface="HK Grotesk Bold"/>
                <a:cs typeface="HK Grotesk Bold"/>
                <a:sym typeface="HK Grotesk Bold"/>
              </a:rPr>
              <a:t>empresariales</a:t>
            </a:r>
            <a:r>
              <a:rPr lang="en-US" sz="3200" b="1" dirty="0">
                <a:gradFill>
                  <a:gsLst>
                    <a:gs pos="0">
                      <a:srgbClr val="000000">
                        <a:alpha val="100000"/>
                      </a:srgbClr>
                    </a:gs>
                    <a:gs pos="100000">
                      <a:srgbClr val="3533CD">
                        <a:alpha val="100000"/>
                      </a:srgbClr>
                    </a:gs>
                  </a:gsLst>
                  <a:lin ang="0"/>
                </a:gradFill>
                <a:latin typeface="HK Grotesk Bold"/>
                <a:ea typeface="HK Grotesk Bold"/>
                <a:cs typeface="HK Grotesk Bold"/>
                <a:sym typeface="HK Grotesk Bold"/>
              </a:rPr>
              <a:t>. (</a:t>
            </a:r>
            <a:r>
              <a:rPr lang="en-US" sz="3200" b="1" dirty="0" err="1">
                <a:gradFill>
                  <a:gsLst>
                    <a:gs pos="0">
                      <a:srgbClr val="000000">
                        <a:alpha val="100000"/>
                      </a:srgbClr>
                    </a:gs>
                    <a:gs pos="100000">
                      <a:srgbClr val="3533CD">
                        <a:alpha val="100000"/>
                      </a:srgbClr>
                    </a:gs>
                  </a:gsLst>
                  <a:lin ang="0"/>
                </a:gradFill>
                <a:latin typeface="HK Grotesk Bold"/>
                <a:ea typeface="HK Grotesk Bold"/>
                <a:cs typeface="HK Grotesk Bold"/>
                <a:sym typeface="HK Grotesk Bold"/>
              </a:rPr>
              <a:t>Teoría</a:t>
            </a:r>
            <a:r>
              <a:rPr lang="en-US" sz="3200" b="1" dirty="0">
                <a:gradFill>
                  <a:gsLst>
                    <a:gs pos="0">
                      <a:srgbClr val="000000">
                        <a:alpha val="100000"/>
                      </a:srgbClr>
                    </a:gs>
                    <a:gs pos="100000">
                      <a:srgbClr val="3533CD">
                        <a:alpha val="100000"/>
                      </a:srgbClr>
                    </a:gs>
                  </a:gsLst>
                  <a:lin ang="0"/>
                </a:gradFill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3200" b="1" dirty="0" err="1">
                <a:gradFill>
                  <a:gsLst>
                    <a:gs pos="0">
                      <a:srgbClr val="000000">
                        <a:alpha val="100000"/>
                      </a:srgbClr>
                    </a:gs>
                    <a:gs pos="100000">
                      <a:srgbClr val="3533CD">
                        <a:alpha val="100000"/>
                      </a:srgbClr>
                    </a:gs>
                  </a:gsLst>
                  <a:lin ang="0"/>
                </a:gradFill>
                <a:latin typeface="HK Grotesk Bold"/>
                <a:ea typeface="HK Grotesk Bold"/>
                <a:cs typeface="HK Grotesk Bold"/>
                <a:sym typeface="HK Grotesk Bold"/>
              </a:rPr>
              <a:t>neoclásica</a:t>
            </a:r>
            <a:r>
              <a:rPr lang="en-US" sz="3200" b="1" dirty="0">
                <a:gradFill>
                  <a:gsLst>
                    <a:gs pos="0">
                      <a:srgbClr val="000000">
                        <a:alpha val="100000"/>
                      </a:srgbClr>
                    </a:gs>
                    <a:gs pos="100000">
                      <a:srgbClr val="3533CD">
                        <a:alpha val="100000"/>
                      </a:srgbClr>
                    </a:gs>
                  </a:gsLst>
                  <a:lin ang="0"/>
                </a:gradFill>
                <a:latin typeface="HK Grotesk Bold"/>
                <a:ea typeface="HK Grotesk Bold"/>
                <a:cs typeface="HK Grotesk Bold"/>
                <a:sym typeface="HK Grotesk Bold"/>
              </a:rPr>
              <a:t> de Alfred Marshall)</a:t>
            </a:r>
          </a:p>
        </p:txBody>
      </p:sp>
      <p:sp>
        <p:nvSpPr>
          <p:cNvPr id="3" name="Freeform 3"/>
          <p:cNvSpPr/>
          <p:nvPr/>
        </p:nvSpPr>
        <p:spPr>
          <a:xfrm>
            <a:off x="8156401" y="1948277"/>
            <a:ext cx="4035599" cy="4035599"/>
          </a:xfrm>
          <a:custGeom>
            <a:avLst/>
            <a:gdLst/>
            <a:ahLst/>
            <a:cxnLst/>
            <a:rect l="l" t="t" r="r" b="b"/>
            <a:pathLst>
              <a:path w="6053399" h="6053399">
                <a:moveTo>
                  <a:pt x="0" y="0"/>
                </a:moveTo>
                <a:lnTo>
                  <a:pt x="6053399" y="0"/>
                </a:lnTo>
                <a:lnTo>
                  <a:pt x="6053399" y="6053399"/>
                </a:lnTo>
                <a:lnTo>
                  <a:pt x="0" y="605339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3704667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840339" y="2328832"/>
            <a:ext cx="10539460" cy="22698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  <a:spcBef>
                <a:spcPct val="0"/>
              </a:spcBef>
            </a:pPr>
            <a:r>
              <a:rPr lang="en-US" sz="4200" b="1" dirty="0">
                <a:solidFill>
                  <a:srgbClr val="EE809F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No </a:t>
            </a:r>
            <a:r>
              <a:rPr lang="en-US" sz="4200" b="1" dirty="0" err="1">
                <a:solidFill>
                  <a:srgbClr val="EE809F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todos</a:t>
            </a:r>
            <a:r>
              <a:rPr lang="en-US" sz="4200" b="1" dirty="0">
                <a:solidFill>
                  <a:srgbClr val="EE809F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4200" b="1" dirty="0" err="1">
                <a:solidFill>
                  <a:srgbClr val="EE809F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los</a:t>
            </a:r>
            <a:r>
              <a:rPr lang="en-US" sz="4200" b="1" dirty="0">
                <a:solidFill>
                  <a:srgbClr val="EE809F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4200" b="1" dirty="0" err="1">
                <a:solidFill>
                  <a:srgbClr val="EE809F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clientes</a:t>
            </a:r>
            <a:r>
              <a:rPr lang="en-US" sz="4200" b="1" dirty="0">
                <a:solidFill>
                  <a:srgbClr val="EE809F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4200" b="1" dirty="0" err="1">
                <a:solidFill>
                  <a:srgbClr val="EE809F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consumen</a:t>
            </a:r>
            <a:r>
              <a:rPr lang="en-US" sz="4200" b="1" dirty="0">
                <a:solidFill>
                  <a:srgbClr val="EE809F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4200" b="1" dirty="0" err="1">
                <a:solidFill>
                  <a:srgbClr val="EE809F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igual</a:t>
            </a:r>
            <a:r>
              <a:rPr lang="en-US" sz="4200" b="1" dirty="0">
                <a:solidFill>
                  <a:srgbClr val="EE809F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, </a:t>
            </a:r>
            <a:r>
              <a:rPr lang="en-US" sz="4200" b="1" dirty="0" err="1">
                <a:solidFill>
                  <a:srgbClr val="EE809F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ni</a:t>
            </a:r>
            <a:r>
              <a:rPr lang="en-US" sz="4200" b="1" dirty="0">
                <a:solidFill>
                  <a:srgbClr val="EE809F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4200" b="1" dirty="0" err="1">
                <a:solidFill>
                  <a:srgbClr val="EE809F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todos</a:t>
            </a:r>
            <a:r>
              <a:rPr lang="en-US" sz="4200" b="1" dirty="0">
                <a:solidFill>
                  <a:srgbClr val="EE809F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4200" b="1" dirty="0" err="1">
                <a:solidFill>
                  <a:srgbClr val="EE809F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los</a:t>
            </a:r>
            <a:r>
              <a:rPr lang="en-US" sz="4200" b="1" dirty="0">
                <a:solidFill>
                  <a:srgbClr val="EE809F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4200" b="1" dirty="0" err="1">
                <a:solidFill>
                  <a:srgbClr val="EE809F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niveles</a:t>
            </a:r>
            <a:r>
              <a:rPr lang="en-US" sz="4200" b="1" dirty="0">
                <a:solidFill>
                  <a:srgbClr val="EE809F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 de </a:t>
            </a:r>
            <a:r>
              <a:rPr lang="en-US" sz="4200" b="1" dirty="0" err="1">
                <a:solidFill>
                  <a:srgbClr val="EE809F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producción</a:t>
            </a:r>
            <a:r>
              <a:rPr lang="en-US" sz="4200" b="1" dirty="0">
                <a:solidFill>
                  <a:srgbClr val="EE809F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4200" b="1" dirty="0" err="1">
                <a:solidFill>
                  <a:srgbClr val="EE809F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cuestan</a:t>
            </a:r>
            <a:r>
              <a:rPr lang="en-US" sz="4200" b="1" dirty="0">
                <a:solidFill>
                  <a:srgbClr val="EE809F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 lo </a:t>
            </a:r>
            <a:r>
              <a:rPr lang="en-US" sz="4200" b="1" dirty="0" err="1">
                <a:solidFill>
                  <a:srgbClr val="EE809F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mismo</a:t>
            </a:r>
            <a:r>
              <a:rPr lang="en-US" sz="4200" b="1" dirty="0">
                <a:solidFill>
                  <a:srgbClr val="EE809F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06105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26477" y="4117486"/>
            <a:ext cx="6275384" cy="2604877"/>
          </a:xfrm>
          <a:custGeom>
            <a:avLst/>
            <a:gdLst/>
            <a:ahLst/>
            <a:cxnLst/>
            <a:rect l="l" t="t" r="r" b="b"/>
            <a:pathLst>
              <a:path w="9413076" h="3907315">
                <a:moveTo>
                  <a:pt x="0" y="0"/>
                </a:moveTo>
                <a:lnTo>
                  <a:pt x="9413076" y="0"/>
                </a:lnTo>
                <a:lnTo>
                  <a:pt x="9413076" y="3907314"/>
                </a:lnTo>
                <a:lnTo>
                  <a:pt x="0" y="390731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826477" y="789532"/>
            <a:ext cx="10501623" cy="32316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906818" lvl="1" indent="-453409">
              <a:buFont typeface="Arial"/>
              <a:buChar char="•"/>
            </a:pPr>
            <a:r>
              <a:rPr lang="en-US" sz="4200" dirty="0" err="1">
                <a:latin typeface="HK Grotesk"/>
                <a:ea typeface="HK Grotesk"/>
                <a:cs typeface="HK Grotesk"/>
                <a:sym typeface="HK Grotesk"/>
              </a:rPr>
              <a:t>Supongamos</a:t>
            </a:r>
            <a:r>
              <a:rPr lang="en-US" sz="42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4200" dirty="0" err="1">
                <a:latin typeface="HK Grotesk"/>
                <a:ea typeface="HK Grotesk"/>
                <a:cs typeface="HK Grotesk"/>
                <a:sym typeface="HK Grotesk"/>
              </a:rPr>
              <a:t>una</a:t>
            </a:r>
            <a:r>
              <a:rPr lang="en-US" sz="42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4200" dirty="0" err="1">
                <a:latin typeface="HK Grotesk"/>
                <a:ea typeface="HK Grotesk"/>
                <a:cs typeface="HK Grotesk"/>
                <a:sym typeface="HK Grotesk"/>
              </a:rPr>
              <a:t>empresa</a:t>
            </a:r>
            <a:r>
              <a:rPr lang="en-US" sz="4200" dirty="0">
                <a:latin typeface="HK Grotesk"/>
                <a:ea typeface="HK Grotesk"/>
                <a:cs typeface="HK Grotesk"/>
                <a:sym typeface="HK Grotesk"/>
              </a:rPr>
              <a:t> de </a:t>
            </a:r>
            <a:r>
              <a:rPr lang="en-US" sz="4200" dirty="0" err="1">
                <a:latin typeface="HK Grotesk"/>
                <a:ea typeface="HK Grotesk"/>
                <a:cs typeface="HK Grotesk"/>
                <a:sym typeface="HK Grotesk"/>
              </a:rPr>
              <a:t>envíos</a:t>
            </a:r>
            <a:r>
              <a:rPr lang="en-US" sz="4200" dirty="0" smtClean="0">
                <a:latin typeface="HK Grotesk"/>
                <a:ea typeface="HK Grotesk"/>
                <a:cs typeface="HK Grotesk"/>
                <a:sym typeface="HK Grotesk"/>
              </a:rPr>
              <a:t>:</a:t>
            </a:r>
          </a:p>
          <a:p>
            <a:pPr marL="453409" lvl="1"/>
            <a:endParaRPr lang="en-US" sz="4200" dirty="0">
              <a:latin typeface="HK Grotesk"/>
              <a:ea typeface="HK Grotesk"/>
              <a:cs typeface="HK Grotesk"/>
              <a:sym typeface="HK Grotesk"/>
            </a:endParaRPr>
          </a:p>
          <a:p>
            <a:pPr>
              <a:spcBef>
                <a:spcPct val="0"/>
              </a:spcBef>
            </a:pPr>
            <a:r>
              <a:rPr lang="en-US" sz="4200" dirty="0">
                <a:latin typeface="HK Grotesk"/>
                <a:ea typeface="HK Grotesk"/>
                <a:cs typeface="HK Grotesk"/>
                <a:sym typeface="HK Grotesk"/>
              </a:rPr>
              <a:t>Si el </a:t>
            </a:r>
            <a:r>
              <a:rPr lang="en-US" sz="4200" dirty="0" err="1">
                <a:latin typeface="HK Grotesk"/>
                <a:ea typeface="HK Grotesk"/>
                <a:cs typeface="HK Grotesk"/>
                <a:sym typeface="HK Grotesk"/>
              </a:rPr>
              <a:t>paquete</a:t>
            </a:r>
            <a:r>
              <a:rPr lang="en-US" sz="42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4200" dirty="0" err="1">
                <a:latin typeface="HK Grotesk"/>
                <a:ea typeface="HK Grotesk"/>
                <a:cs typeface="HK Grotesk"/>
                <a:sym typeface="HK Grotesk"/>
              </a:rPr>
              <a:t>pesa</a:t>
            </a:r>
            <a:r>
              <a:rPr lang="en-US" sz="4200" dirty="0">
                <a:latin typeface="HK Grotesk"/>
                <a:ea typeface="HK Grotesk"/>
                <a:cs typeface="HK Grotesk"/>
                <a:sym typeface="HK Grotesk"/>
              </a:rPr>
              <a:t> hasta 2 kg → $5</a:t>
            </a:r>
          </a:p>
          <a:p>
            <a:pPr>
              <a:spcBef>
                <a:spcPct val="0"/>
              </a:spcBef>
            </a:pPr>
            <a:r>
              <a:rPr lang="en-US" sz="4200" dirty="0">
                <a:latin typeface="HK Grotesk"/>
                <a:ea typeface="HK Grotesk"/>
                <a:cs typeface="HK Grotesk"/>
                <a:sym typeface="HK Grotesk"/>
              </a:rPr>
              <a:t>Si </a:t>
            </a:r>
            <a:r>
              <a:rPr lang="en-US" sz="4200" dirty="0" err="1">
                <a:latin typeface="HK Grotesk"/>
                <a:ea typeface="HK Grotesk"/>
                <a:cs typeface="HK Grotesk"/>
                <a:sym typeface="HK Grotesk"/>
              </a:rPr>
              <a:t>pesa</a:t>
            </a:r>
            <a:r>
              <a:rPr lang="en-US" sz="4200" dirty="0">
                <a:latin typeface="HK Grotesk"/>
                <a:ea typeface="HK Grotesk"/>
                <a:cs typeface="HK Grotesk"/>
                <a:sym typeface="HK Grotesk"/>
              </a:rPr>
              <a:t> entre 2 y 5 kg → $10</a:t>
            </a:r>
          </a:p>
          <a:p>
            <a:pPr>
              <a:spcBef>
                <a:spcPct val="0"/>
              </a:spcBef>
            </a:pPr>
            <a:r>
              <a:rPr lang="en-US" sz="4200" dirty="0">
                <a:latin typeface="HK Grotesk"/>
                <a:ea typeface="HK Grotesk"/>
                <a:cs typeface="HK Grotesk"/>
                <a:sym typeface="HK Grotesk"/>
              </a:rPr>
              <a:t>Si </a:t>
            </a:r>
            <a:r>
              <a:rPr lang="en-US" sz="4200" dirty="0" err="1">
                <a:latin typeface="HK Grotesk"/>
                <a:ea typeface="HK Grotesk"/>
                <a:cs typeface="HK Grotesk"/>
                <a:sym typeface="HK Grotesk"/>
              </a:rPr>
              <a:t>pesa</a:t>
            </a:r>
            <a:r>
              <a:rPr lang="en-US" sz="42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4200" dirty="0" err="1">
                <a:latin typeface="HK Grotesk"/>
                <a:ea typeface="HK Grotesk"/>
                <a:cs typeface="HK Grotesk"/>
                <a:sym typeface="HK Grotesk"/>
              </a:rPr>
              <a:t>más</a:t>
            </a:r>
            <a:r>
              <a:rPr lang="en-US" sz="4200" dirty="0">
                <a:latin typeface="HK Grotesk"/>
                <a:ea typeface="HK Grotesk"/>
                <a:cs typeface="HK Grotesk"/>
                <a:sym typeface="HK Grotesk"/>
              </a:rPr>
              <a:t> de 5 kg → $15</a:t>
            </a:r>
          </a:p>
        </p:txBody>
      </p:sp>
      <p:pic>
        <p:nvPicPr>
          <p:cNvPr id="4" name="Picture 2" descr="Funciones por tramos | MÁS MATES .net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49"/>
          <a:stretch/>
        </p:blipFill>
        <p:spPr bwMode="auto">
          <a:xfrm>
            <a:off x="6525085" y="4021186"/>
            <a:ext cx="4993596" cy="2696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0894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76994" y="2658986"/>
            <a:ext cx="5956951" cy="1633810"/>
          </a:xfrm>
          <a:custGeom>
            <a:avLst/>
            <a:gdLst/>
            <a:ahLst/>
            <a:cxnLst/>
            <a:rect l="l" t="t" r="r" b="b"/>
            <a:pathLst>
              <a:path w="9736569" h="2591386">
                <a:moveTo>
                  <a:pt x="0" y="0"/>
                </a:moveTo>
                <a:lnTo>
                  <a:pt x="9736569" y="0"/>
                </a:lnTo>
                <a:lnTo>
                  <a:pt x="9736569" y="2591386"/>
                </a:lnTo>
                <a:lnTo>
                  <a:pt x="0" y="25913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879976" y="613893"/>
            <a:ext cx="10873527" cy="20330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506"/>
              </a:lnSpc>
              <a:spcBef>
                <a:spcPct val="0"/>
              </a:spcBef>
            </a:pPr>
            <a:r>
              <a:rPr lang="en-US" sz="3200" dirty="0" err="1">
                <a:latin typeface="HK Grotesk"/>
                <a:ea typeface="HK Grotesk"/>
                <a:cs typeface="HK Grotesk"/>
                <a:sym typeface="HK Grotesk"/>
              </a:rPr>
              <a:t>Contexto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: </a:t>
            </a:r>
            <a:r>
              <a:rPr lang="en-US" sz="3200" dirty="0" err="1">
                <a:latin typeface="HK Grotesk"/>
                <a:ea typeface="HK Grotesk"/>
                <a:cs typeface="HK Grotesk"/>
                <a:sym typeface="HK Grotesk"/>
              </a:rPr>
              <a:t>en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 Colombia 2024–2025 para </a:t>
            </a:r>
            <a:r>
              <a:rPr lang="en-US" sz="3200" dirty="0" err="1">
                <a:latin typeface="HK Grotesk"/>
                <a:ea typeface="HK Grotesk"/>
                <a:cs typeface="HK Grotesk"/>
                <a:sym typeface="HK Grotesk"/>
              </a:rPr>
              <a:t>honorarios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 y </a:t>
            </a:r>
            <a:r>
              <a:rPr lang="en-US" sz="3200" dirty="0" err="1">
                <a:latin typeface="HK Grotesk"/>
                <a:ea typeface="HK Grotesk"/>
                <a:cs typeface="HK Grotesk"/>
                <a:sym typeface="HK Grotesk"/>
              </a:rPr>
              <a:t>servicios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, </a:t>
            </a:r>
            <a:r>
              <a:rPr lang="en-US" sz="3200" dirty="0" err="1">
                <a:latin typeface="HK Grotesk"/>
                <a:ea typeface="HK Grotesk"/>
                <a:cs typeface="HK Grotesk"/>
                <a:sym typeface="HK Grotesk"/>
              </a:rPr>
              <a:t>una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HK Grotesk"/>
                <a:ea typeface="HK Grotesk"/>
                <a:cs typeface="HK Grotesk"/>
                <a:sym typeface="HK Grotesk"/>
              </a:rPr>
              <a:t>tarifa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HK Grotesk"/>
                <a:ea typeface="HK Grotesk"/>
                <a:cs typeface="HK Grotesk"/>
                <a:sym typeface="HK Grotesk"/>
              </a:rPr>
              <a:t>común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 es:11% de </a:t>
            </a:r>
            <a:r>
              <a:rPr lang="en-US" sz="3200" dirty="0" err="1">
                <a:latin typeface="HK Grotesk"/>
                <a:ea typeface="HK Grotesk"/>
                <a:cs typeface="HK Grotesk"/>
                <a:sym typeface="HK Grotesk"/>
              </a:rPr>
              <a:t>retención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HK Grotesk"/>
                <a:ea typeface="HK Grotesk"/>
                <a:cs typeface="HK Grotesk"/>
                <a:sym typeface="HK Grotesk"/>
              </a:rPr>
              <a:t>en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 la </a:t>
            </a:r>
            <a:r>
              <a:rPr lang="en-US" sz="3200" dirty="0" err="1">
                <a:latin typeface="HK Grotesk"/>
                <a:ea typeface="HK Grotesk"/>
                <a:cs typeface="HK Grotesk"/>
                <a:sym typeface="HK Grotesk"/>
              </a:rPr>
              <a:t>fuente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HK Grotesk"/>
                <a:ea typeface="HK Grotesk"/>
                <a:cs typeface="HK Grotesk"/>
                <a:sym typeface="HK Grotesk"/>
              </a:rPr>
              <a:t>sobre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 el valor del </a:t>
            </a:r>
            <a:r>
              <a:rPr lang="en-US" sz="3200" dirty="0" err="1">
                <a:latin typeface="HK Grotesk"/>
                <a:ea typeface="HK Grotesk"/>
                <a:cs typeface="HK Grotesk"/>
                <a:sym typeface="HK Grotesk"/>
              </a:rPr>
              <a:t>pago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. 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7025139" y="2685811"/>
            <a:ext cx="4462165" cy="12824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  <a:spcBef>
                <a:spcPct val="0"/>
              </a:spcBef>
            </a:pPr>
            <a:r>
              <a:rPr lang="en-US" sz="3600" dirty="0">
                <a:latin typeface="HK Grotesk"/>
                <a:ea typeface="HK Grotesk"/>
                <a:cs typeface="HK Grotesk"/>
                <a:sym typeface="HK Grotesk"/>
              </a:rPr>
              <a:t>Sea x = valor del </a:t>
            </a:r>
            <a:r>
              <a:rPr lang="en-US" sz="3600" dirty="0" err="1">
                <a:latin typeface="HK Grotesk"/>
                <a:ea typeface="HK Grotesk"/>
                <a:cs typeface="HK Grotesk"/>
                <a:sym typeface="HK Grotesk"/>
              </a:rPr>
              <a:t>pago</a:t>
            </a:r>
            <a:r>
              <a:rPr lang="en-US" sz="36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876995" y="5493484"/>
            <a:ext cx="10629205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93"/>
              </a:lnSpc>
              <a:spcBef>
                <a:spcPct val="0"/>
              </a:spcBef>
            </a:pPr>
            <a:r>
              <a:rPr lang="en-US" sz="3066" b="1" dirty="0">
                <a:solidFill>
                  <a:srgbClr val="4E82E8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“El </a:t>
            </a:r>
            <a:r>
              <a:rPr lang="en-US" sz="3066" b="1" dirty="0" err="1">
                <a:solidFill>
                  <a:srgbClr val="4E82E8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sistema</a:t>
            </a:r>
            <a:r>
              <a:rPr lang="en-US" sz="3066" b="1" dirty="0">
                <a:solidFill>
                  <a:srgbClr val="4E82E8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3066" b="1" dirty="0" err="1">
                <a:solidFill>
                  <a:srgbClr val="4E82E8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tributario</a:t>
            </a:r>
            <a:r>
              <a:rPr lang="en-US" sz="3066" b="1" dirty="0">
                <a:solidFill>
                  <a:srgbClr val="4E82E8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 no </a:t>
            </a:r>
            <a:r>
              <a:rPr lang="en-US" sz="3066" b="1" dirty="0" err="1">
                <a:solidFill>
                  <a:srgbClr val="4E82E8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es</a:t>
            </a:r>
            <a:r>
              <a:rPr lang="en-US" sz="3066" b="1" dirty="0">
                <a:solidFill>
                  <a:srgbClr val="4E82E8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3066" b="1" dirty="0" err="1">
                <a:solidFill>
                  <a:srgbClr val="4E82E8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fijo</a:t>
            </a:r>
            <a:r>
              <a:rPr lang="en-US" sz="3066" b="1" dirty="0">
                <a:solidFill>
                  <a:srgbClr val="4E82E8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… </a:t>
            </a:r>
            <a:r>
              <a:rPr lang="en-US" sz="3066" b="1" dirty="0" err="1">
                <a:solidFill>
                  <a:srgbClr val="4E82E8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es</a:t>
            </a:r>
            <a:r>
              <a:rPr lang="en-US" sz="3066" b="1" dirty="0">
                <a:solidFill>
                  <a:srgbClr val="4E82E8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3066" b="1" dirty="0" err="1">
                <a:solidFill>
                  <a:srgbClr val="4E82E8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escalonado</a:t>
            </a:r>
            <a:r>
              <a:rPr lang="en-US" sz="3066" b="1" dirty="0">
                <a:solidFill>
                  <a:srgbClr val="4E82E8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. </a:t>
            </a:r>
            <a:r>
              <a:rPr lang="en-US" sz="3066" b="1" dirty="0" err="1">
                <a:solidFill>
                  <a:srgbClr val="4E82E8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Mientras</a:t>
            </a:r>
            <a:r>
              <a:rPr lang="en-US" sz="3066" b="1" dirty="0">
                <a:solidFill>
                  <a:srgbClr val="4E82E8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3066" b="1" dirty="0" err="1">
                <a:solidFill>
                  <a:srgbClr val="4E82E8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más</a:t>
            </a:r>
            <a:r>
              <a:rPr lang="en-US" sz="3066" b="1" dirty="0">
                <a:solidFill>
                  <a:srgbClr val="4E82E8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3066" b="1" dirty="0" err="1">
                <a:solidFill>
                  <a:srgbClr val="4E82E8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ganas</a:t>
            </a:r>
            <a:r>
              <a:rPr lang="en-US" sz="3066" b="1" dirty="0">
                <a:solidFill>
                  <a:srgbClr val="4E82E8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, </a:t>
            </a:r>
            <a:r>
              <a:rPr lang="en-US" sz="3066" b="1" dirty="0" err="1">
                <a:solidFill>
                  <a:srgbClr val="4E82E8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más</a:t>
            </a:r>
            <a:r>
              <a:rPr lang="en-US" sz="3066" b="1" dirty="0">
                <a:solidFill>
                  <a:srgbClr val="4E82E8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3066" b="1" dirty="0" err="1">
                <a:solidFill>
                  <a:srgbClr val="4E82E8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reglas</a:t>
            </a:r>
            <a:r>
              <a:rPr lang="en-US" sz="3066" b="1" dirty="0">
                <a:solidFill>
                  <a:srgbClr val="4E82E8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3066" b="1" dirty="0" err="1">
                <a:solidFill>
                  <a:srgbClr val="4E82E8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aplican</a:t>
            </a:r>
            <a:r>
              <a:rPr lang="en-US" sz="3066" b="1" dirty="0">
                <a:solidFill>
                  <a:srgbClr val="4E82E8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.”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85800" y="3968213"/>
            <a:ext cx="11067703" cy="15132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  <a:spcBef>
                <a:spcPct val="0"/>
              </a:spcBef>
            </a:pPr>
            <a:r>
              <a:rPr lang="en-US" sz="3600" dirty="0">
                <a:latin typeface="HK Grotesk"/>
                <a:ea typeface="HK Grotesk"/>
                <a:cs typeface="HK Grotesk"/>
                <a:sym typeface="HK Grotesk"/>
              </a:rPr>
              <a:t>R(x)=0.11(3.000.000)=330.000</a:t>
            </a:r>
          </a:p>
          <a:p>
            <a:pPr algn="ctr">
              <a:lnSpc>
                <a:spcPts val="5880"/>
              </a:lnSpc>
              <a:spcBef>
                <a:spcPct val="0"/>
              </a:spcBef>
            </a:pPr>
            <a:r>
              <a:rPr lang="en-US" sz="3600" dirty="0">
                <a:latin typeface="HK Grotesk"/>
                <a:ea typeface="HK Grotesk"/>
                <a:cs typeface="HK Grotesk"/>
                <a:sym typeface="HK Grotesk"/>
              </a:rPr>
              <a:t>3.000.000−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330.000=</a:t>
            </a:r>
            <a:r>
              <a:rPr lang="en-US" sz="3200" b="1" dirty="0">
                <a:latin typeface="HK Grotesk Bold"/>
                <a:ea typeface="HK Grotesk Bold"/>
                <a:cs typeface="HK Grotesk Bold"/>
                <a:sym typeface="HK Grotesk Bold"/>
              </a:rPr>
              <a:t>2.670.000</a:t>
            </a:r>
            <a:r>
              <a:rPr lang="en-US" sz="3600" b="1" dirty="0"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53251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489981" y="292646"/>
            <a:ext cx="6689162" cy="6565354"/>
          </a:xfrm>
          <a:custGeom>
            <a:avLst/>
            <a:gdLst/>
            <a:ahLst/>
            <a:cxnLst/>
            <a:rect l="l" t="t" r="r" b="b"/>
            <a:pathLst>
              <a:path w="11064162" h="11064162">
                <a:moveTo>
                  <a:pt x="0" y="0"/>
                </a:moveTo>
                <a:lnTo>
                  <a:pt x="11064162" y="0"/>
                </a:lnTo>
                <a:lnTo>
                  <a:pt x="11064162" y="11064163"/>
                </a:lnTo>
                <a:lnTo>
                  <a:pt x="0" y="1106416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991620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767818" y="614293"/>
            <a:ext cx="10820400" cy="23083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71"/>
              </a:lnSpc>
              <a:spcBef>
                <a:spcPct val="0"/>
              </a:spcBef>
            </a:pPr>
            <a:r>
              <a:rPr lang="en-US" sz="3193" dirty="0" err="1">
                <a:latin typeface="HK Grotesk"/>
                <a:ea typeface="HK Grotesk"/>
                <a:cs typeface="HK Grotesk"/>
                <a:sym typeface="HK Grotesk"/>
              </a:rPr>
              <a:t>Una</a:t>
            </a:r>
            <a:r>
              <a:rPr lang="en-US" sz="3193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3193" dirty="0" err="1">
                <a:latin typeface="HK Grotesk"/>
                <a:ea typeface="HK Grotesk"/>
                <a:cs typeface="HK Grotesk"/>
                <a:sym typeface="HK Grotesk"/>
              </a:rPr>
              <a:t>empresa</a:t>
            </a:r>
            <a:r>
              <a:rPr lang="en-US" sz="3193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3193" dirty="0" err="1">
                <a:latin typeface="HK Grotesk"/>
                <a:ea typeface="HK Grotesk"/>
                <a:cs typeface="HK Grotesk"/>
                <a:sym typeface="HK Grotesk"/>
              </a:rPr>
              <a:t>registra</a:t>
            </a:r>
            <a:r>
              <a:rPr lang="en-US" sz="3193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3193" dirty="0" err="1">
                <a:latin typeface="HK Grotesk"/>
                <a:ea typeface="HK Grotesk"/>
                <a:cs typeface="HK Grotesk"/>
                <a:sym typeface="HK Grotesk"/>
              </a:rPr>
              <a:t>ventas</a:t>
            </a:r>
            <a:r>
              <a:rPr lang="en-US" sz="3193" dirty="0">
                <a:latin typeface="HK Grotesk"/>
                <a:ea typeface="HK Grotesk"/>
                <a:cs typeface="HK Grotesk"/>
                <a:sym typeface="HK Grotesk"/>
              </a:rPr>
              <a:t>:</a:t>
            </a:r>
          </a:p>
          <a:p>
            <a:pPr>
              <a:lnSpc>
                <a:spcPts val="4471"/>
              </a:lnSpc>
              <a:spcBef>
                <a:spcPct val="0"/>
              </a:spcBef>
            </a:pPr>
            <a:endParaRPr lang="en-US" sz="3193" dirty="0">
              <a:latin typeface="HK Grotesk"/>
              <a:ea typeface="HK Grotesk"/>
              <a:cs typeface="HK Grotesk"/>
              <a:sym typeface="HK Grotesk"/>
            </a:endParaRPr>
          </a:p>
          <a:p>
            <a:pPr>
              <a:lnSpc>
                <a:spcPts val="4471"/>
              </a:lnSpc>
              <a:spcBef>
                <a:spcPct val="0"/>
              </a:spcBef>
            </a:pPr>
            <a:endParaRPr lang="en-US" sz="3193" dirty="0">
              <a:latin typeface="HK Grotesk"/>
              <a:ea typeface="HK Grotesk"/>
              <a:cs typeface="HK Grotesk"/>
              <a:sym typeface="HK Grotesk"/>
            </a:endParaRPr>
          </a:p>
          <a:p>
            <a:pPr>
              <a:lnSpc>
                <a:spcPts val="4471"/>
              </a:lnSpc>
              <a:spcBef>
                <a:spcPct val="0"/>
              </a:spcBef>
            </a:pPr>
            <a:endParaRPr lang="en-US" sz="3193" dirty="0">
              <a:latin typeface="HK Grotesk"/>
              <a:ea typeface="HK Grotesk"/>
              <a:cs typeface="HK Grotesk"/>
              <a:sym typeface="HK Grotesk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88BA3505-85FA-04E5-15ED-01876174FD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594" y="1404815"/>
            <a:ext cx="8026400" cy="4651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87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71683" y="398071"/>
            <a:ext cx="11921843" cy="6288772"/>
          </a:xfrm>
          <a:custGeom>
            <a:avLst/>
            <a:gdLst/>
            <a:ahLst/>
            <a:cxnLst/>
            <a:rect l="l" t="t" r="r" b="b"/>
            <a:pathLst>
              <a:path w="17882764" h="9433158">
                <a:moveTo>
                  <a:pt x="0" y="0"/>
                </a:moveTo>
                <a:lnTo>
                  <a:pt x="17882764" y="0"/>
                </a:lnTo>
                <a:lnTo>
                  <a:pt x="17882764" y="9433158"/>
                </a:lnTo>
                <a:lnTo>
                  <a:pt x="0" y="943315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1335829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954438" y="342900"/>
            <a:ext cx="7093005" cy="6172200"/>
          </a:xfrm>
          <a:custGeom>
            <a:avLst/>
            <a:gdLst/>
            <a:ahLst/>
            <a:cxnLst/>
            <a:rect l="l" t="t" r="r" b="b"/>
            <a:pathLst>
              <a:path w="10639508" h="9258300">
                <a:moveTo>
                  <a:pt x="0" y="0"/>
                </a:moveTo>
                <a:lnTo>
                  <a:pt x="10639508" y="0"/>
                </a:lnTo>
                <a:lnTo>
                  <a:pt x="10639508" y="9258300"/>
                </a:lnTo>
                <a:lnTo>
                  <a:pt x="0" y="92583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r="-934"/>
            </a:stretch>
          </a:blipFill>
        </p:spPr>
      </p:sp>
    </p:spTree>
    <p:extLst>
      <p:ext uri="{BB962C8B-B14F-4D97-AF65-F5344CB8AC3E}">
        <p14:creationId xmlns:p14="http://schemas.microsoft.com/office/powerpoint/2010/main" val="3825710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"/>
          <p:cNvSpPr txBox="1"/>
          <p:nvPr/>
        </p:nvSpPr>
        <p:spPr>
          <a:xfrm>
            <a:off x="3374555" y="4148514"/>
            <a:ext cx="5264700" cy="9970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55ADFF"/>
              </a:buClr>
              <a:buSzPts val="2800"/>
              <a:buFont typeface="Century Gothic"/>
              <a:buNone/>
            </a:pPr>
            <a:r>
              <a:rPr lang="es-CO" sz="3200" dirty="0" smtClean="0">
                <a:solidFill>
                  <a:srgbClr val="55AD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Concepto de Función Dominio y Rango</a:t>
            </a:r>
            <a:endParaRPr sz="3200" b="0" i="0" u="none" strike="noStrike" cap="none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" name="Google Shape;88;p2"/>
          <p:cNvSpPr txBox="1">
            <a:spLocks/>
          </p:cNvSpPr>
          <p:nvPr/>
        </p:nvSpPr>
        <p:spPr>
          <a:xfrm>
            <a:off x="1261989" y="2833413"/>
            <a:ext cx="9668022" cy="935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2700" algn="ctr">
              <a:lnSpc>
                <a:spcPct val="100000"/>
              </a:lnSpc>
              <a:buClr>
                <a:srgbClr val="FFFAFA"/>
              </a:buClr>
              <a:buSzPts val="6000"/>
              <a:buFont typeface="Century Gothic"/>
              <a:buNone/>
            </a:pPr>
            <a:r>
              <a:rPr lang="es-CO" sz="6000" dirty="0" smtClean="0">
                <a:solidFill>
                  <a:srgbClr val="FFFAF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FUNCIONES Y MODELADO</a:t>
            </a:r>
            <a:endParaRPr lang="es-CO" sz="60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424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1258</Words>
  <Application>Microsoft Office PowerPoint</Application>
  <PresentationFormat>Panorámica</PresentationFormat>
  <Paragraphs>197</Paragraphs>
  <Slides>45</Slides>
  <Notes>8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45</vt:i4>
      </vt:variant>
    </vt:vector>
  </HeadingPairs>
  <TitlesOfParts>
    <vt:vector size="55" baseType="lpstr">
      <vt:lpstr>HK Grotesk</vt:lpstr>
      <vt:lpstr>HK Grotesk Bold</vt:lpstr>
      <vt:lpstr>Titillium Web</vt:lpstr>
      <vt:lpstr>Calibri</vt:lpstr>
      <vt:lpstr>Open Sans Bold</vt:lpstr>
      <vt:lpstr>Open Sans</vt:lpstr>
      <vt:lpstr>Century Gothic</vt:lpstr>
      <vt:lpstr>Titillium Web Bold</vt:lpstr>
      <vt:lpstr>Arial</vt:lpstr>
      <vt:lpstr>Tema de Office</vt:lpstr>
      <vt:lpstr>Presentación de PowerPoint</vt:lpstr>
      <vt:lpstr>FUNCIONES Y MODELADO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Sebas</dc:creator>
  <cp:lastModifiedBy>VOSTRO</cp:lastModifiedBy>
  <cp:revision>14</cp:revision>
  <dcterms:created xsi:type="dcterms:W3CDTF">2025-12-08T23:42:15Z</dcterms:created>
  <dcterms:modified xsi:type="dcterms:W3CDTF">2026-05-08T17:56:43Z</dcterms:modified>
</cp:coreProperties>
</file>