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61" r:id="rId18"/>
    <p:sldId id="260" r:id="rId19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C26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069"/>
    <p:restoredTop sz="94720"/>
  </p:normalViewPr>
  <p:slideViewPr>
    <p:cSldViewPr snapToGrid="0">
      <p:cViewPr varScale="1">
        <p:scale>
          <a:sx n="51" d="100"/>
          <a:sy n="51" d="100"/>
        </p:scale>
        <p:origin x="67" y="61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03E6D06-BFE6-2020-7A45-90622F7821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4F651753-AEAA-29BA-CA1B-813146CA93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2428A83-0984-60B2-0F3A-CDDA901667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10DEB-583A-6E46-8C15-E865F109CEF2}" type="datetimeFigureOut">
              <a:rPr lang="es-CO" smtClean="0"/>
              <a:t>20/04/2026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B66D5BD-147A-D0C3-9798-877BEC77D3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3D2A704-CF47-4ABC-893F-102731D3B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78C59-D6E7-0A43-9D37-E10C49775A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052957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9C095EB-C4EB-284B-DA1A-FA2672A075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E1A076BE-2DAA-EA0A-B5F9-3FE962E634E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4A39395-DFB3-7467-5591-CC9CEAACE5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10DEB-583A-6E46-8C15-E865F109CEF2}" type="datetimeFigureOut">
              <a:rPr lang="es-CO" smtClean="0"/>
              <a:t>20/04/2026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BF41EC1-E4FF-C39D-EA5C-66F6194FF7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CDCFA55-CA95-C8B8-C49E-621686B922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78C59-D6E7-0A43-9D37-E10C49775A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667955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D9786E63-052F-83FE-B0F7-021033C76B3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F3260BC-ADC9-A8B6-A558-B5247BD1C3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23D8EFC-5DC9-69EE-DE9D-72A1B0BD69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10DEB-583A-6E46-8C15-E865F109CEF2}" type="datetimeFigureOut">
              <a:rPr lang="es-CO" smtClean="0"/>
              <a:t>20/04/2026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B06FE5C-2B2A-FEF1-CA8D-A3D0E68F51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22D08D3-DAFC-34BF-574E-723CE53150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78C59-D6E7-0A43-9D37-E10C49775A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140445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D13C550-4761-58AA-7BBB-A49E828DE0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3E228CD-D37A-7CEE-8E2B-1D764F5D95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07BF165-B71B-1CE7-C750-2BD4789DB3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10DEB-583A-6E46-8C15-E865F109CEF2}" type="datetimeFigureOut">
              <a:rPr lang="es-CO" smtClean="0"/>
              <a:t>20/04/2026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5C0A45B-1911-2A6C-1558-A80809DCCD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2B4B852-E014-AAC3-3AE9-709A319EF8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78C59-D6E7-0A43-9D37-E10C49775A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01041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962A825-3AF2-4073-4AB5-7E05700CEC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BEFF345-19DA-6881-E3F4-1E37FEADD0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6710165-9F85-99FA-E147-FAA19528BC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10DEB-583A-6E46-8C15-E865F109CEF2}" type="datetimeFigureOut">
              <a:rPr lang="es-CO" smtClean="0"/>
              <a:t>20/04/2026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8025126-925A-A092-CAA8-3640105607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47E9E67-5E4A-51F0-9EA3-4EABF9DA10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78C59-D6E7-0A43-9D37-E10C49775A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609638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4F476F8-2A10-900F-C515-D0079369FD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8D7A153-5B75-136E-BAF6-43003CAA7DB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06ACA028-CF36-5F3B-1C96-EBAAE7DD2D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16F3D29-BE7F-432F-7243-5DC3A739D1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10DEB-583A-6E46-8C15-E865F109CEF2}" type="datetimeFigureOut">
              <a:rPr lang="es-CO" smtClean="0"/>
              <a:t>20/04/2026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E99886D-B93F-26B4-89A7-F24C8BB853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6750B22-02E1-FE61-E6AD-D21728E3D5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78C59-D6E7-0A43-9D37-E10C49775A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312944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D452C76-6EB1-52C7-423A-6368560751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7579AAC9-82AA-74A1-BC13-BC26A5D6AA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61D8BE91-AF1B-6CBC-3C94-CA5195D3ED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CFB14BB9-9F30-A4F6-3850-80C61518F18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C0FDF28B-2228-5AC9-F71C-3D3EC568845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7ABDABD1-3DB2-A6C7-81DE-343D48955A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10DEB-583A-6E46-8C15-E865F109CEF2}" type="datetimeFigureOut">
              <a:rPr lang="es-CO" smtClean="0"/>
              <a:t>20/04/2026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9E87C1DB-FB84-6090-056C-D7DBA6B922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8851BA0F-2B47-A0FB-80C6-5AFCAA8F1A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78C59-D6E7-0A43-9D37-E10C49775A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664258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0353225-FFDC-EA9B-781E-2604497780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9CF9D911-8399-8B66-909A-13DD46A52A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10DEB-583A-6E46-8C15-E865F109CEF2}" type="datetimeFigureOut">
              <a:rPr lang="es-CO" smtClean="0"/>
              <a:t>20/04/2026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FB17B0BC-973E-9E07-44D7-DD37A8BB21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6333F818-5933-B2C4-D59C-2A5E119863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78C59-D6E7-0A43-9D37-E10C49775A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783687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13417DA5-C826-1B8D-6259-CDC4C0FCE7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10DEB-583A-6E46-8C15-E865F109CEF2}" type="datetimeFigureOut">
              <a:rPr lang="es-CO" smtClean="0"/>
              <a:t>20/04/2026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C8A07EAE-74F4-B48A-4F88-8FA1BC3402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F2F0221C-1E47-9B83-2B7E-80371899B0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78C59-D6E7-0A43-9D37-E10C49775A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560875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0803959-9EC9-C0F4-97BE-295699336F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55CBDF3-1BC5-56A9-6A5E-FB9288EECE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89C877A9-785A-8F0C-1752-9224813FE1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5D71C858-9955-6234-00E2-BEDFCF9D28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10DEB-583A-6E46-8C15-E865F109CEF2}" type="datetimeFigureOut">
              <a:rPr lang="es-CO" smtClean="0"/>
              <a:t>20/04/2026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B63AF40-F277-A7B1-061A-8E7CDB9992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161D9F6A-F965-7352-BB62-AA7AABEDD1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78C59-D6E7-0A43-9D37-E10C49775A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731549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656E22B-7CBB-78F5-1E70-DCA8DF2A5A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4A652615-570B-1F51-0293-80703D87123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BF4CEFC1-7FC0-AAA0-5954-66ABDFEAA38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65D750E-86C2-DD92-F282-0D562AA0AC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10DEB-583A-6E46-8C15-E865F109CEF2}" type="datetimeFigureOut">
              <a:rPr lang="es-CO" smtClean="0"/>
              <a:t>20/04/2026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C5BE9411-2382-0FD3-55E8-E8236CFCDD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4846209-8548-5A79-A469-37E17E8286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78C59-D6E7-0A43-9D37-E10C49775A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30857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5C1B5004-86BF-C48A-C38C-5741C4C936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79B94CA-6749-829A-724B-C7FB5A4AD3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C7B6C8D-D9EC-7126-52CD-A2967F792C8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810DEB-583A-6E46-8C15-E865F109CEF2}" type="datetimeFigureOut">
              <a:rPr lang="es-CO" smtClean="0"/>
              <a:t>20/04/2026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8A0E2FA-91B5-2919-B3CA-5AA9D1A2E45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3A90465-8BE9-0A12-7C6C-CF97D026BD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278C59-D6E7-0A43-9D37-E10C49775A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14591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73900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1BB383B-4C5D-BB0E-A51C-68D91EC894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93C0A1FC-A590-DB22-3CF7-82A0C80586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765" y="207438"/>
            <a:ext cx="11647356" cy="6347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05253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55A06F8-3556-5B13-B127-2F3D0CF10E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7D36B777-CF49-1348-9323-FFE218CC91C4}"/>
              </a:ext>
            </a:extLst>
          </p:cNvPr>
          <p:cNvSpPr txBox="1"/>
          <p:nvPr/>
        </p:nvSpPr>
        <p:spPr>
          <a:xfrm>
            <a:off x="152392" y="1499298"/>
            <a:ext cx="118872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54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5. Conectando IA a </a:t>
            </a:r>
            <a:r>
              <a:rPr lang="pt-BR" sz="5400" b="1" dirty="0" err="1">
                <a:solidFill>
                  <a:srgbClr val="002060"/>
                </a:solidFill>
                <a:latin typeface="Century Gothic" panose="020B0502020202020204" pitchFamily="34" charset="0"/>
              </a:rPr>
              <a:t>tus</a:t>
            </a:r>
            <a:r>
              <a:rPr lang="pt-BR" sz="54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 </a:t>
            </a:r>
            <a:r>
              <a:rPr lang="pt-BR" sz="5400" b="1" dirty="0" err="1">
                <a:solidFill>
                  <a:srgbClr val="002060"/>
                </a:solidFill>
                <a:latin typeface="Century Gothic" panose="020B0502020202020204" pitchFamily="34" charset="0"/>
              </a:rPr>
              <a:t>Procesos</a:t>
            </a:r>
            <a:r>
              <a:rPr lang="pt-BR" sz="54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 (OpenAI API)</a:t>
            </a:r>
            <a:endParaRPr lang="es-CO" sz="5400" b="1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E1112F91-8A08-6B6F-1CD1-9AF082964940}"/>
              </a:ext>
            </a:extLst>
          </p:cNvPr>
          <p:cNvSpPr txBox="1"/>
          <p:nvPr/>
        </p:nvSpPr>
        <p:spPr>
          <a:xfrm>
            <a:off x="452195" y="3419710"/>
            <a:ext cx="1128759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000">
                <a:solidFill>
                  <a:srgbClr val="002060"/>
                </a:solidFill>
                <a:latin typeface="Century Gothic" panose="020B0502020202020204" pitchFamily="34" charset="0"/>
              </a:rPr>
              <a:t>Integrar ChatGPT directamente en tu flujo de trabajo (ej. que la IA lea automáticamente las quejas de clientes y las clasifique).</a:t>
            </a:r>
            <a:endParaRPr lang="es-CO" sz="5400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57520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C377D8B-5068-107E-9429-21E6E80F8E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D01891F1-5247-46C1-894D-FEBE689366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112" y="453229"/>
            <a:ext cx="11139303" cy="6069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02356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DD7556A-A1DF-3347-6B0E-D0491D183F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22B8244F-5E16-92A9-6C94-5ED3BD65D4C5}"/>
              </a:ext>
            </a:extLst>
          </p:cNvPr>
          <p:cNvSpPr txBox="1"/>
          <p:nvPr/>
        </p:nvSpPr>
        <p:spPr>
          <a:xfrm>
            <a:off x="152400" y="1529279"/>
            <a:ext cx="118872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54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6. Creación de </a:t>
            </a:r>
            <a:r>
              <a:rPr lang="es-ES" sz="5400" b="1" dirty="0" err="1">
                <a:solidFill>
                  <a:srgbClr val="002060"/>
                </a:solidFill>
                <a:latin typeface="Century Gothic" panose="020B0502020202020204" pitchFamily="34" charset="0"/>
              </a:rPr>
              <a:t>Chatbots</a:t>
            </a:r>
            <a:r>
              <a:rPr lang="es-ES" sz="54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 Personalizados (</a:t>
            </a:r>
            <a:r>
              <a:rPr lang="es-ES" sz="5400" b="1" dirty="0" err="1">
                <a:solidFill>
                  <a:srgbClr val="002060"/>
                </a:solidFill>
                <a:latin typeface="Century Gothic" panose="020B0502020202020204" pitchFamily="34" charset="0"/>
              </a:rPr>
              <a:t>GPTs</a:t>
            </a:r>
            <a:r>
              <a:rPr lang="es-ES" sz="54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)</a:t>
            </a:r>
            <a:endParaRPr lang="es-CO" sz="5400" b="1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67B06AE3-73F5-3633-0C04-06E572C3F1F1}"/>
              </a:ext>
            </a:extLst>
          </p:cNvPr>
          <p:cNvSpPr txBox="1"/>
          <p:nvPr/>
        </p:nvSpPr>
        <p:spPr>
          <a:xfrm>
            <a:off x="452195" y="3419710"/>
            <a:ext cx="1128759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000" dirty="0">
                <a:solidFill>
                  <a:srgbClr val="002060"/>
                </a:solidFill>
                <a:latin typeface="Century Gothic" panose="020B0502020202020204" pitchFamily="34" charset="0"/>
              </a:rPr>
              <a:t>Entrenar un asistente de IA con documentos propios (</a:t>
            </a:r>
            <a:r>
              <a:rPr lang="es-ES" sz="4000" dirty="0" err="1">
                <a:solidFill>
                  <a:srgbClr val="002060"/>
                </a:solidFill>
                <a:latin typeface="Century Gothic" panose="020B0502020202020204" pitchFamily="34" charset="0"/>
              </a:rPr>
              <a:t>PDFs</a:t>
            </a:r>
            <a:r>
              <a:rPr lang="es-ES" sz="4000" dirty="0">
                <a:solidFill>
                  <a:srgbClr val="002060"/>
                </a:solidFill>
                <a:latin typeface="Century Gothic" panose="020B0502020202020204" pitchFamily="34" charset="0"/>
              </a:rPr>
              <a:t> legales, manuales de empresa) para que responda preguntas específicas.</a:t>
            </a:r>
            <a:endParaRPr lang="es-CO" sz="5400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64014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661A2E2-C55A-C4DB-6E25-1F285C3056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EC0FC934-C4A9-1CFC-F031-2BB0DC2B89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119" y="272795"/>
            <a:ext cx="11464081" cy="624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75999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9AFF6B9-5A59-0321-5D72-F6DAA37A31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D7299685-B1AC-6D8E-168E-82284BDB3F28}"/>
              </a:ext>
            </a:extLst>
          </p:cNvPr>
          <p:cNvSpPr txBox="1"/>
          <p:nvPr/>
        </p:nvSpPr>
        <p:spPr>
          <a:xfrm>
            <a:off x="152400" y="1529279"/>
            <a:ext cx="118872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54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7. Automatización de Redes y Marketing</a:t>
            </a:r>
            <a:endParaRPr lang="es-CO" sz="5400" b="1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2A1BCF9C-B3F0-0AB0-35F7-56983EFCA996}"/>
              </a:ext>
            </a:extLst>
          </p:cNvPr>
          <p:cNvSpPr txBox="1"/>
          <p:nvPr/>
        </p:nvSpPr>
        <p:spPr>
          <a:xfrm>
            <a:off x="452195" y="3419710"/>
            <a:ext cx="1128759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000" dirty="0">
                <a:solidFill>
                  <a:srgbClr val="002060"/>
                </a:solidFill>
                <a:latin typeface="Century Gothic" panose="020B0502020202020204" pitchFamily="34" charset="0"/>
              </a:rPr>
              <a:t>Crear un sistema que genere contenido cruzado y lo publique en plataformas de forma autónoma.</a:t>
            </a:r>
            <a:endParaRPr lang="es-CO" sz="5400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49288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C7C3734-7C31-A751-2C36-0C8E21B1E6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C6BDB407-0038-F0B3-28C7-CBAA379EE8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4930" y="643466"/>
            <a:ext cx="10222140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6229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E2E134C-A5F4-2F3F-7D99-572ACE9DBC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E101AB03-CD9F-9B3C-FD93-3D3F6850ACC7}"/>
              </a:ext>
            </a:extLst>
          </p:cNvPr>
          <p:cNvSpPr txBox="1"/>
          <p:nvPr/>
        </p:nvSpPr>
        <p:spPr>
          <a:xfrm>
            <a:off x="3519659" y="1769122"/>
            <a:ext cx="515268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54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BIBLIOGRAFÍA 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724D62E6-3B61-86C4-DF6E-A30FCD75D341}"/>
              </a:ext>
            </a:extLst>
          </p:cNvPr>
          <p:cNvSpPr txBox="1"/>
          <p:nvPr/>
        </p:nvSpPr>
        <p:spPr>
          <a:xfrm>
            <a:off x="2611118" y="3189157"/>
            <a:ext cx="6969761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Wingdings" pitchFamily="2" charset="2"/>
              <a:buChar char="ü"/>
            </a:pPr>
            <a:r>
              <a:rPr lang="en-US" sz="1400" dirty="0">
                <a:latin typeface="Century Gothic" panose="020B0502020202020204" pitchFamily="34" charset="0"/>
              </a:rPr>
              <a:t>Wolfram, S. (2023). What Is ChatGPT Doing ... and Why Does It Work? Wolfram Media.</a:t>
            </a:r>
          </a:p>
          <a:p>
            <a:pPr marL="285750" indent="-285750" algn="just">
              <a:buFont typeface="Wingdings" pitchFamily="2" charset="2"/>
              <a:buChar char="ü"/>
            </a:pPr>
            <a:r>
              <a:rPr lang="en-US" sz="1400" dirty="0">
                <a:latin typeface="Century Gothic" panose="020B0502020202020204" pitchFamily="34" charset="0"/>
              </a:rPr>
              <a:t>Mollick, E. (2024). Co-Intelligence: Living and Working with AI. Portfolio</a:t>
            </a:r>
          </a:p>
          <a:p>
            <a:pPr marL="285750" indent="-285750" algn="just">
              <a:buFont typeface="Wingdings" pitchFamily="2" charset="2"/>
              <a:buChar char="ü"/>
            </a:pPr>
            <a:r>
              <a:rPr lang="en-US" sz="1400" dirty="0">
                <a:latin typeface="Century Gothic" panose="020B0502020202020204" pitchFamily="34" charset="0"/>
              </a:rPr>
              <a:t>Lessig, L. (2006). Code: And Other Laws of Cyberspace, Version 2.0. Basic Books.</a:t>
            </a:r>
          </a:p>
          <a:p>
            <a:pPr marL="285750" indent="-285750" algn="just">
              <a:buFont typeface="Wingdings" pitchFamily="2" charset="2"/>
              <a:buChar char="ü"/>
            </a:pPr>
            <a:r>
              <a:rPr lang="en-US" sz="1400" dirty="0">
                <a:latin typeface="Century Gothic" panose="020B0502020202020204" pitchFamily="34" charset="0"/>
              </a:rPr>
              <a:t>Jonas, H. (1984). The Imperative of Responsibility: In Search of an Ethics for the Technological Age. University of Chicago Press.</a:t>
            </a:r>
          </a:p>
          <a:p>
            <a:pPr marL="285750" indent="-285750" algn="just">
              <a:buFont typeface="Wingdings" pitchFamily="2" charset="2"/>
              <a:buChar char="ü"/>
            </a:pPr>
            <a:r>
              <a:rPr lang="es-CO" sz="1400" dirty="0">
                <a:latin typeface="Century Gothic" panose="020B0502020202020204" pitchFamily="34" charset="0"/>
              </a:rPr>
              <a:t>Google </a:t>
            </a:r>
            <a:r>
              <a:rPr lang="es-CO" sz="1400" dirty="0" err="1">
                <a:latin typeface="Century Gothic" panose="020B0502020202020204" pitchFamily="34" charset="0"/>
              </a:rPr>
              <a:t>Colab</a:t>
            </a:r>
            <a:r>
              <a:rPr lang="es-CO" sz="1400" dirty="0">
                <a:latin typeface="Century Gothic" panose="020B0502020202020204" pitchFamily="34" charset="0"/>
              </a:rPr>
              <a:t>. (s.f.). </a:t>
            </a:r>
            <a:r>
              <a:rPr lang="es-CO" sz="1400" dirty="0" err="1">
                <a:latin typeface="Century Gothic" panose="020B0502020202020204" pitchFamily="34" charset="0"/>
              </a:rPr>
              <a:t>Welcome</a:t>
            </a:r>
            <a:r>
              <a:rPr lang="es-CO" sz="1400" dirty="0">
                <a:latin typeface="Century Gothic" panose="020B0502020202020204" pitchFamily="34" charset="0"/>
              </a:rPr>
              <a:t> </a:t>
            </a:r>
            <a:r>
              <a:rPr lang="es-CO" sz="1400" dirty="0" err="1">
                <a:latin typeface="Century Gothic" panose="020B0502020202020204" pitchFamily="34" charset="0"/>
              </a:rPr>
              <a:t>to</a:t>
            </a:r>
            <a:r>
              <a:rPr lang="es-CO" sz="1400" dirty="0">
                <a:latin typeface="Century Gothic" panose="020B0502020202020204" pitchFamily="34" charset="0"/>
              </a:rPr>
              <a:t> </a:t>
            </a:r>
            <a:r>
              <a:rPr lang="es-CO" sz="1400" dirty="0" err="1">
                <a:latin typeface="Century Gothic" panose="020B0502020202020204" pitchFamily="34" charset="0"/>
              </a:rPr>
              <a:t>Colaboratory</a:t>
            </a:r>
            <a:r>
              <a:rPr lang="es-CO" sz="1400" dirty="0">
                <a:latin typeface="Century Gothic" panose="020B0502020202020204" pitchFamily="34" charset="0"/>
              </a:rPr>
              <a:t>. Recuperado de google.com</a:t>
            </a:r>
          </a:p>
          <a:p>
            <a:pPr marL="285750" indent="-285750" algn="just">
              <a:buFont typeface="Wingdings" pitchFamily="2" charset="2"/>
              <a:buChar char="ü"/>
            </a:pPr>
            <a:r>
              <a:rPr lang="es-CO" sz="1400" dirty="0">
                <a:latin typeface="Century Gothic" panose="020B0502020202020204" pitchFamily="34" charset="0"/>
              </a:rPr>
              <a:t>Pandas </a:t>
            </a:r>
            <a:r>
              <a:rPr lang="es-CO" sz="1400" dirty="0" err="1">
                <a:latin typeface="Century Gothic" panose="020B0502020202020204" pitchFamily="34" charset="0"/>
              </a:rPr>
              <a:t>Development</a:t>
            </a:r>
            <a:r>
              <a:rPr lang="es-CO" sz="1400" dirty="0">
                <a:latin typeface="Century Gothic" panose="020B0502020202020204" pitchFamily="34" charset="0"/>
              </a:rPr>
              <a:t> </a:t>
            </a:r>
            <a:r>
              <a:rPr lang="es-CO" sz="1400" dirty="0" err="1">
                <a:latin typeface="Century Gothic" panose="020B0502020202020204" pitchFamily="34" charset="0"/>
              </a:rPr>
              <a:t>Team</a:t>
            </a:r>
            <a:r>
              <a:rPr lang="es-CO" sz="1400" dirty="0">
                <a:latin typeface="Century Gothic" panose="020B0502020202020204" pitchFamily="34" charset="0"/>
              </a:rPr>
              <a:t>. (2026). pandas </a:t>
            </a:r>
            <a:r>
              <a:rPr lang="es-CO" sz="1400" dirty="0" err="1">
                <a:latin typeface="Century Gothic" panose="020B0502020202020204" pitchFamily="34" charset="0"/>
              </a:rPr>
              <a:t>documentation</a:t>
            </a:r>
            <a:r>
              <a:rPr lang="es-CO" sz="1400" dirty="0">
                <a:latin typeface="Century Gothic" panose="020B0502020202020204" pitchFamily="34" charset="0"/>
              </a:rPr>
              <a:t>. Recuperado de pydata.org</a:t>
            </a:r>
          </a:p>
        </p:txBody>
      </p:sp>
    </p:spTree>
    <p:extLst>
      <p:ext uri="{BB962C8B-B14F-4D97-AF65-F5344CB8AC3E}">
        <p14:creationId xmlns:p14="http://schemas.microsoft.com/office/powerpoint/2010/main" val="8464709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668574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9">
            <a:extLst>
              <a:ext uri="{FF2B5EF4-FFF2-40B4-BE49-F238E27FC236}">
                <a16:creationId xmlns:a16="http://schemas.microsoft.com/office/drawing/2014/main" id="{C0C55DEB-7567-F3C5-BC31-DA6E7B9E203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396066" y="2387008"/>
            <a:ext cx="7399867" cy="118308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ts val="10415"/>
              </a:lnSpc>
              <a:spcBef>
                <a:spcPts val="95"/>
              </a:spcBef>
            </a:pPr>
            <a:r>
              <a:rPr sz="6000" b="0" dirty="0">
                <a:solidFill>
                  <a:srgbClr val="FFFAFA"/>
                </a:solidFill>
                <a:latin typeface="Century Gothic" panose="020B0502020202020204" pitchFamily="34" charset="0"/>
                <a:cs typeface="Arial MT"/>
              </a:rPr>
              <a:t>MODULO</a:t>
            </a:r>
            <a:r>
              <a:rPr sz="6000" b="0" spc="-390" dirty="0">
                <a:solidFill>
                  <a:srgbClr val="FFFAFA"/>
                </a:solidFill>
                <a:latin typeface="Century Gothic" panose="020B0502020202020204" pitchFamily="34" charset="0"/>
                <a:cs typeface="Arial MT"/>
              </a:rPr>
              <a:t> </a:t>
            </a:r>
            <a:r>
              <a:rPr lang="es-CO" sz="6000" spc="-50" dirty="0">
                <a:solidFill>
                  <a:srgbClr val="FFFAFA"/>
                </a:solidFill>
                <a:latin typeface="Century Gothic" panose="020B0502020202020204" pitchFamily="34" charset="0"/>
                <a:cs typeface="Arial MT"/>
              </a:rPr>
              <a:t>5</a:t>
            </a:r>
            <a:endParaRPr sz="6000" dirty="0">
              <a:latin typeface="Century Gothic" panose="020B0502020202020204" pitchFamily="34" charset="0"/>
              <a:cs typeface="Arial MT"/>
            </a:endParaRPr>
          </a:p>
        </p:txBody>
      </p:sp>
      <p:sp>
        <p:nvSpPr>
          <p:cNvPr id="5" name="object 9">
            <a:extLst>
              <a:ext uri="{FF2B5EF4-FFF2-40B4-BE49-F238E27FC236}">
                <a16:creationId xmlns:a16="http://schemas.microsoft.com/office/drawing/2014/main" id="{E090111D-BE83-4776-9AB2-6EB13FBB8AC4}"/>
              </a:ext>
            </a:extLst>
          </p:cNvPr>
          <p:cNvSpPr txBox="1">
            <a:spLocks/>
          </p:cNvSpPr>
          <p:nvPr/>
        </p:nvSpPr>
        <p:spPr>
          <a:xfrm>
            <a:off x="734519" y="2904425"/>
            <a:ext cx="11017770" cy="1092094"/>
          </a:xfrm>
          <a:prstGeom prst="rect">
            <a:avLst/>
          </a:prstGeom>
        </p:spPr>
        <p:txBody>
          <a:bodyPr vert="horz" wrap="square" lIns="0" tIns="12065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 algn="ctr">
              <a:lnSpc>
                <a:spcPts val="10415"/>
              </a:lnSpc>
              <a:spcBef>
                <a:spcPts val="95"/>
              </a:spcBef>
            </a:pPr>
            <a:r>
              <a:rPr lang="es-ES" sz="2800" spc="-10" dirty="0">
                <a:solidFill>
                  <a:srgbClr val="55ADFF"/>
                </a:solidFill>
                <a:latin typeface="Century Gothic" panose="020B0502020202020204" pitchFamily="34" charset="0"/>
              </a:rPr>
              <a:t>APIS Y AUTOMATIZACIÓN DE FLUJOS (WORKFLOWS)</a:t>
            </a:r>
            <a:endParaRPr lang="es-CO" sz="28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45134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62ABA47C-DABA-A5B3-3E33-CBC3C4BAB86B}"/>
              </a:ext>
            </a:extLst>
          </p:cNvPr>
          <p:cNvSpPr txBox="1"/>
          <p:nvPr/>
        </p:nvSpPr>
        <p:spPr>
          <a:xfrm>
            <a:off x="152392" y="1499298"/>
            <a:ext cx="118872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54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1. ¿Qué es una API? El puente entre sistemas</a:t>
            </a:r>
            <a:endParaRPr lang="es-CO" sz="5400" b="1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971C3600-D3BB-EC72-6C55-C243AFD94DE5}"/>
              </a:ext>
            </a:extLst>
          </p:cNvPr>
          <p:cNvSpPr txBox="1"/>
          <p:nvPr/>
        </p:nvSpPr>
        <p:spPr>
          <a:xfrm>
            <a:off x="452195" y="3429000"/>
            <a:ext cx="11287593" cy="2154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000" dirty="0">
                <a:solidFill>
                  <a:srgbClr val="002060"/>
                </a:solidFill>
                <a:latin typeface="Century Gothic" panose="020B0502020202020204" pitchFamily="34" charset="0"/>
              </a:rPr>
              <a:t>Entender cómo se comunican las aplicaciones modernas entre sí (ej. cómo Uber se conecta con Google </a:t>
            </a:r>
            <a:r>
              <a:rPr lang="es-ES" sz="4000" dirty="0" err="1">
                <a:solidFill>
                  <a:srgbClr val="002060"/>
                </a:solidFill>
                <a:latin typeface="Century Gothic" panose="020B0502020202020204" pitchFamily="34" charset="0"/>
              </a:rPr>
              <a:t>Maps</a:t>
            </a:r>
            <a:r>
              <a:rPr lang="es-ES" sz="4000" dirty="0">
                <a:solidFill>
                  <a:srgbClr val="002060"/>
                </a:solidFill>
                <a:latin typeface="Century Gothic" panose="020B0502020202020204" pitchFamily="34" charset="0"/>
              </a:rPr>
              <a:t>).</a:t>
            </a:r>
            <a:r>
              <a:rPr lang="es-CO" sz="5400" dirty="0">
                <a:solidFill>
                  <a:srgbClr val="002060"/>
                </a:solidFill>
                <a:latin typeface="Century Gothic" panose="020B0502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632940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FFCFC33-C288-6034-FCF8-EC673F1272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07F6AB4D-92A4-1FC2-7893-3CC248C2F48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093" r="1" b="1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6393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2D1BA0B-0042-A35F-E2D5-98F86BA8ED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543E4F64-71A9-59AE-B7CD-F6E826817A36}"/>
              </a:ext>
            </a:extLst>
          </p:cNvPr>
          <p:cNvSpPr txBox="1"/>
          <p:nvPr/>
        </p:nvSpPr>
        <p:spPr>
          <a:xfrm>
            <a:off x="152392" y="1499298"/>
            <a:ext cx="118872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54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2. </a:t>
            </a:r>
            <a:r>
              <a:rPr lang="es-ES" sz="5400" b="1" dirty="0" err="1">
                <a:solidFill>
                  <a:srgbClr val="002060"/>
                </a:solidFill>
                <a:latin typeface="Century Gothic" panose="020B0502020202020204" pitchFamily="34" charset="0"/>
              </a:rPr>
              <a:t>Postman</a:t>
            </a:r>
            <a:r>
              <a:rPr lang="es-ES" sz="54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 y Peticiones Básicas (GET/POST)</a:t>
            </a:r>
            <a:endParaRPr lang="es-CO" sz="5400" b="1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66625900-994C-FC51-15E0-D0E25681471E}"/>
              </a:ext>
            </a:extLst>
          </p:cNvPr>
          <p:cNvSpPr txBox="1"/>
          <p:nvPr/>
        </p:nvSpPr>
        <p:spPr>
          <a:xfrm>
            <a:off x="452195" y="3429000"/>
            <a:ext cx="1128759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000" dirty="0">
                <a:solidFill>
                  <a:srgbClr val="002060"/>
                </a:solidFill>
                <a:latin typeface="Century Gothic" panose="020B0502020202020204" pitchFamily="34" charset="0"/>
              </a:rPr>
              <a:t>Hacer solicitudes de información a servidores externos y leer la respuesta (formato JSON) con ayuda de la IA.</a:t>
            </a:r>
            <a:endParaRPr lang="es-CO" sz="5400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37008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FA9BA9F-05FC-4708-B62D-92D813BC77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A283B51B-F525-AAD5-C738-BDAE3219733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093" r="1" b="1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3804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C238831-3033-5066-D39A-5CA4F4BF1C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54E90565-D54C-11A2-7335-4E00FF904691}"/>
              </a:ext>
            </a:extLst>
          </p:cNvPr>
          <p:cNvSpPr txBox="1"/>
          <p:nvPr/>
        </p:nvSpPr>
        <p:spPr>
          <a:xfrm>
            <a:off x="152392" y="1499298"/>
            <a:ext cx="11887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54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3. Introducción a </a:t>
            </a:r>
            <a:r>
              <a:rPr lang="es-ES" sz="5400" b="1" dirty="0" err="1">
                <a:solidFill>
                  <a:srgbClr val="002060"/>
                </a:solidFill>
                <a:latin typeface="Century Gothic" panose="020B0502020202020204" pitchFamily="34" charset="0"/>
              </a:rPr>
              <a:t>Zapier</a:t>
            </a:r>
            <a:r>
              <a:rPr lang="es-ES" sz="54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 y </a:t>
            </a:r>
            <a:r>
              <a:rPr lang="es-ES" sz="5400" b="1" dirty="0" err="1">
                <a:solidFill>
                  <a:srgbClr val="002060"/>
                </a:solidFill>
                <a:latin typeface="Century Gothic" panose="020B0502020202020204" pitchFamily="34" charset="0"/>
              </a:rPr>
              <a:t>Make</a:t>
            </a:r>
            <a:endParaRPr lang="es-CO" sz="5400" b="1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433A8B2E-1EE8-CAC4-B83C-92240CB07DC2}"/>
              </a:ext>
            </a:extLst>
          </p:cNvPr>
          <p:cNvSpPr txBox="1"/>
          <p:nvPr/>
        </p:nvSpPr>
        <p:spPr>
          <a:xfrm>
            <a:off x="452195" y="2904344"/>
            <a:ext cx="1128759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000" dirty="0">
                <a:solidFill>
                  <a:srgbClr val="002060"/>
                </a:solidFill>
                <a:latin typeface="Century Gothic" panose="020B0502020202020204" pitchFamily="34" charset="0"/>
              </a:rPr>
              <a:t>Configurar plataformas de integración para conectar más de 5,000 aplicaciones sin escribir código.</a:t>
            </a:r>
            <a:endParaRPr lang="es-CO" sz="5400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26202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6453725-1ED1-ADAD-67E4-1B3FFAD11D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00CA54AA-9447-FA55-7126-21C1CB740CB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093" r="1" b="1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63736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86F5FA2-15B0-CB6D-1130-837127DC91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C30352A8-3B09-82B3-F080-8B76D2756508}"/>
              </a:ext>
            </a:extLst>
          </p:cNvPr>
          <p:cNvSpPr txBox="1"/>
          <p:nvPr/>
        </p:nvSpPr>
        <p:spPr>
          <a:xfrm>
            <a:off x="152392" y="1499298"/>
            <a:ext cx="118872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54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4. </a:t>
            </a:r>
            <a:r>
              <a:rPr lang="es-ES" sz="5400" b="1" dirty="0" err="1">
                <a:solidFill>
                  <a:srgbClr val="002060"/>
                </a:solidFill>
                <a:latin typeface="Century Gothic" panose="020B0502020202020204" pitchFamily="34" charset="0"/>
              </a:rPr>
              <a:t>Triggers</a:t>
            </a:r>
            <a:r>
              <a:rPr lang="es-ES" sz="54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 y </a:t>
            </a:r>
            <a:r>
              <a:rPr lang="es-ES" sz="5400" b="1" dirty="0" err="1">
                <a:solidFill>
                  <a:srgbClr val="002060"/>
                </a:solidFill>
                <a:latin typeface="Century Gothic" panose="020B0502020202020204" pitchFamily="34" charset="0"/>
              </a:rPr>
              <a:t>Actions</a:t>
            </a:r>
            <a:r>
              <a:rPr lang="es-ES" sz="54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 (Gatillos y Acciones)</a:t>
            </a:r>
            <a:endParaRPr lang="es-CO" sz="5400" b="1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1B991EDA-3294-CA34-63BF-E1F6A47D5773}"/>
              </a:ext>
            </a:extLst>
          </p:cNvPr>
          <p:cNvSpPr txBox="1"/>
          <p:nvPr/>
        </p:nvSpPr>
        <p:spPr>
          <a:xfrm>
            <a:off x="452195" y="3419710"/>
            <a:ext cx="1128759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000" dirty="0">
                <a:solidFill>
                  <a:srgbClr val="002060"/>
                </a:solidFill>
                <a:latin typeface="Century Gothic" panose="020B0502020202020204" pitchFamily="34" charset="0"/>
              </a:rPr>
              <a:t>Diseñar reglas lógicas ("Cuando llegue un correo con factura, guárdala en Drive y avisa por </a:t>
            </a:r>
            <a:r>
              <a:rPr lang="es-ES" sz="4000" dirty="0" err="1">
                <a:solidFill>
                  <a:srgbClr val="002060"/>
                </a:solidFill>
                <a:latin typeface="Century Gothic" panose="020B0502020202020204" pitchFamily="34" charset="0"/>
              </a:rPr>
              <a:t>Slack</a:t>
            </a:r>
            <a:r>
              <a:rPr lang="es-ES" sz="4000" dirty="0">
                <a:solidFill>
                  <a:srgbClr val="002060"/>
                </a:solidFill>
                <a:latin typeface="Century Gothic" panose="020B0502020202020204" pitchFamily="34" charset="0"/>
              </a:rPr>
              <a:t>").</a:t>
            </a:r>
            <a:endParaRPr lang="es-CO" sz="5400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697889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</TotalTime>
  <Words>331</Words>
  <Application>Microsoft Office PowerPoint</Application>
  <PresentationFormat>Panorámica</PresentationFormat>
  <Paragraphs>23</Paragraphs>
  <Slides>18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18</vt:i4>
      </vt:variant>
    </vt:vector>
  </HeadingPairs>
  <TitlesOfParts>
    <vt:vector size="24" baseType="lpstr">
      <vt:lpstr>Arial</vt:lpstr>
      <vt:lpstr>Calibri</vt:lpstr>
      <vt:lpstr>Calibri Light</vt:lpstr>
      <vt:lpstr>Century Gothic</vt:lpstr>
      <vt:lpstr>Wingdings</vt:lpstr>
      <vt:lpstr>Tema de Office</vt:lpstr>
      <vt:lpstr>Presentación de PowerPoint</vt:lpstr>
      <vt:lpstr>MODULO 5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Sebas</dc:creator>
  <cp:lastModifiedBy>JENNY STEPHANIE ENRIQUEZ GUERRERO</cp:lastModifiedBy>
  <cp:revision>3</cp:revision>
  <dcterms:created xsi:type="dcterms:W3CDTF">2025-12-08T23:42:15Z</dcterms:created>
  <dcterms:modified xsi:type="dcterms:W3CDTF">2026-04-21T00:41:10Z</dcterms:modified>
</cp:coreProperties>
</file>