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4" r:id="rId8"/>
    <p:sldId id="265" r:id="rId9"/>
    <p:sldId id="272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61" r:id="rId18"/>
    <p:sldId id="260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720"/>
  </p:normalViewPr>
  <p:slideViewPr>
    <p:cSldViewPr snapToGrid="0">
      <p:cViewPr varScale="1">
        <p:scale>
          <a:sx n="51" d="100"/>
          <a:sy n="51" d="100"/>
        </p:scale>
        <p:origin x="67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3E6D06-BFE6-2020-7A45-90622F782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651753-AEAA-29BA-CA1B-813146C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428A83-0984-60B2-0F3A-CDDA90166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66D5BD-147A-D0C3-9798-877BEC77D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D2A704-CF47-4ABC-893F-102731D3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29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95EB-C4EB-284B-DA1A-FA2672A07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A076BE-2DAA-EA0A-B5F9-3FE962E63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39395-DFB3-7467-5591-CC9CEAAC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F41EC1-E4FF-C39D-EA5C-66F6194F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DCFA55-CA95-C8B8-C49E-621686B9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9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786E63-052F-83FE-B0F7-021033C76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3260BC-ADC9-A8B6-A558-B5247BD1C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3D8EFC-5DC9-69EE-DE9D-72A1B0BD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06FE5C-2B2A-FEF1-CA8D-A3D0E68F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08D3-DAFC-34BF-574E-723CE531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4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3C550-4761-58AA-7BBB-A49E828DE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E228CD-D37A-7CEE-8E2B-1D764F5D9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7BF165-B71B-1CE7-C750-2BD4789DB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C0A45B-1911-2A6C-1558-A80809DC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B4B852-E014-AAC3-3AE9-709A319EF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1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62A825-3AF2-4073-4AB5-7E05700CE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FF345-19DA-6881-E3F4-1E37FEAD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710165-9F85-99FA-E147-FAA19528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025126-925A-A092-CAA8-364010560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7E9E67-5E4A-51F0-9EA3-4EABF9DA1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0963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F476F8-2A10-900F-C515-D0079369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D7A153-5B75-136E-BAF6-43003CAA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6ACA028-CF36-5F3B-1C96-EBAAE7DD2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6F3D29-BE7F-432F-7243-5DC3A739D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99886D-B93F-26B4-89A7-F24C8BB8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6750B22-02E1-FE61-E6AD-D21728E3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12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52C76-6EB1-52C7-423A-63685607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79AAC9-82AA-74A1-BC13-BC26A5D6A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D8BE91-AF1B-6CBC-3C94-CA5195D3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B14BB9-9F30-A4F6-3850-80C61518F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DF28B-2228-5AC9-F71C-3D3EC5688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BDABD1-3DB2-A6C7-81DE-343D4895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87C1DB-FB84-6090-056C-D7DBA6B9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851BA0F-2B47-A0FB-80C6-5AFCAA8F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42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53225-FFDC-EA9B-781E-26044977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F9D911-8399-8B66-909A-13DD46A5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17B0BC-973E-9E07-44D7-DD37A8BB2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33F818-5933-B2C4-D59C-2A5E1198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83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417DA5-C826-1B8D-6259-CDC4C0FC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A07EAE-74F4-B48A-4F88-8FA1BC34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0221C-1E47-9B83-2B7E-80371899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608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03959-9EC9-C0F4-97BE-29569933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5CBDF3-1BC5-56A9-6A5E-FB9288EE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C877A9-785A-8F0C-1752-9224813FE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D71C858-9955-6234-00E2-BEDFCF9D2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63AF40-F277-A7B1-061A-8E7CDB999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1D9F6A-F965-7352-BB62-AA7AABEDD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3154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6E22B-7CBB-78F5-1E70-DCA8DF2A5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652615-570B-1F51-0293-80703D8712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F4CEFC1-7FC0-AAA0-5954-66ABDFEAA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5D750E-86C2-DD92-F282-0D562AA0A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5BE9411-2382-0FD3-55E8-E8236CFC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846209-8548-5A79-A469-37E17E828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08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1B5004-86BF-C48A-C38C-5741C4C9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B94CA-6749-829A-724B-C7FB5A4AD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B6C8D-D9EC-7126-52CD-A2967F792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10DEB-583A-6E46-8C15-E865F109CEF2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A0E2FA-91B5-2919-B3CA-5AA9D1A2E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90465-8BE9-0A12-7C6C-CF97D026B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78C59-D6E7-0A43-9D37-E10C49775AD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459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90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36B82D-AF62-8DC3-3BD1-BCEFDD660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91A12CA-C444-4D4B-2CAC-A39F671775A4}"/>
              </a:ext>
            </a:extLst>
          </p:cNvPr>
          <p:cNvSpPr txBox="1"/>
          <p:nvPr/>
        </p:nvSpPr>
        <p:spPr>
          <a:xfrm>
            <a:off x="592111" y="929673"/>
            <a:ext cx="11287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4. </a:t>
            </a:r>
            <a:r>
              <a:rPr lang="en-U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Ciclos</a:t>
            </a:r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y </a:t>
            </a:r>
            <a:r>
              <a:rPr lang="en-U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Bucles</a:t>
            </a:r>
            <a:r>
              <a:rPr lang="en-U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 (For/While)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4952795-890E-A576-7A81-9EE48398CBA0}"/>
              </a:ext>
            </a:extLst>
          </p:cNvPr>
          <p:cNvSpPr txBox="1"/>
          <p:nvPr/>
        </p:nvSpPr>
        <p:spPr>
          <a:xfrm>
            <a:off x="719527" y="2642407"/>
            <a:ext cx="11032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Comprender cómo automatizar tareas repetitivas sin escribir el mismo comando cientos de veces.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33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736D2-1195-1F4A-D8D1-F88F9B51D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E8EBD9-EC77-4D7F-1AD7-51991418B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233"/>
            <a:ext cx="11400518" cy="621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9DCF56-BB81-2E67-0797-F5FE2586A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B59DBE3-359E-3EE8-6BD7-CF2EE849EC91}"/>
              </a:ext>
            </a:extLst>
          </p:cNvPr>
          <p:cNvSpPr txBox="1"/>
          <p:nvPr/>
        </p:nvSpPr>
        <p:spPr>
          <a:xfrm>
            <a:off x="592111" y="929673"/>
            <a:ext cx="11287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Funciones: Empaquetar soluciones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9202F0C-6DC4-891E-491B-9E3AEC75A2C9}"/>
              </a:ext>
            </a:extLst>
          </p:cNvPr>
          <p:cNvSpPr txBox="1"/>
          <p:nvPr/>
        </p:nvSpPr>
        <p:spPr>
          <a:xfrm>
            <a:off x="719527" y="2850563"/>
            <a:ext cx="11032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Crear bloques de instrucciones reutilizables para optimizar procesos.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61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4484E-8276-3088-A24E-D776CFE7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9040C5A-D7E8-44F6-3294-117E9BB64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311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E23145-6A94-348C-6A51-0A561FFCA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1AD384-1286-D085-A0AC-2693CED6B13E}"/>
              </a:ext>
            </a:extLst>
          </p:cNvPr>
          <p:cNvSpPr txBox="1"/>
          <p:nvPr/>
        </p:nvSpPr>
        <p:spPr>
          <a:xfrm>
            <a:off x="592111" y="929673"/>
            <a:ext cx="11287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Diagramas de Flujo Computacionales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F38C4E3-36FA-9F16-142D-0947DCA2DB49}"/>
              </a:ext>
            </a:extLst>
          </p:cNvPr>
          <p:cNvSpPr txBox="1"/>
          <p:nvPr/>
        </p:nvSpPr>
        <p:spPr>
          <a:xfrm>
            <a:off x="719527" y="3000465"/>
            <a:ext cx="11032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Dibujar la lógica de un programa antes de escribir una sola línea de código o un 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Prompt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71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A29EFD-6943-C2DF-10D0-A623D523E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BAC0BAC-4813-6357-E937-331037FB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96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036896-8D51-5CD6-A382-25B5C1FA4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28BF10B-44F3-4C3F-4971-D0BD85E4A6B1}"/>
              </a:ext>
            </a:extLst>
          </p:cNvPr>
          <p:cNvSpPr txBox="1"/>
          <p:nvPr/>
        </p:nvSpPr>
        <p:spPr>
          <a:xfrm>
            <a:off x="2327222" y="411672"/>
            <a:ext cx="84956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effectLst/>
                <a:latin typeface="Century" panose="02040604050505020304" pitchFamily="18" charset="0"/>
                <a:ea typeface="Times New Roman" panose="02020603050405020304" pitchFamily="18" charset="0"/>
              </a:rPr>
              <a:t>"Actúa como un asistente lógico. Recibe mis correos y sigue esta estructura: SI el asunto tiene la palabra 'Urgente', ENTONCES clasifícalo como prioridad alta. SI NO, ponlo en otros."</a:t>
            </a:r>
            <a:endParaRPr lang="es-CO" sz="1400" dirty="0">
              <a:latin typeface="Century" panose="020406040505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7F703B9-78A7-85FC-82E3-D9C925B67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20" y="1033640"/>
            <a:ext cx="10677993" cy="582436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85531F8-EBE0-1593-6744-9F6AEF303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702" y="202093"/>
            <a:ext cx="695422" cy="41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08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134C-A5F4-2F3F-7D99-572ACE9D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101AB03-CD9F-9B3C-FD93-3D3F6850ACC7}"/>
              </a:ext>
            </a:extLst>
          </p:cNvPr>
          <p:cNvSpPr txBox="1"/>
          <p:nvPr/>
        </p:nvSpPr>
        <p:spPr>
          <a:xfrm>
            <a:off x="3152391" y="2053934"/>
            <a:ext cx="5347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BIBLIOGRAFÍA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DA2374-3798-5E27-23B9-6864CCA8A8FD}"/>
              </a:ext>
            </a:extLst>
          </p:cNvPr>
          <p:cNvSpPr txBox="1"/>
          <p:nvPr/>
        </p:nvSpPr>
        <p:spPr>
          <a:xfrm>
            <a:off x="2611111" y="3595717"/>
            <a:ext cx="6969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n-US" sz="1400" dirty="0" err="1">
                <a:latin typeface="Century Gothic" panose="020B0502020202020204" pitchFamily="34" charset="0"/>
              </a:rPr>
              <a:t>Papert</a:t>
            </a:r>
            <a:r>
              <a:rPr lang="en-US" sz="1400" dirty="0">
                <a:latin typeface="Century Gothic" panose="020B0502020202020204" pitchFamily="34" charset="0"/>
              </a:rPr>
              <a:t>, S. (1980). Mindstorms: Children, Computers, and Powerful Ideas. Basic Books.</a:t>
            </a:r>
          </a:p>
        </p:txBody>
      </p:sp>
    </p:spTree>
    <p:extLst>
      <p:ext uri="{BB962C8B-B14F-4D97-AF65-F5344CB8AC3E}">
        <p14:creationId xmlns:p14="http://schemas.microsoft.com/office/powerpoint/2010/main" val="846470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5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C0C55DEB-7567-F3C5-BC31-DA6E7B9E2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6066" y="2387008"/>
            <a:ext cx="7399867" cy="1183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sz="6000" b="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MODULO</a:t>
            </a:r>
            <a:r>
              <a:rPr sz="6000" b="0" spc="-39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 </a:t>
            </a:r>
            <a:r>
              <a:rPr sz="6000" b="0" spc="-50" dirty="0">
                <a:solidFill>
                  <a:srgbClr val="FFFAFA"/>
                </a:solidFill>
                <a:latin typeface="Century Gothic" panose="020B0502020202020204" pitchFamily="34" charset="0"/>
                <a:cs typeface="Arial MT"/>
              </a:rPr>
              <a:t>1</a:t>
            </a:r>
            <a:endParaRPr sz="6000" dirty="0">
              <a:latin typeface="Century Gothic" panose="020B0502020202020204" pitchFamily="34" charset="0"/>
              <a:cs typeface="Arial MT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090111D-BE83-4776-9AB2-6EB13FBB8AC4}"/>
              </a:ext>
            </a:extLst>
          </p:cNvPr>
          <p:cNvSpPr txBox="1">
            <a:spLocks/>
          </p:cNvSpPr>
          <p:nvPr/>
        </p:nvSpPr>
        <p:spPr>
          <a:xfrm>
            <a:off x="1949544" y="2882953"/>
            <a:ext cx="8030198" cy="109209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ts val="10415"/>
              </a:lnSpc>
              <a:spcBef>
                <a:spcPts val="95"/>
              </a:spcBef>
            </a:pPr>
            <a:r>
              <a:rPr lang="es-CO" sz="2800" spc="-10" dirty="0">
                <a:solidFill>
                  <a:srgbClr val="55ADFF"/>
                </a:solidFill>
                <a:latin typeface="Century Gothic" panose="020B0502020202020204" pitchFamily="34" charset="0"/>
              </a:rPr>
              <a:t>LÓGICA Y PENSAMIENTO COMPUTACIONAL</a:t>
            </a:r>
            <a:endParaRPr lang="es-CO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1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2ABA47C-DABA-A5B3-3E33-CBC3C4BAB86B}"/>
              </a:ext>
            </a:extLst>
          </p:cNvPr>
          <p:cNvSpPr txBox="1"/>
          <p:nvPr/>
        </p:nvSpPr>
        <p:spPr>
          <a:xfrm>
            <a:off x="607101" y="974644"/>
            <a:ext cx="11287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1.El Pensamiento Computacional para no ingenieros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71C3600-D3BB-EC72-6C55-C243AFD94DE5}"/>
              </a:ext>
            </a:extLst>
          </p:cNvPr>
          <p:cNvSpPr txBox="1"/>
          <p:nvPr/>
        </p:nvSpPr>
        <p:spPr>
          <a:xfrm>
            <a:off x="719528" y="2927220"/>
            <a:ext cx="11032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Descomponer un problema complejo de la vida real en pasos lógicos, pequeños y secuenciales (Algoritmos).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294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CFC33-C288-6034-FCF8-EC673F127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175F57A-B9D5-9BA2-16F6-987056798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10" y="683186"/>
            <a:ext cx="11002780" cy="614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3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D9A122-1B02-8C9D-98C7-39D64F50F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830E083-B1D4-5942-182F-A42714DDBD3E}"/>
              </a:ext>
            </a:extLst>
          </p:cNvPr>
          <p:cNvSpPr txBox="1"/>
          <p:nvPr/>
        </p:nvSpPr>
        <p:spPr>
          <a:xfrm>
            <a:off x="592111" y="929673"/>
            <a:ext cx="11287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2. Variables y Tipos de Datos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8F796A6-C6E2-EBE0-E4D3-DC7AFC1F02F7}"/>
              </a:ext>
            </a:extLst>
          </p:cNvPr>
          <p:cNvSpPr txBox="1"/>
          <p:nvPr/>
        </p:nvSpPr>
        <p:spPr>
          <a:xfrm>
            <a:off x="719528" y="2927220"/>
            <a:ext cx="11032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Entender cómo el computador guarda la información (Textos/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Strings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, Números/</a:t>
            </a:r>
            <a:r>
              <a:rPr lang="es-ES" sz="40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Integers</a:t>
            </a:r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, Booleanos).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505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DA6273-2545-9240-D7E7-3865FC53A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682591F-1AA3-A904-D451-93AF0AEF0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2" y="164892"/>
            <a:ext cx="11968396" cy="65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4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81F38D-1D4E-000A-B4B0-B12A4D5C7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62BD97B-344A-4807-F1AD-52F716276321}"/>
              </a:ext>
            </a:extLst>
          </p:cNvPr>
          <p:cNvSpPr txBox="1"/>
          <p:nvPr/>
        </p:nvSpPr>
        <p:spPr>
          <a:xfrm>
            <a:off x="592111" y="929673"/>
            <a:ext cx="11287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3. Condicionales: Toma de Decisiones (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If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/</a:t>
            </a:r>
            <a:r>
              <a:rPr lang="es-ES" sz="5400" b="1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Else</a:t>
            </a:r>
            <a:r>
              <a:rPr lang="es-ES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)</a:t>
            </a:r>
            <a:endParaRPr lang="es-CO" sz="5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526266B-29A6-B65C-2C3C-A0FA404CDDA4}"/>
              </a:ext>
            </a:extLst>
          </p:cNvPr>
          <p:cNvSpPr txBox="1"/>
          <p:nvPr/>
        </p:nvSpPr>
        <p:spPr>
          <a:xfrm>
            <a:off x="719528" y="2927220"/>
            <a:ext cx="11032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solidFill>
                  <a:srgbClr val="002060"/>
                </a:solidFill>
                <a:latin typeface="Century Gothic" panose="020B0502020202020204" pitchFamily="34" charset="0"/>
              </a:rPr>
              <a:t>Estructurar reglas lógicas de negocio ("Si pasa X, entonces haz Y, de lo contrario haz Z").</a:t>
            </a:r>
            <a:endParaRPr lang="es-CO" sz="5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45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60F034-FB8F-473A-FB51-F6761B1EA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48E57E1-C00E-C321-9645-2B633072D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82" y="208751"/>
            <a:ext cx="11396948" cy="621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11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62A45-5D54-4B98-3A2C-DA6441468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13F5674-C673-A09E-EAED-1E8080B0F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567" y="1483515"/>
            <a:ext cx="5827114" cy="317842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61273B4-180D-57B7-AC63-F2DD3B1405B8}"/>
              </a:ext>
            </a:extLst>
          </p:cNvPr>
          <p:cNvSpPr txBox="1"/>
          <p:nvPr/>
        </p:nvSpPr>
        <p:spPr>
          <a:xfrm>
            <a:off x="779489" y="1949343"/>
            <a:ext cx="39118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dirty="0">
                <a:latin typeface="Century Gothic" panose="020B0502020202020204" pitchFamily="34" charset="0"/>
              </a:rPr>
              <a:t>Situación: Un estudiante intenta entrar al laboratorio. Solo puede pasar si lleva puesto su carné.</a:t>
            </a:r>
          </a:p>
          <a:p>
            <a:pPr algn="just"/>
            <a:endParaRPr lang="es-ES" sz="1400" dirty="0">
              <a:latin typeface="Century Gothic" panose="020B0502020202020204" pitchFamily="34" charset="0"/>
            </a:endParaRPr>
          </a:p>
          <a:p>
            <a:pPr algn="just"/>
            <a:r>
              <a:rPr lang="es-ES" sz="1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Estructura lógica: </a:t>
            </a:r>
          </a:p>
          <a:p>
            <a:pPr marL="342900" indent="-342900" algn="just">
              <a:buAutoNum type="arabicPeriod"/>
            </a:pPr>
            <a:r>
              <a:rPr lang="es-ES" sz="1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Si (Si el estudiante tiene carné)</a:t>
            </a:r>
          </a:p>
          <a:p>
            <a:pPr marL="342900" indent="-342900" algn="just">
              <a:buAutoNum type="arabicPeriod"/>
            </a:pPr>
            <a:r>
              <a:rPr lang="es-ES" sz="1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Entonces, (Abrir la puerta)</a:t>
            </a:r>
          </a:p>
          <a:p>
            <a:pPr marL="342900" indent="-342900" algn="just">
              <a:buAutoNum type="arabicPeriod"/>
            </a:pPr>
            <a:r>
              <a:rPr lang="es-ES" sz="1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De lo contrario: (Mantener puerta cerrada y pedir carné)</a:t>
            </a:r>
            <a:endParaRPr lang="es-ES" sz="1400" dirty="0">
              <a:latin typeface="Century Gothic" panose="020B0502020202020204" pitchFamily="34" charset="0"/>
            </a:endParaRPr>
          </a:p>
          <a:p>
            <a:pPr algn="just"/>
            <a:endParaRPr lang="es-ES" sz="1400" b="1" dirty="0"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FF12104-20F5-1472-AE9C-8E0E8A5FD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681" y="239740"/>
            <a:ext cx="781159" cy="3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30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</TotalTime>
  <Words>257</Words>
  <Application>Microsoft Office PowerPoint</Application>
  <PresentationFormat>Panorámica</PresentationFormat>
  <Paragraphs>23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Century</vt:lpstr>
      <vt:lpstr>Century Gothic</vt:lpstr>
      <vt:lpstr>Wingdings</vt:lpstr>
      <vt:lpstr>Tema de Office</vt:lpstr>
      <vt:lpstr>Presentación de PowerPoint</vt:lpstr>
      <vt:lpstr>MODULO 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Sebas</dc:creator>
  <cp:lastModifiedBy>JENNY STEPHANIE ENRIQUEZ GUERRERO</cp:lastModifiedBy>
  <cp:revision>7</cp:revision>
  <dcterms:created xsi:type="dcterms:W3CDTF">2025-12-08T23:42:15Z</dcterms:created>
  <dcterms:modified xsi:type="dcterms:W3CDTF">2026-04-21T18:43:22Z</dcterms:modified>
</cp:coreProperties>
</file>