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61" r:id="rId15"/>
    <p:sldId id="260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2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69"/>
    <p:restoredTop sz="94720"/>
  </p:normalViewPr>
  <p:slideViewPr>
    <p:cSldViewPr snapToGrid="0">
      <p:cViewPr varScale="1">
        <p:scale>
          <a:sx n="51" d="100"/>
          <a:sy n="51" d="100"/>
        </p:scale>
        <p:origin x="67" y="6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3E6D06-BFE6-2020-7A45-90622F7821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651753-AEAA-29BA-CA1B-813146CA9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428A83-0984-60B2-0F3A-CDDA90166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66D5BD-147A-D0C3-9798-877BEC77D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D2A704-CF47-4ABC-893F-102731D3B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5295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C095EB-C4EB-284B-DA1A-FA2672A07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1A076BE-2DAA-EA0A-B5F9-3FE962E63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A39395-DFB3-7467-5591-CC9CEAACE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F41EC1-E4FF-C39D-EA5C-66F6194F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DCFA55-CA95-C8B8-C49E-621686B92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6795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786E63-052F-83FE-B0F7-021033C76B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F3260BC-ADC9-A8B6-A558-B5247BD1C3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3D8EFC-5DC9-69EE-DE9D-72A1B0BD6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B06FE5C-2B2A-FEF1-CA8D-A3D0E68F5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2D08D3-DAFC-34BF-574E-723CE5315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4044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13C550-4761-58AA-7BBB-A49E828DE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E228CD-D37A-7CEE-8E2B-1D764F5D95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7BF165-B71B-1CE7-C750-2BD4789DB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5C0A45B-1911-2A6C-1558-A80809DCC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B4B852-E014-AAC3-3AE9-709A319EF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104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62A825-3AF2-4073-4AB5-7E05700CE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FF345-19DA-6881-E3F4-1E37FEADD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710165-9F85-99FA-E147-FAA19528B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025126-925A-A092-CAA8-364010560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7E9E67-5E4A-51F0-9EA3-4EABF9DA1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0963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F476F8-2A10-900F-C515-D0079369F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D7A153-5B75-136E-BAF6-43003CAA7D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6ACA028-CF36-5F3B-1C96-EBAAE7DD2D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6F3D29-BE7F-432F-7243-5DC3A739D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E99886D-B93F-26B4-89A7-F24C8BB85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6750B22-02E1-FE61-E6AD-D21728E3D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1294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52C76-6EB1-52C7-423A-636856075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579AAC9-82AA-74A1-BC13-BC26A5D6A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1D8BE91-AF1B-6CBC-3C94-CA5195D3E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FB14BB9-9F30-A4F6-3850-80C61518F1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FDF28B-2228-5AC9-F71C-3D3EC56884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ABDABD1-3DB2-A6C7-81DE-343D48955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E87C1DB-FB84-6090-056C-D7DBA6B92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851BA0F-2B47-A0FB-80C6-5AFCAA8F1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6425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353225-FFDC-EA9B-781E-2604497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CF9D911-8399-8B66-909A-13DD46A52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B17B0BC-973E-9E07-44D7-DD37A8BB2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333F818-5933-B2C4-D59C-2A5E11986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836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3417DA5-C826-1B8D-6259-CDC4C0FCE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8A07EAE-74F4-B48A-4F88-8FA1BC340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2F0221C-1E47-9B83-2B7E-80371899B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6087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803959-9EC9-C0F4-97BE-295699336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5CBDF3-1BC5-56A9-6A5E-FB9288EEC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9C877A9-785A-8F0C-1752-9224813FE1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71C858-9955-6234-00E2-BEDFCF9D2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63AF40-F277-A7B1-061A-8E7CDB999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61D9F6A-F965-7352-BB62-AA7AABEDD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3154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56E22B-7CBB-78F5-1E70-DCA8DF2A5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652615-570B-1F51-0293-80703D8712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F4CEFC1-7FC0-AAA0-5954-66ABDFEAA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5D750E-86C2-DD92-F282-0D562AA0A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5BE9411-2382-0FD3-55E8-E8236CFCD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4846209-8548-5A79-A469-37E17E828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085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C1B5004-86BF-C48A-C38C-5741C4C9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9B94CA-6749-829A-724B-C7FB5A4AD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7B6C8D-D9EC-7126-52CD-A2967F792C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A0E2FA-91B5-2919-B3CA-5AA9D1A2E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A90465-8BE9-0A12-7C6C-CF97D026B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459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390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D17E77-EEB6-D039-BF70-27ADA6AD27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003E006-9CFE-D444-72DC-B73B059F42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8" r="1012"/>
          <a:stretch>
            <a:fillRect/>
          </a:stretch>
        </p:blipFill>
        <p:spPr>
          <a:xfrm>
            <a:off x="196850" y="173518"/>
            <a:ext cx="11798300" cy="651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669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6B15E26-3F86-FCE4-7544-E6F86E52A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F2830CC9-9A6C-B873-E00F-B69575D700C9}"/>
              </a:ext>
            </a:extLst>
          </p:cNvPr>
          <p:cNvSpPr txBox="1"/>
          <p:nvPr/>
        </p:nvSpPr>
        <p:spPr>
          <a:xfrm>
            <a:off x="392234" y="1154525"/>
            <a:ext cx="11407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5. Definición del Proyecto Final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47E3109-6C6B-99B6-2FD8-82EEDEB859AA}"/>
              </a:ext>
            </a:extLst>
          </p:cNvPr>
          <p:cNvSpPr txBox="1"/>
          <p:nvPr/>
        </p:nvSpPr>
        <p:spPr>
          <a:xfrm>
            <a:off x="204857" y="2979654"/>
            <a:ext cx="117822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Estructurar una solución tecnológica a un problema real de su profesión (Abogados, Médicos, Administradores).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469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26D1D0-B8A3-4325-7DEA-15BD6D1985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261ABF1-61DE-96DC-7EF2-E0F678EFF00F}"/>
              </a:ext>
            </a:extLst>
          </p:cNvPr>
          <p:cNvSpPr txBox="1"/>
          <p:nvPr/>
        </p:nvSpPr>
        <p:spPr>
          <a:xfrm>
            <a:off x="392233" y="1109556"/>
            <a:ext cx="114075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Taller de Resolución de Problemas en Vivo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FE10F67-5B55-B2D2-D8D6-1DFD9A4F4299}"/>
              </a:ext>
            </a:extLst>
          </p:cNvPr>
          <p:cNvSpPr txBox="1"/>
          <p:nvPr/>
        </p:nvSpPr>
        <p:spPr>
          <a:xfrm>
            <a:off x="204857" y="2979654"/>
            <a:ext cx="117822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Sesión práctica de cómo destrabarse cuando la IA entra en un bucle de errores.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289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AAF397-5450-0EAC-7AB9-1A1182C768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45C725E6-A063-7C4E-6721-D1C729D0AF56}"/>
              </a:ext>
            </a:extLst>
          </p:cNvPr>
          <p:cNvSpPr txBox="1"/>
          <p:nvPr/>
        </p:nvSpPr>
        <p:spPr>
          <a:xfrm>
            <a:off x="392233" y="1109556"/>
            <a:ext cx="114075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Entrega de Proyecto: Solución Funcional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E6D5268-CEFA-B051-7391-564C11EEE699}"/>
              </a:ext>
            </a:extLst>
          </p:cNvPr>
          <p:cNvSpPr txBox="1"/>
          <p:nvPr/>
        </p:nvSpPr>
        <p:spPr>
          <a:xfrm>
            <a:off x="204857" y="2979654"/>
            <a:ext cx="117822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Presentar una automatización operativa, un script de Python, o una app básica Low-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Code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 construida 100% con asistencia de IA.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099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2E134C-A5F4-2F3F-7D99-572ACE9DB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101AB03-CD9F-9B3C-FD93-3D3F6850ACC7}"/>
              </a:ext>
            </a:extLst>
          </p:cNvPr>
          <p:cNvSpPr txBox="1"/>
          <p:nvPr/>
        </p:nvSpPr>
        <p:spPr>
          <a:xfrm>
            <a:off x="3649490" y="1749046"/>
            <a:ext cx="53802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BIBLIOGRAFÍA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85A959D-0DE5-31AC-A897-D8BE0E2BDE8A}"/>
              </a:ext>
            </a:extLst>
          </p:cNvPr>
          <p:cNvSpPr txBox="1"/>
          <p:nvPr/>
        </p:nvSpPr>
        <p:spPr>
          <a:xfrm>
            <a:off x="2398847" y="3134975"/>
            <a:ext cx="696976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Wolfram, S. (2023). What Is ChatGPT Doing ... and Why Does It Work? Wolfram Media.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Mollick, E. (2024). Co-Intelligence: Living and Working with AI. Portfolio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Lessig, L. (2006). Code: And Other Laws of Cyberspace, Version 2.0. Basic Books.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>
                <a:latin typeface="Century Gothic" panose="020B0502020202020204" pitchFamily="34" charset="0"/>
              </a:rPr>
              <a:t>Jonas, H. (1984). The Imperative of Responsibility: In Search of an Ethics for the Technological Age. University of Chicago Press.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>
                <a:latin typeface="Century Gothic" panose="020B0502020202020204" pitchFamily="34" charset="0"/>
              </a:rPr>
              <a:t>Google </a:t>
            </a:r>
            <a:r>
              <a:rPr lang="es-CO" sz="1400" dirty="0" err="1">
                <a:latin typeface="Century Gothic" panose="020B0502020202020204" pitchFamily="34" charset="0"/>
              </a:rPr>
              <a:t>Colab</a:t>
            </a:r>
            <a:r>
              <a:rPr lang="es-CO" sz="1400" dirty="0">
                <a:latin typeface="Century Gothic" panose="020B0502020202020204" pitchFamily="34" charset="0"/>
              </a:rPr>
              <a:t>. (s.f.). </a:t>
            </a:r>
            <a:r>
              <a:rPr lang="es-CO" sz="1400" dirty="0" err="1">
                <a:latin typeface="Century Gothic" panose="020B0502020202020204" pitchFamily="34" charset="0"/>
              </a:rPr>
              <a:t>Welcome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to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Colaboratory</a:t>
            </a:r>
            <a:r>
              <a:rPr lang="es-CO" sz="1400" dirty="0">
                <a:latin typeface="Century Gothic" panose="020B0502020202020204" pitchFamily="34" charset="0"/>
              </a:rPr>
              <a:t>. Recuperado de google.com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es-CO" sz="1400" dirty="0">
                <a:latin typeface="Century Gothic" panose="020B0502020202020204" pitchFamily="34" charset="0"/>
              </a:rPr>
              <a:t>Pandas </a:t>
            </a:r>
            <a:r>
              <a:rPr lang="es-CO" sz="1400" dirty="0" err="1">
                <a:latin typeface="Century Gothic" panose="020B0502020202020204" pitchFamily="34" charset="0"/>
              </a:rPr>
              <a:t>Development</a:t>
            </a:r>
            <a:r>
              <a:rPr lang="es-CO" sz="1400" dirty="0">
                <a:latin typeface="Century Gothic" panose="020B0502020202020204" pitchFamily="34" charset="0"/>
              </a:rPr>
              <a:t> </a:t>
            </a:r>
            <a:r>
              <a:rPr lang="es-CO" sz="1400" dirty="0" err="1">
                <a:latin typeface="Century Gothic" panose="020B0502020202020204" pitchFamily="34" charset="0"/>
              </a:rPr>
              <a:t>Team</a:t>
            </a:r>
            <a:r>
              <a:rPr lang="es-CO" sz="1400" dirty="0">
                <a:latin typeface="Century Gothic" panose="020B0502020202020204" pitchFamily="34" charset="0"/>
              </a:rPr>
              <a:t>. (2026). pandas </a:t>
            </a:r>
            <a:r>
              <a:rPr lang="es-CO" sz="1400" dirty="0" err="1">
                <a:latin typeface="Century Gothic" panose="020B0502020202020204" pitchFamily="34" charset="0"/>
              </a:rPr>
              <a:t>documentation</a:t>
            </a:r>
            <a:r>
              <a:rPr lang="es-CO" sz="1400" dirty="0">
                <a:latin typeface="Century Gothic" panose="020B0502020202020204" pitchFamily="34" charset="0"/>
              </a:rPr>
              <a:t>. Recuperado de pydata.org</a:t>
            </a:r>
          </a:p>
        </p:txBody>
      </p:sp>
    </p:spTree>
    <p:extLst>
      <p:ext uri="{BB962C8B-B14F-4D97-AF65-F5344CB8AC3E}">
        <p14:creationId xmlns:p14="http://schemas.microsoft.com/office/powerpoint/2010/main" val="846470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857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9">
            <a:extLst>
              <a:ext uri="{FF2B5EF4-FFF2-40B4-BE49-F238E27FC236}">
                <a16:creationId xmlns:a16="http://schemas.microsoft.com/office/drawing/2014/main" id="{C0C55DEB-7567-F3C5-BC31-DA6E7B9E20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96066" y="2387008"/>
            <a:ext cx="7399867" cy="11830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sz="6000" b="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MODULO</a:t>
            </a:r>
            <a:r>
              <a:rPr sz="6000" b="0" spc="-39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 </a:t>
            </a:r>
            <a:r>
              <a:rPr lang="es-CO" sz="6000" spc="-5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6</a:t>
            </a:r>
            <a:endParaRPr sz="6000" dirty="0">
              <a:latin typeface="Century Gothic" panose="020B0502020202020204" pitchFamily="34" charset="0"/>
              <a:cs typeface="Arial MT"/>
            </a:endParaRPr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E090111D-BE83-4776-9AB2-6EB13FBB8AC4}"/>
              </a:ext>
            </a:extLst>
          </p:cNvPr>
          <p:cNvSpPr txBox="1">
            <a:spLocks/>
          </p:cNvSpPr>
          <p:nvPr/>
        </p:nvSpPr>
        <p:spPr>
          <a:xfrm>
            <a:off x="2144578" y="2978548"/>
            <a:ext cx="8258596" cy="1092094"/>
          </a:xfrm>
          <a:prstGeom prst="rect">
            <a:avLst/>
          </a:prstGeom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lang="es-ES" sz="2800" spc="-10" dirty="0">
                <a:solidFill>
                  <a:srgbClr val="55ADFF"/>
                </a:solidFill>
                <a:latin typeface="Century Gothic" panose="020B0502020202020204" pitchFamily="34" charset="0"/>
              </a:rPr>
              <a:t>ÉTICA, SEGURIDAD Y PROYECTO FINAL</a:t>
            </a:r>
            <a:endParaRPr lang="es-CO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513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392234" y="1154525"/>
            <a:ext cx="114075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1. Ciberseguridad en Código Generado por IA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71C3600-D3BB-EC72-6C55-C243AFD94DE5}"/>
              </a:ext>
            </a:extLst>
          </p:cNvPr>
          <p:cNvSpPr txBox="1"/>
          <p:nvPr/>
        </p:nvSpPr>
        <p:spPr>
          <a:xfrm>
            <a:off x="204857" y="3092112"/>
            <a:ext cx="117822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Identificar vulnerabilidades comunes; entender que la IA puede generar código inseguro si no se le restringe.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294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E7662BE-916D-EAD7-68DD-30618D33DD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269"/>
          <a:stretch>
            <a:fillRect/>
          </a:stretch>
        </p:blipFill>
        <p:spPr>
          <a:xfrm>
            <a:off x="196850" y="173518"/>
            <a:ext cx="11798300" cy="651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39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4A1C7D-50C1-18DC-1F89-A207A8D643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7CF2D056-2163-425C-DA1D-BEB3432BE416}"/>
              </a:ext>
            </a:extLst>
          </p:cNvPr>
          <p:cNvSpPr txBox="1"/>
          <p:nvPr/>
        </p:nvSpPr>
        <p:spPr>
          <a:xfrm>
            <a:off x="392234" y="1154525"/>
            <a:ext cx="11407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2. Privacidad de Datos y </a:t>
            </a:r>
            <a:r>
              <a:rPr lang="es-E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APIs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3DCD7D6-145E-D5D7-DF5B-A19F842822D7}"/>
              </a:ext>
            </a:extLst>
          </p:cNvPr>
          <p:cNvSpPr txBox="1"/>
          <p:nvPr/>
        </p:nvSpPr>
        <p:spPr>
          <a:xfrm>
            <a:off x="204857" y="2642407"/>
            <a:ext cx="117822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Proteger las contraseñas (API 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Keys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) y entender qué datos de la empresa NUNCA deben enviarse a un LLM público.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457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6DB3F6-33D6-5489-3663-88E988F9A2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66848B5-DBD3-BE2B-DD4F-5CEA91D490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269"/>
          <a:stretch>
            <a:fillRect/>
          </a:stretch>
        </p:blipFill>
        <p:spPr>
          <a:xfrm>
            <a:off x="196850" y="173518"/>
            <a:ext cx="11798300" cy="651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780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612025-449E-1D6A-6912-674ACE7A0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4DBC7C5-5D86-E322-0863-21ABAF8A1084}"/>
              </a:ext>
            </a:extLst>
          </p:cNvPr>
          <p:cNvSpPr txBox="1"/>
          <p:nvPr/>
        </p:nvSpPr>
        <p:spPr>
          <a:xfrm>
            <a:off x="392234" y="1154525"/>
            <a:ext cx="11407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3. Ética Algorítmica y Sesgos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14CE5F3-8099-77F6-24DF-3DAE9CB7220A}"/>
              </a:ext>
            </a:extLst>
          </p:cNvPr>
          <p:cNvSpPr txBox="1"/>
          <p:nvPr/>
        </p:nvSpPr>
        <p:spPr>
          <a:xfrm>
            <a:off x="204857" y="2642407"/>
            <a:ext cx="117822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Analizar cómo las herramientas creadas pueden perpetuar discriminación o injusticias si no se audita el resultado de la IA.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769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1976B2-078D-68F1-B2A9-72868539C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8A00270-E6EF-236F-8887-53C03935AD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93" r="376"/>
          <a:stretch>
            <a:fillRect/>
          </a:stretch>
        </p:blipFill>
        <p:spPr>
          <a:xfrm>
            <a:off x="196850" y="173518"/>
            <a:ext cx="11798300" cy="651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132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741993-10B6-6631-19F5-692BE37C4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5C6C2BFC-BD6F-E315-93BB-BFCC254DA719}"/>
              </a:ext>
            </a:extLst>
          </p:cNvPr>
          <p:cNvSpPr txBox="1"/>
          <p:nvPr/>
        </p:nvSpPr>
        <p:spPr>
          <a:xfrm>
            <a:off x="392234" y="1154525"/>
            <a:ext cx="114075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4. Derechos de Autor del Código Generado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B7596DD-1F22-9C18-0F90-C4794310326A}"/>
              </a:ext>
            </a:extLst>
          </p:cNvPr>
          <p:cNvSpPr txBox="1"/>
          <p:nvPr/>
        </p:nvSpPr>
        <p:spPr>
          <a:xfrm>
            <a:off x="204857" y="2979654"/>
            <a:ext cx="117822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Navegar por las "zonas grises" legales sobre a quién pertenece el software escrito por una Inteligencia Artificial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5299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313</Words>
  <Application>Microsoft Office PowerPoint</Application>
  <PresentationFormat>Panorámica</PresentationFormat>
  <Paragraphs>23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Wingdings</vt:lpstr>
      <vt:lpstr>Tema de Office</vt:lpstr>
      <vt:lpstr>Presentación de PowerPoint</vt:lpstr>
      <vt:lpstr>MODULO 6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Sebas</dc:creator>
  <cp:lastModifiedBy>JENNY STEPHANIE ENRIQUEZ GUERRERO</cp:lastModifiedBy>
  <cp:revision>3</cp:revision>
  <dcterms:created xsi:type="dcterms:W3CDTF">2025-12-08T23:42:15Z</dcterms:created>
  <dcterms:modified xsi:type="dcterms:W3CDTF">2026-04-21T00:48:37Z</dcterms:modified>
</cp:coreProperties>
</file>