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6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089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11480" cy="51435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82296" cy="5143500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732520" y="0"/>
            <a:ext cx="411480" cy="51435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0" y="5079492"/>
            <a:ext cx="9144000" cy="64008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48640" y="1024128"/>
            <a:ext cx="82296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D0E8F7"/>
                </a:solidFill>
              </a:rPr>
              <a:t>FUNDAMENTOS DE</a:t>
            </a:r>
            <a:endParaRPr lang="en-US" sz="3400" dirty="0"/>
          </a:p>
        </p:txBody>
      </p:sp>
      <p:sp>
        <p:nvSpPr>
          <p:cNvPr id="12" name="Text 10"/>
          <p:cNvSpPr/>
          <p:nvPr/>
        </p:nvSpPr>
        <p:spPr>
          <a:xfrm>
            <a:off x="548640" y="1481328"/>
            <a:ext cx="82296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</a:rPr>
              <a:t>DERECHO PROCESAL</a:t>
            </a:r>
            <a:endParaRPr lang="en-US" sz="3400" dirty="0"/>
          </a:p>
        </p:txBody>
      </p:sp>
      <p:sp>
        <p:nvSpPr>
          <p:cNvPr id="13" name="Text 11"/>
          <p:cNvSpPr/>
          <p:nvPr/>
        </p:nvSpPr>
        <p:spPr>
          <a:xfrm>
            <a:off x="548640" y="1938528"/>
            <a:ext cx="822960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378ADD"/>
                </a:solidFill>
              </a:rPr>
              <a:t>CIVIL EN COLOMBIA</a:t>
            </a:r>
            <a:endParaRPr lang="en-US" sz="3400" dirty="0"/>
          </a:p>
        </p:txBody>
      </p:sp>
      <p:sp>
        <p:nvSpPr>
          <p:cNvPr id="14" name="Shape 12"/>
          <p:cNvSpPr/>
          <p:nvPr/>
        </p:nvSpPr>
        <p:spPr>
          <a:xfrm>
            <a:off x="548640" y="2596896"/>
            <a:ext cx="4754880" cy="365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48640" y="3145536"/>
            <a:ext cx="5303520" cy="658368"/>
          </a:xfrm>
          <a:prstGeom prst="rect">
            <a:avLst/>
          </a:prstGeom>
          <a:solidFill>
            <a:srgbClr val="1F6FA8">
              <a:alpha val="7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48640" y="3145536"/>
            <a:ext cx="5303520" cy="658368"/>
          </a:xfrm>
          <a:prstGeom prst="rect">
            <a:avLst/>
          </a:prstGeom>
          <a:noFill/>
          <a:ln/>
        </p:spPr>
        <p:txBody>
          <a:bodyPr wrap="square" lIns="0" tIns="17780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FFFFFF"/>
                </a:solidFill>
              </a:rPr>
              <a:t>Dra. Jackeline Betancourt</a:t>
            </a:r>
            <a:endParaRPr lang="en-US" sz="1300" dirty="0"/>
          </a:p>
          <a:p>
            <a:pPr marL="0" indent="0" algn="l">
              <a:buNone/>
            </a:pPr>
            <a:r>
              <a:rPr lang="en-US" sz="1300" dirty="0">
                <a:solidFill>
                  <a:srgbClr val="FFFFFF"/>
                </a:solidFill>
              </a:rPr>
              <a:t>Abogada · Especialista en Contratación Estatal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VISIÓN INTEGRADORA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El Proceso Verbal Civil: Paso a Paso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01168" y="969264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0F6E56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201168" y="969264"/>
            <a:ext cx="1664208" cy="502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86384" y="1060704"/>
            <a:ext cx="475488" cy="475488"/>
          </a:xfrm>
          <a:prstGeom prst="ellipse">
            <a:avLst/>
          </a:prstGeom>
          <a:solidFill>
            <a:srgbClr val="0F6E56">
              <a:alpha val="80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86384" y="10607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1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292608" y="1645920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Conciliación preprocesal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292608" y="2029968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Requisito de procedibilidad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Ley 640/01 · Art. 35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1865376" y="1719072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956816" y="969264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1F6FA8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1956816" y="969264"/>
            <a:ext cx="1664208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542032" y="1060704"/>
            <a:ext cx="475488" cy="475488"/>
          </a:xfrm>
          <a:prstGeom prst="ellipse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2542032" y="10607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2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2048256" y="1645920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Presentación de la demanda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2048256" y="2029968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Art. 82 CGP · 10 requisitos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Admitida / Inadmitida / Rechazada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3621024" y="1719072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3712464" y="969264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378ADD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3712464" y="969264"/>
            <a:ext cx="1664208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297680" y="1060704"/>
            <a:ext cx="475488" cy="475488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297680" y="10607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3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3803904" y="1645920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Notificación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3803904" y="2029968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Personal al demandado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Arts. 289-292 CGP · Ley 2213/22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5376672" y="1719072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5468112" y="969264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534AB7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5468112" y="969264"/>
            <a:ext cx="1664208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6053328" y="1060704"/>
            <a:ext cx="475488" cy="475488"/>
          </a:xfrm>
          <a:prstGeom prst="ellipse">
            <a:avLst/>
          </a:prstGeom>
          <a:solidFill>
            <a:srgbClr val="534AB7">
              <a:alpha val="80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053328" y="10607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4</a:t>
            </a:r>
            <a:endParaRPr lang="en-US" sz="1700" dirty="0"/>
          </a:p>
        </p:txBody>
      </p:sp>
      <p:sp>
        <p:nvSpPr>
          <p:cNvPr id="31" name="Text 29"/>
          <p:cNvSpPr/>
          <p:nvPr/>
        </p:nvSpPr>
        <p:spPr>
          <a:xfrm>
            <a:off x="5559552" y="1645920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Contestación y excep.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5559552" y="2029968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20 días hábiles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Previas / Mérito / Reconvención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7132320" y="1719072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7223760" y="969264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BA7517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5" name="Shape 33"/>
          <p:cNvSpPr/>
          <p:nvPr/>
        </p:nvSpPr>
        <p:spPr>
          <a:xfrm>
            <a:off x="7223760" y="969264"/>
            <a:ext cx="1664208" cy="50292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7808976" y="1060704"/>
            <a:ext cx="475488" cy="475488"/>
          </a:xfrm>
          <a:prstGeom prst="ellipse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7808976" y="106070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5</a:t>
            </a:r>
            <a:endParaRPr lang="en-US" sz="1700" dirty="0"/>
          </a:p>
        </p:txBody>
      </p:sp>
      <p:sp>
        <p:nvSpPr>
          <p:cNvPr id="38" name="Text 36"/>
          <p:cNvSpPr/>
          <p:nvPr/>
        </p:nvSpPr>
        <p:spPr>
          <a:xfrm>
            <a:off x="7315200" y="1645920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Audiencia inicial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7315200" y="2029968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Conciliación · Saneamiento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Decretación de pruebas · Art. 372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201168" y="2761488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BA7517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41" name="Shape 39"/>
          <p:cNvSpPr/>
          <p:nvPr/>
        </p:nvSpPr>
        <p:spPr>
          <a:xfrm>
            <a:off x="201168" y="2761488"/>
            <a:ext cx="1664208" cy="50292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786384" y="2852928"/>
            <a:ext cx="475488" cy="475488"/>
          </a:xfrm>
          <a:prstGeom prst="ellipse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786384" y="285292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6</a:t>
            </a:r>
            <a:endParaRPr lang="en-US" sz="1700" dirty="0"/>
          </a:p>
        </p:txBody>
      </p:sp>
      <p:sp>
        <p:nvSpPr>
          <p:cNvPr id="44" name="Text 42"/>
          <p:cNvSpPr/>
          <p:nvPr/>
        </p:nvSpPr>
        <p:spPr>
          <a:xfrm>
            <a:off x="292608" y="3438144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Audiencia instrucción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292608" y="3822192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Práctica de pruebas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Alegatos de conclusión · Art. 373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1865376" y="3511296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1956816" y="2761488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C94B2E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48" name="Shape 46"/>
          <p:cNvSpPr/>
          <p:nvPr/>
        </p:nvSpPr>
        <p:spPr>
          <a:xfrm>
            <a:off x="1956816" y="2761488"/>
            <a:ext cx="1664208" cy="50292"/>
          </a:xfrm>
          <a:prstGeom prst="rect">
            <a:avLst/>
          </a:prstGeom>
          <a:solidFill>
            <a:srgbClr val="C94B2E"/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2542032" y="2852928"/>
            <a:ext cx="475488" cy="475488"/>
          </a:xfrm>
          <a:prstGeom prst="ellipse">
            <a:avLst/>
          </a:prstGeom>
          <a:solidFill>
            <a:srgbClr val="C94B2E">
              <a:alpha val="80000"/>
            </a:srgbClr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2542032" y="285292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7</a:t>
            </a:r>
            <a:endParaRPr lang="en-US" sz="1700" dirty="0"/>
          </a:p>
        </p:txBody>
      </p:sp>
      <p:sp>
        <p:nvSpPr>
          <p:cNvPr id="51" name="Text 49"/>
          <p:cNvSpPr/>
          <p:nvPr/>
        </p:nvSpPr>
        <p:spPr>
          <a:xfrm>
            <a:off x="2048256" y="3438144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Sentencia</a:t>
            </a:r>
            <a:endParaRPr lang="en-US" sz="950" dirty="0"/>
          </a:p>
        </p:txBody>
      </p:sp>
      <p:sp>
        <p:nvSpPr>
          <p:cNvPr id="52" name="Text 50"/>
          <p:cNvSpPr/>
          <p:nvPr/>
        </p:nvSpPr>
        <p:spPr>
          <a:xfrm>
            <a:off x="2048256" y="3822192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Oral en audiencia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Congruencia · Art. 281 CGP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3621024" y="3511296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3712464" y="2761488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C94B2E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55" name="Shape 53"/>
          <p:cNvSpPr/>
          <p:nvPr/>
        </p:nvSpPr>
        <p:spPr>
          <a:xfrm>
            <a:off x="3712464" y="2761488"/>
            <a:ext cx="1664208" cy="50292"/>
          </a:xfrm>
          <a:prstGeom prst="rect">
            <a:avLst/>
          </a:prstGeom>
          <a:solidFill>
            <a:srgbClr val="C94B2E"/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56" name="Shape 54"/>
          <p:cNvSpPr/>
          <p:nvPr/>
        </p:nvSpPr>
        <p:spPr>
          <a:xfrm>
            <a:off x="4297680" y="2852928"/>
            <a:ext cx="475488" cy="475488"/>
          </a:xfrm>
          <a:prstGeom prst="ellipse">
            <a:avLst/>
          </a:prstGeom>
          <a:solidFill>
            <a:srgbClr val="C94B2E">
              <a:alpha val="80000"/>
            </a:srgbClr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4297680" y="285292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8</a:t>
            </a:r>
            <a:endParaRPr lang="en-US" sz="1700" dirty="0"/>
          </a:p>
        </p:txBody>
      </p:sp>
      <p:sp>
        <p:nvSpPr>
          <p:cNvPr id="58" name="Text 56"/>
          <p:cNvSpPr/>
          <p:nvPr/>
        </p:nvSpPr>
        <p:spPr>
          <a:xfrm>
            <a:off x="3803904" y="3438144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Recursos y segunda instancia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3803904" y="3822192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Apelación (3 días)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Sustentación (5 días) · Art. 321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5376672" y="3511296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5468112" y="2761488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E24B4A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2" name="Shape 60"/>
          <p:cNvSpPr/>
          <p:nvPr/>
        </p:nvSpPr>
        <p:spPr>
          <a:xfrm>
            <a:off x="5468112" y="2761488"/>
            <a:ext cx="1664208" cy="50292"/>
          </a:xfrm>
          <a:prstGeom prst="rect">
            <a:avLst/>
          </a:prstGeom>
          <a:solidFill>
            <a:srgbClr val="E24B4A"/>
          </a:solidFill>
          <a:ln w="12700">
            <a:solidFill>
              <a:srgbClr val="E24B4A"/>
            </a:solidFill>
            <a:prstDash val="solid"/>
          </a:ln>
        </p:spPr>
      </p:sp>
      <p:sp>
        <p:nvSpPr>
          <p:cNvPr id="63" name="Shape 61"/>
          <p:cNvSpPr/>
          <p:nvPr/>
        </p:nvSpPr>
        <p:spPr>
          <a:xfrm>
            <a:off x="6053328" y="2852928"/>
            <a:ext cx="475488" cy="475488"/>
          </a:xfrm>
          <a:prstGeom prst="ellipse">
            <a:avLst/>
          </a:prstGeom>
          <a:solidFill>
            <a:srgbClr val="E24B4A">
              <a:alpha val="80000"/>
            </a:srgbClr>
          </a:solidFill>
          <a:ln w="12700">
            <a:solidFill>
              <a:srgbClr val="E24B4A"/>
            </a:solidFill>
            <a:prstDash val="solid"/>
          </a:ln>
        </p:spPr>
      </p:sp>
      <p:sp>
        <p:nvSpPr>
          <p:cNvPr id="64" name="Text 62"/>
          <p:cNvSpPr/>
          <p:nvPr/>
        </p:nvSpPr>
        <p:spPr>
          <a:xfrm>
            <a:off x="6053328" y="285292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9</a:t>
            </a:r>
            <a:endParaRPr lang="en-US" sz="1700" dirty="0"/>
          </a:p>
        </p:txBody>
      </p:sp>
      <p:sp>
        <p:nvSpPr>
          <p:cNvPr id="65" name="Text 63"/>
          <p:cNvSpPr/>
          <p:nvPr/>
        </p:nvSpPr>
        <p:spPr>
          <a:xfrm>
            <a:off x="5559552" y="3438144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Casación (si aplica)</a:t>
            </a:r>
            <a:endParaRPr lang="en-US" sz="950" dirty="0"/>
          </a:p>
        </p:txBody>
      </p:sp>
      <p:sp>
        <p:nvSpPr>
          <p:cNvPr id="66" name="Text 64"/>
          <p:cNvSpPr/>
          <p:nvPr/>
        </p:nvSpPr>
        <p:spPr>
          <a:xfrm>
            <a:off x="5559552" y="3822192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&gt;1.000 SMLMV · CSJ Sala Civil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6 causales · Art. 336 CGP</a:t>
            </a:r>
            <a:endParaRPr lang="en-US" sz="850" dirty="0"/>
          </a:p>
        </p:txBody>
      </p:sp>
      <p:sp>
        <p:nvSpPr>
          <p:cNvPr id="67" name="Shape 65"/>
          <p:cNvSpPr/>
          <p:nvPr/>
        </p:nvSpPr>
        <p:spPr>
          <a:xfrm>
            <a:off x="7132320" y="3511296"/>
            <a:ext cx="91440" cy="128016"/>
          </a:xfrm>
          <a:prstGeom prst="rect">
            <a:avLst/>
          </a:prstGeom>
          <a:solidFill>
            <a:srgbClr val="D3D1C7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68" name="Shape 66"/>
          <p:cNvSpPr/>
          <p:nvPr/>
        </p:nvSpPr>
        <p:spPr>
          <a:xfrm>
            <a:off x="7223760" y="2761488"/>
            <a:ext cx="1664208" cy="1664208"/>
          </a:xfrm>
          <a:prstGeom prst="rect">
            <a:avLst/>
          </a:prstGeom>
          <a:solidFill>
            <a:srgbClr val="FFFFFF"/>
          </a:solidFill>
          <a:ln w="12700">
            <a:solidFill>
              <a:srgbClr val="1A3A5C">
                <a:alpha val="7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9" name="Shape 67"/>
          <p:cNvSpPr/>
          <p:nvPr/>
        </p:nvSpPr>
        <p:spPr>
          <a:xfrm>
            <a:off x="7223760" y="2761488"/>
            <a:ext cx="1664208" cy="50292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70" name="Shape 68"/>
          <p:cNvSpPr/>
          <p:nvPr/>
        </p:nvSpPr>
        <p:spPr>
          <a:xfrm>
            <a:off x="7808976" y="2852928"/>
            <a:ext cx="475488" cy="475488"/>
          </a:xfrm>
          <a:prstGeom prst="ellipse">
            <a:avLst/>
          </a:prstGeom>
          <a:solidFill>
            <a:srgbClr val="1A3A5C">
              <a:alpha val="80000"/>
            </a:srgbClr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7808976" y="285292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10</a:t>
            </a:r>
            <a:endParaRPr lang="en-US" sz="1700" dirty="0"/>
          </a:p>
        </p:txBody>
      </p:sp>
      <p:sp>
        <p:nvSpPr>
          <p:cNvPr id="72" name="Text 70"/>
          <p:cNvSpPr/>
          <p:nvPr/>
        </p:nvSpPr>
        <p:spPr>
          <a:xfrm>
            <a:off x="7315200" y="3438144"/>
            <a:ext cx="148132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A3A5C"/>
                </a:solidFill>
              </a:rPr>
              <a:t>Ejecución de la sentencia</a:t>
            </a:r>
            <a:endParaRPr lang="en-US" sz="950" dirty="0"/>
          </a:p>
        </p:txBody>
      </p:sp>
      <p:sp>
        <p:nvSpPr>
          <p:cNvPr id="73" name="Text 71"/>
          <p:cNvSpPr/>
          <p:nvPr/>
        </p:nvSpPr>
        <p:spPr>
          <a:xfrm>
            <a:off x="7315200" y="3822192"/>
            <a:ext cx="148132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Proceso ejecutivo</a:t>
            </a:r>
            <a:endParaRPr lang="en-US" sz="850" dirty="0"/>
          </a:p>
          <a:p>
            <a:pPr marL="0" indent="0" algn="ctr">
              <a:buNone/>
            </a:pPr>
            <a:r>
              <a:rPr lang="en-US" sz="850" dirty="0">
                <a:solidFill>
                  <a:srgbClr val="5F5E5A"/>
                </a:solidFill>
              </a:rPr>
              <a:t>Fuerza pública si necesario</a:t>
            </a:r>
            <a:endParaRPr lang="en-US" sz="850" dirty="0"/>
          </a:p>
        </p:txBody>
      </p:sp>
      <p:sp>
        <p:nvSpPr>
          <p:cNvPr id="74" name="Text 72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Arts. 368-440 CGP · El proceso verbal es el proceso tipo del CGP · Aplica para la mayoría de conflictos civiles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MARCO JURÍDICO DEL CURSO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Normas Fundamentales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74320" y="969264"/>
            <a:ext cx="8595360" cy="1225296"/>
          </a:xfrm>
          <a:prstGeom prst="rect">
            <a:avLst/>
          </a:prstGeom>
          <a:solidFill>
            <a:srgbClr val="E6F1FB"/>
          </a:solidFill>
          <a:ln w="12700">
            <a:solidFill>
              <a:srgbClr val="1A3A5C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274320" y="969264"/>
            <a:ext cx="64008" cy="1225296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1024128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Constitución Política 1991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57200" y="1389888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29 — El debido proceso en toda actuación judicial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57200" y="1627632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31 — Doble instancia. Nadie puede ser juzgado dos veces.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57200" y="1865376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83 — Buena fe en las actuaciones con el Estado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4663440" y="1389888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116 — Administración de justicia. Los particulares pueden ser investidos.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663440" y="1627632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228 — La administración de justicia es función pública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63440" y="1865376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Art. 229 — Se garantiza el derecho de toda persona de acceder a la justicia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274320" y="2322576"/>
            <a:ext cx="8595360" cy="1225296"/>
          </a:xfrm>
          <a:prstGeom prst="rect">
            <a:avLst/>
          </a:prstGeom>
          <a:solidFill>
            <a:srgbClr val="F5F8FC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74320" y="2322576"/>
            <a:ext cx="64008" cy="1225296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" y="2377440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6FA8"/>
                </a:solidFill>
              </a:rPr>
              <a:t>Código General del Proceso — Ley 1564 de 2012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57200" y="2743200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2-16 — Principios del proceso civil (oralidad, publicidad, inmediación)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457200" y="2980944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16-30 — La competencia y sus factores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57200" y="3218688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82-96 — La demanda y sus requisitos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663440" y="2743200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133-138 — Nulidades procesales (insaneables y saneables)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663440" y="2980944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164-270 — Derecho probatorio y medios de prueba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663440" y="3218688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Arts. 278-336 — Providencias, sentencia y recursos ordinarios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74320" y="3675888"/>
            <a:ext cx="8595360" cy="1225296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274320" y="3675888"/>
            <a:ext cx="64008" cy="1225296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57200" y="3730752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F6E56"/>
                </a:solidFill>
              </a:rPr>
              <a:t>Leyes complementarias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57200" y="4334256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Ley 1563 de 2012 — Estatuto nacional de arbitraje. Pacto arbitral.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57200" y="4572000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Ley 270 de 1996 — Ley estatutaria de la administración de justicia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4663440" y="4096512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Ley 2213 de 2022 — Expediente digital y notificación electrónica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4663440" y="4334256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Ley 1480 de 2011 — Estatuto del consumidor (SIC equivalente jurisdiccional)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4663440" y="4572000"/>
            <a:ext cx="41148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· Ley 1116 de 2006 — Régimen de insolvencia empresarial (Supersociedades)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Jurisprudencia complementaria: Sent. CSJ SC3142-2022 · SC9421-2020 · SC7892-2019 · Corte Const. C-713/08</a:t>
            </a:r>
            <a:endParaRPr lang="en-US" sz="9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METODOLOGÍA Y EVALUACIÓN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Cómo aprender y cómo serás evaluado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74320" y="969264"/>
            <a:ext cx="4206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Metodología del curso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74319" y="1335024"/>
            <a:ext cx="8332967" cy="60350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274320" y="1335024"/>
            <a:ext cx="64008" cy="603504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7200" y="1389888"/>
            <a:ext cx="39136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Cápsulas en video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57200" y="1682496"/>
            <a:ext cx="391363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40 cápsulas cortas (10-15 min). Una idea por cápsula.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74320" y="2048256"/>
            <a:ext cx="8332966" cy="60350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274320" y="2048256"/>
            <a:ext cx="64008" cy="603504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2103120"/>
            <a:ext cx="39136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Infografías ilustradas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457200" y="2395728"/>
            <a:ext cx="391363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Una infografía por cápsula con normas y jurisprudencia.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74320" y="2761488"/>
            <a:ext cx="8332966" cy="60350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74320" y="2761488"/>
            <a:ext cx="64008" cy="603504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" y="2816352"/>
            <a:ext cx="39136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Casos prácticos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57200" y="3108960"/>
            <a:ext cx="391363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Ejercicios reales para aplicar los conceptos del módulo.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274320" y="3474720"/>
            <a:ext cx="8332966" cy="60350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274320" y="3474720"/>
            <a:ext cx="64008" cy="603504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57200" y="3529584"/>
            <a:ext cx="39136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Talleres y simulaciones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57200" y="3822192"/>
            <a:ext cx="391363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Simulación de audiencias y resolución de demandas.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274320" y="4187952"/>
            <a:ext cx="8332966" cy="60350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274320" y="4187952"/>
            <a:ext cx="64008" cy="603504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457200" y="4242816"/>
            <a:ext cx="391363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Banco de 60 preguntas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457200" y="4535424"/>
            <a:ext cx="391363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60 preguntas tipo ICFES/Saber Pro para autoevaluación.</a:t>
            </a:r>
            <a:endParaRPr lang="en-US" sz="1050" dirty="0"/>
          </a:p>
        </p:txBody>
      </p:sp>
      <p:sp>
        <p:nvSpPr>
          <p:cNvPr id="52" name="Text 50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Nota mínima aprobatoria: 60/100 · Certificado de aprobación al completar el 80% del curso</a:t>
            </a:r>
            <a:endParaRPr lang="en-US" sz="9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11480" cy="51435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82296" cy="5143500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732520" y="0"/>
            <a:ext cx="411480" cy="51435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0" y="0"/>
            <a:ext cx="9144000" cy="64008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0" y="5079492"/>
            <a:ext cx="9144000" cy="64008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0" y="2286000"/>
            <a:ext cx="5029200" cy="5029200"/>
          </a:xfrm>
          <a:prstGeom prst="ellipse">
            <a:avLst/>
          </a:prstGeom>
          <a:solidFill>
            <a:srgbClr val="1F6FA8">
              <a:alpha val="20000"/>
            </a:srgbClr>
          </a:solidFill>
          <a:ln w="12700">
            <a:solidFill>
              <a:srgbClr val="1F6FA8">
                <a:alpha val="2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347472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378ADD"/>
                </a:solidFill>
              </a:rPr>
              <a:t>EN RESUMEN: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731520"/>
            <a:ext cx="4114800" cy="36576"/>
          </a:xfrm>
          <a:prstGeom prst="rect">
            <a:avLst/>
          </a:prstGeom>
          <a:solidFill>
            <a:srgbClr val="378ADD">
              <a:alpha val="50000"/>
            </a:srgbClr>
          </a:solidFill>
          <a:ln w="12700">
            <a:solidFill>
              <a:srgbClr val="378ADD">
                <a:alpha val="5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48640" y="96926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48640" y="96926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M1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1005840" y="96926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Conceptos fundamentales: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163824" y="96926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Conflicto · Acción · Pretensión · Jurisdicción · Art. 228 C.P.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48640" y="1371600"/>
            <a:ext cx="8046720" cy="18288"/>
          </a:xfrm>
          <a:prstGeom prst="rect">
            <a:avLst/>
          </a:prstGeom>
          <a:solidFill>
            <a:srgbClr val="1F6FA8">
              <a:alpha val="40000"/>
            </a:srgbClr>
          </a:solidFill>
          <a:ln w="12700">
            <a:solidFill>
              <a:srgbClr val="1F6FA8">
                <a:alpha val="40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160934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48640" y="160934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M2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1005840" y="160934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La competencia: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163824" y="160934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4 factores · Cuantías SMLMV · Fueros · Perpetuatio · Art. 26 CGP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548640" y="2011680"/>
            <a:ext cx="8046720" cy="18288"/>
          </a:xfrm>
          <a:prstGeom prst="rect">
            <a:avLst/>
          </a:prstGeom>
          <a:solidFill>
            <a:srgbClr val="1F6FA8">
              <a:alpha val="40000"/>
            </a:srgbClr>
          </a:solidFill>
          <a:ln w="12700">
            <a:solidFill>
              <a:srgbClr val="1F6FA8">
                <a:alpha val="40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48640" y="224942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224942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M3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1005840" y="224942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Sujetos procesales: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3163824" y="224942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Juez director · Capacidad · Litisconsorcio necesario · Art. 61 CGP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48640" y="2651760"/>
            <a:ext cx="8046720" cy="18288"/>
          </a:xfrm>
          <a:prstGeom prst="rect">
            <a:avLst/>
          </a:prstGeom>
          <a:solidFill>
            <a:srgbClr val="1F6FA8">
              <a:alpha val="40000"/>
            </a:srgbClr>
          </a:solidFill>
          <a:ln w="12700">
            <a:solidFill>
              <a:srgbClr val="1F6FA8">
                <a:alpha val="40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48640" y="288950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288950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M4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1005840" y="288950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Actos y principios: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3163824" y="288950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Debido proceso · Oralidad · Demanda · Preclusión · Art. 29 C.P.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548640" y="3291840"/>
            <a:ext cx="8046720" cy="18288"/>
          </a:xfrm>
          <a:prstGeom prst="rect">
            <a:avLst/>
          </a:prstGeom>
          <a:solidFill>
            <a:srgbClr val="1F6FA8">
              <a:alpha val="40000"/>
            </a:srgbClr>
          </a:solidFill>
          <a:ln w="12700">
            <a:solidFill>
              <a:srgbClr val="1F6FA8">
                <a:alpha val="40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48640" y="352958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48640" y="352958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M5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1005840" y="352958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Recursos e impugnación: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3163824" y="352958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Reposición · Apelación · Casación · Nulidades · Art. 133 CGP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3931920"/>
            <a:ext cx="8046720" cy="18288"/>
          </a:xfrm>
          <a:prstGeom prst="rect">
            <a:avLst/>
          </a:prstGeom>
          <a:solidFill>
            <a:srgbClr val="1F6FA8">
              <a:alpha val="40000"/>
            </a:srgbClr>
          </a:solidFill>
          <a:ln w="12700">
            <a:solidFill>
              <a:srgbClr val="1F6FA8">
                <a:alpha val="40000"/>
              </a:srgbClr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548640" y="4169664"/>
            <a:ext cx="329184" cy="329184"/>
          </a:xfrm>
          <a:prstGeom prst="ellipse">
            <a:avLst/>
          </a:prstGeom>
          <a:solidFill>
            <a:srgbClr val="378ADD">
              <a:alpha val="80000"/>
            </a:srgbClr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416966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M6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1005840" y="4169664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Pruebas y MASC: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3163824" y="4169664"/>
            <a:ext cx="53949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78ADD"/>
                </a:solidFill>
              </a:rPr>
              <a:t>Sana crítica · Carga dinámica · Conciliación · Arbitraje · Art. 116 C.P.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548640" y="4681728"/>
            <a:ext cx="8046720" cy="347472"/>
          </a:xfrm>
          <a:prstGeom prst="rect">
            <a:avLst/>
          </a:prstGeom>
          <a:solidFill>
            <a:srgbClr val="1F6FA8">
              <a:alpha val="70000"/>
            </a:srgbClr>
          </a:solidFill>
          <a:ln w="12700">
            <a:solidFill>
              <a:srgbClr val="378ADD"/>
            </a:solidFill>
            <a:prstDash val="soli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1440" y="40005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PRESENTACIÓN DEL CURSO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Objetivo General y Perfil del Estudiante</a:t>
            </a:r>
            <a:endParaRPr lang="en-US" sz="2100" dirty="0"/>
          </a:p>
        </p:txBody>
      </p:sp>
      <p:sp>
        <p:nvSpPr>
          <p:cNvPr id="7" name="Shape 5"/>
          <p:cNvSpPr/>
          <p:nvPr/>
        </p:nvSpPr>
        <p:spPr>
          <a:xfrm>
            <a:off x="274320" y="960120"/>
            <a:ext cx="82296" cy="731520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74320" y="1865376"/>
            <a:ext cx="8595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Competencias que adquirirás: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274320" y="2231136"/>
            <a:ext cx="4206240" cy="1078992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274320" y="2231136"/>
            <a:ext cx="64008" cy="10789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38912" y="2340864"/>
            <a:ext cx="457200" cy="457200"/>
          </a:xfrm>
          <a:prstGeom prst="rect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8912" y="234086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01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024128" y="2322576"/>
            <a:ext cx="33375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Identificar el juez competente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1024128" y="2670048"/>
            <a:ext cx="33375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Aplicar los factores de competencia para determinar ante qué despacho judicial tramitar cada proceso civil.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663440" y="2231136"/>
            <a:ext cx="4206240" cy="1078992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663440" y="2231136"/>
            <a:ext cx="64008" cy="10789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828032" y="2340864"/>
            <a:ext cx="457200" cy="457200"/>
          </a:xfrm>
          <a:prstGeom prst="rect">
            <a:avLst/>
          </a:prstGeom>
          <a:solidFill>
            <a:srgbClr val="0F6E56">
              <a:alpha val="80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828032" y="234086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02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413248" y="2322576"/>
            <a:ext cx="33375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Dominar la estructura del proceso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5413248" y="2670048"/>
            <a:ext cx="33375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Conocer las etapas del proceso verbal, sus audiencias y los términos clave del CGP.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274320" y="3438144"/>
            <a:ext cx="4206240" cy="1078992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274320" y="3438144"/>
            <a:ext cx="64008" cy="10789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438912" y="3547872"/>
            <a:ext cx="457200" cy="457200"/>
          </a:xfrm>
          <a:prstGeom prst="rect">
            <a:avLst/>
          </a:prstGeom>
          <a:solidFill>
            <a:srgbClr val="534AB7">
              <a:alpha val="80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438912" y="35478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03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1024128" y="3529584"/>
            <a:ext cx="33375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Manejar los recursos judiciales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1024128" y="3877056"/>
            <a:ext cx="33375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Interponer y sustentar reposición, apelación, casación y recurso de revisión correctamente.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4663440" y="3438144"/>
            <a:ext cx="4206240" cy="1078992"/>
          </a:xfrm>
          <a:prstGeom prst="rect">
            <a:avLst/>
          </a:prstGeom>
          <a:solidFill>
            <a:srgbClr val="FFF3CD"/>
          </a:solidFill>
          <a:ln w="12700">
            <a:solidFill>
              <a:srgbClr val="BA751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4663440" y="3438144"/>
            <a:ext cx="64008" cy="1078992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828032" y="3547872"/>
            <a:ext cx="457200" cy="457200"/>
          </a:xfrm>
          <a:prstGeom prst="rect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4828032" y="35478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04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5413248" y="3529584"/>
            <a:ext cx="33375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Evaluar los MASC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5413248" y="3877056"/>
            <a:ext cx="33375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Decidir cuándo conviene acudir a conciliación, arbitraje o mediación en lugar del litigio.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CGP Ley 1564/2012 · C.P. 1991 · Sistema de evaluación: ICFES 30% · Talleres 30% · Simulaciones 20% · Trabajo final 20%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ESTRUCTURA DEL CURSO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Los 6 </a:t>
            </a:r>
            <a:r>
              <a:rPr lang="en-US" sz="2100" b="1" dirty="0" err="1">
                <a:solidFill>
                  <a:srgbClr val="FFFFFF"/>
                </a:solidFill>
              </a:rPr>
              <a:t>Módulos</a:t>
            </a:r>
            <a:r>
              <a:rPr lang="en-US" sz="2100" b="1" dirty="0">
                <a:solidFill>
                  <a:srgbClr val="FFFFFF"/>
                </a:solidFill>
              </a:rPr>
              <a:t> 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19456" y="969264"/>
            <a:ext cx="2798064" cy="1847088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219456" y="969264"/>
            <a:ext cx="2798064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47472" y="1078992"/>
            <a:ext cx="438912" cy="438912"/>
          </a:xfrm>
          <a:prstGeom prst="rect">
            <a:avLst/>
          </a:prstGeom>
          <a:solidFill>
            <a:srgbClr val="1F6FA8">
              <a:alpha val="85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47472" y="1078992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96112" y="1078992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Conceptos Fundamentales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47472" y="1627632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Conflicto · Acción · Pretensión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Contradicción · Jurisdicción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Especialidades · Equivalentes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145536" y="969264"/>
            <a:ext cx="2798064" cy="1847088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3145536" y="969264"/>
            <a:ext cx="2798064" cy="502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3273552" y="1078992"/>
            <a:ext cx="438912" cy="438912"/>
          </a:xfrm>
          <a:prstGeom prst="rect">
            <a:avLst/>
          </a:prstGeom>
          <a:solidFill>
            <a:srgbClr val="0F6E56">
              <a:alpha val="85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273552" y="1078992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M2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822192" y="1078992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La Competencia y el Reparto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273552" y="1627632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Factor objetivo (cuantía)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Factor subjetivo · Territorial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Funcional · Conflictos · Perpetuatio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071616" y="969264"/>
            <a:ext cx="2798064" cy="1847088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6071616" y="969264"/>
            <a:ext cx="2798064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199632" y="1078992"/>
            <a:ext cx="438912" cy="438912"/>
          </a:xfrm>
          <a:prstGeom prst="rect">
            <a:avLst/>
          </a:prstGeom>
          <a:solidFill>
            <a:srgbClr val="534AB7">
              <a:alpha val="85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199632" y="1078992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M3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6748272" y="1078992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Sujetos Procesales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199632" y="1627632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El juez director · Impedimentos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Capacidad · Postulación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Litisconsorcio · Terceros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19456" y="2944368"/>
            <a:ext cx="2798064" cy="1847088"/>
          </a:xfrm>
          <a:prstGeom prst="rect">
            <a:avLst/>
          </a:prstGeom>
          <a:solidFill>
            <a:srgbClr val="FFF3CD"/>
          </a:solidFill>
          <a:ln w="12700">
            <a:solidFill>
              <a:srgbClr val="BA751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219456" y="2944368"/>
            <a:ext cx="2798064" cy="50292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347472" y="3054096"/>
            <a:ext cx="438912" cy="438912"/>
          </a:xfrm>
          <a:prstGeom prst="rect">
            <a:avLst/>
          </a:prstGeom>
          <a:solidFill>
            <a:srgbClr val="BA7517">
              <a:alpha val="85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47472" y="3054096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M4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896112" y="3054096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Actos Procesales y Principios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347472" y="3602736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Debido proceso · Oralidad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La demanda · Actitudes demandado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Términos · Notificaciones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3145536" y="2944368"/>
            <a:ext cx="2798064" cy="1847088"/>
          </a:xfrm>
          <a:prstGeom prst="rect">
            <a:avLst/>
          </a:prstGeom>
          <a:solidFill>
            <a:srgbClr val="FAEBE7"/>
          </a:solidFill>
          <a:ln w="12700">
            <a:solidFill>
              <a:srgbClr val="C94B2E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3145536" y="2944368"/>
            <a:ext cx="2798064" cy="50292"/>
          </a:xfrm>
          <a:prstGeom prst="rect">
            <a:avLst/>
          </a:prstGeom>
          <a:solidFill>
            <a:srgbClr val="C94B2E"/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3273552" y="3054096"/>
            <a:ext cx="438912" cy="438912"/>
          </a:xfrm>
          <a:prstGeom prst="rect">
            <a:avLst/>
          </a:prstGeom>
          <a:solidFill>
            <a:srgbClr val="C94B2E">
              <a:alpha val="85000"/>
            </a:srgbClr>
          </a:solidFill>
          <a:ln w="12700">
            <a:solidFill>
              <a:srgbClr val="C94B2E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273552" y="3054096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M5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3822192" y="3054096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Providencias, Recursos y Nulidades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3273552" y="3602736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Providencias · La sentencia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Reposición · Apelación · Casación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Congruencia · Nulidades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6071616" y="2944368"/>
            <a:ext cx="2798064" cy="1847088"/>
          </a:xfrm>
          <a:prstGeom prst="rect">
            <a:avLst/>
          </a:prstGeom>
          <a:solidFill>
            <a:srgbClr val="E0F5F1"/>
          </a:solidFill>
          <a:ln w="12700">
            <a:solidFill>
              <a:srgbClr val="0F7B6C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071616" y="2944368"/>
            <a:ext cx="2798064" cy="50292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6199632" y="3054096"/>
            <a:ext cx="438912" cy="438912"/>
          </a:xfrm>
          <a:prstGeom prst="rect">
            <a:avLst/>
          </a:prstGeom>
          <a:solidFill>
            <a:srgbClr val="0F7B6C">
              <a:alpha val="85000"/>
            </a:srgbClr>
          </a:solidFill>
          <a:ln w="12700">
            <a:solidFill>
              <a:srgbClr val="0F7B6C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6199632" y="3054096"/>
            <a:ext cx="43891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M6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6748272" y="3054096"/>
            <a:ext cx="20116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Pruebas y MASC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6199632" y="3602736"/>
            <a:ext cx="2560320" cy="10607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Derecho probatorio · Medios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Cosa juzgada · MASC general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Conciliación · Arbitraje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Ley 1564 de 2012 · Constitución Política 1991 · Ley 640/01 · Ley 1563/12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1 — 7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Conceptos Fundamentales del Proceso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74320" y="969264"/>
            <a:ext cx="5029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Las 3 formas de resolver el conflicto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74320" y="1316736"/>
            <a:ext cx="4937760" cy="685800"/>
          </a:xfrm>
          <a:prstGeom prst="rect">
            <a:avLst/>
          </a:prstGeom>
          <a:solidFill>
            <a:srgbClr val="FDEDEC"/>
          </a:solidFill>
          <a:ln w="12700">
            <a:solidFill>
              <a:srgbClr val="E24B4A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274320" y="1316736"/>
            <a:ext cx="64008" cy="685800"/>
          </a:xfrm>
          <a:prstGeom prst="rect">
            <a:avLst/>
          </a:prstGeom>
          <a:solidFill>
            <a:srgbClr val="E24B4A"/>
          </a:solidFill>
          <a:ln w="12700">
            <a:solidFill>
              <a:srgbClr val="E24B4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57200" y="137160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Autotutela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1682496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Solución por la fuerza. PROHIBIDA (regla general).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74320" y="2121408"/>
            <a:ext cx="4937760" cy="685800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274320" y="2121408"/>
            <a:ext cx="64008" cy="685800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2176272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Autocomposición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57200" y="2487168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Acuerdo voluntario entre partes. PROMOVIDA (MASC).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74320" y="2926080"/>
            <a:ext cx="4937760" cy="685800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74320" y="2926080"/>
            <a:ext cx="64008" cy="6858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7200" y="2980944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Heterocomposición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457200" y="3291840"/>
            <a:ext cx="4572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Tercero decide (juez/árbitro). Produce cosa juzgada.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5468112" y="969264"/>
            <a:ext cx="34015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Conceptos clave del módulo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68112" y="1316736"/>
            <a:ext cx="3401568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5468112" y="1316736"/>
            <a:ext cx="64008" cy="6858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650992" y="1371600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Acción procesal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5650992" y="166420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Derecho fundamental autónomo · Art. 229 C.P. · Existe aunque no se tenga la razón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5468112" y="2121408"/>
            <a:ext cx="3401568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5468112" y="2121408"/>
            <a:ext cx="64008" cy="6858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650992" y="2176272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Pretensión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5650992" y="246888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Lo que pide el demandante. Define el objeto del proceso. Art. 9 CGP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5468112" y="2926080"/>
            <a:ext cx="3401568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5468112" y="2926080"/>
            <a:ext cx="64008" cy="6858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5650992" y="2980944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Contradicción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5650992" y="3273552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Derecho del demandado. Excep. previas, mérito, reconvención. Art. 29 C.P.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5468112" y="3730752"/>
            <a:ext cx="3401568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5468112" y="3730752"/>
            <a:ext cx="64008" cy="685800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650992" y="3785616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Jurisdicción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5650992" y="4078224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Poder estatal de juzgar. Art. 228 C.P. Exclusiva, permanente, coercitiva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274320" y="4608576"/>
            <a:ext cx="8595360" cy="32918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57200" y="4608576"/>
            <a:ext cx="8321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D0E8F7"/>
                </a:solidFill>
              </a:rPr>
              <a:t>Principio de congruencia (Art. 281 CGP): el juez solo puede fallar sobre lo pedido. Prohíbe: ultra petita · extra petita · citra petita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Art. 228-229 C.P. · Arts. 2, 9, 281 CGP · Sent. C-426/02 · Ley 640/01 · Ley 1563/12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2 — 7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La Competencia y el Reparto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8595360" cy="51206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57200" y="960120"/>
            <a:ext cx="83210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D0E8F7"/>
                </a:solidFill>
              </a:rPr>
              <a:t>"Todos los jueces tienen jurisdicción, pero no todos tienen competencia."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74320" y="1609344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A5C"/>
                </a:solidFill>
              </a:rPr>
              <a:t>Los 4 factores de competencia — Arts. 16-30 CGP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274320" y="1956816"/>
            <a:ext cx="2084832" cy="2267712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274320" y="1956816"/>
            <a:ext cx="2084832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1042416" y="2084832"/>
            <a:ext cx="475488" cy="475488"/>
          </a:xfrm>
          <a:prstGeom prst="ellipse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42416" y="208483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1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402336" y="2670048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3A5C"/>
                </a:solidFill>
              </a:rPr>
              <a:t>Objetivo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02336" y="2999232"/>
            <a:ext cx="182880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Cuantía: Mínima (≤40 SMLMV) / Menor (40-150) / Mayor (&gt;150)</a:t>
            </a:r>
            <a:endParaRPr lang="en-US" sz="950" dirty="0"/>
          </a:p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Naturaleza: tipo de pretensión y materia.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450592" y="1956816"/>
            <a:ext cx="2084832" cy="2267712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450592" y="1956816"/>
            <a:ext cx="2084832" cy="502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3218688" y="2084832"/>
            <a:ext cx="475488" cy="475488"/>
          </a:xfrm>
          <a:prstGeom prst="ellipse">
            <a:avLst/>
          </a:prstGeom>
          <a:solidFill>
            <a:srgbClr val="0F6E56">
              <a:alpha val="80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218688" y="208483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2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2578608" y="2670048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3A5C"/>
                </a:solidFill>
              </a:rPr>
              <a:t>Subjetivo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2578608" y="2999232"/>
            <a:ext cx="182880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Calidad especial de las partes: magistrados, diplomáticos, estados extranjeros. Inmunidad de jurisdicción.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4626864" y="1956816"/>
            <a:ext cx="2084832" cy="2267712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626864" y="1956816"/>
            <a:ext cx="2084832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5394960" y="2084832"/>
            <a:ext cx="475488" cy="475488"/>
          </a:xfrm>
          <a:prstGeom prst="ellipse">
            <a:avLst/>
          </a:prstGeom>
          <a:solidFill>
            <a:srgbClr val="534AB7">
              <a:alpha val="80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394960" y="208483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3</a:t>
            </a:r>
            <a:endParaRPr lang="en-US" sz="1700" dirty="0"/>
          </a:p>
        </p:txBody>
      </p:sp>
      <p:sp>
        <p:nvSpPr>
          <p:cNvPr id="25" name="Text 23"/>
          <p:cNvSpPr/>
          <p:nvPr/>
        </p:nvSpPr>
        <p:spPr>
          <a:xfrm>
            <a:off x="4754880" y="2670048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3A5C"/>
                </a:solidFill>
              </a:rPr>
              <a:t>Territorial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4754880" y="2999232"/>
            <a:ext cx="182880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Fuero personal (domicilio demandado), real (lugar inmueble), contractual (domicilio O lugar cumplimiento).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6803136" y="1956816"/>
            <a:ext cx="2084832" cy="2267712"/>
          </a:xfrm>
          <a:prstGeom prst="rect">
            <a:avLst/>
          </a:prstGeom>
          <a:solidFill>
            <a:srgbClr val="FFF3CD"/>
          </a:solidFill>
          <a:ln w="12700">
            <a:solidFill>
              <a:srgbClr val="BA751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6803136" y="1956816"/>
            <a:ext cx="2084832" cy="50292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7571232" y="2084832"/>
            <a:ext cx="475488" cy="475488"/>
          </a:xfrm>
          <a:prstGeom prst="ellipse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7571232" y="208483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FFFFFF"/>
                </a:solidFill>
              </a:rPr>
              <a:t>4</a:t>
            </a:r>
            <a:endParaRPr lang="en-US" sz="1700" dirty="0"/>
          </a:p>
        </p:txBody>
      </p:sp>
      <p:sp>
        <p:nvSpPr>
          <p:cNvPr id="31" name="Text 29"/>
          <p:cNvSpPr/>
          <p:nvPr/>
        </p:nvSpPr>
        <p:spPr>
          <a:xfrm>
            <a:off x="6931152" y="2670048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3A5C"/>
                </a:solidFill>
              </a:rPr>
              <a:t>Funcional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6931152" y="2999232"/>
            <a:ext cx="1828800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Distribución por instancias: juzgados (1ª), tribunales (2ª), Corte Suprema (casación). Doble instancia Art. 31 C.P.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274320" y="4315968"/>
            <a:ext cx="8595360" cy="512064"/>
          </a:xfrm>
          <a:prstGeom prst="rect">
            <a:avLst/>
          </a:prstGeom>
          <a:solidFill>
            <a:srgbClr val="FDEDEC"/>
          </a:solidFill>
          <a:ln w="12700">
            <a:solidFill>
              <a:srgbClr val="F7C1C1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274320" y="4315968"/>
            <a:ext cx="64008" cy="512064"/>
          </a:xfrm>
          <a:prstGeom prst="rect">
            <a:avLst/>
          </a:prstGeom>
          <a:solidFill>
            <a:srgbClr val="E24B4A"/>
          </a:solidFill>
          <a:ln w="12700">
            <a:solidFill>
              <a:srgbClr val="E24B4A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57200" y="4315968"/>
            <a:ext cx="83210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24B4A"/>
                </a:solidFill>
              </a:rPr>
              <a:t>Consecuencia: </a:t>
            </a:r>
            <a:r>
              <a:rPr lang="en-US" sz="1100" dirty="0">
                <a:solidFill>
                  <a:srgbClr val="791F1F"/>
                </a:solidFill>
              </a:rPr>
              <a:t>Falta de competencia = nulidad INSANEABLE (Art. 133 num. 1 CGP) · Perpetuatio jurisdictionis: la competencia fijada al inicio del proceso NO cambia por hechos posteriores (Art. 26 inc. 3 CGP)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Arts. 16-30 CGP · Art. 31 C.P. · SMLMV 2025: $1.423.500 · Sent. CSJ SC7892-2019 · Acuerdo PCSJA20-11521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3 — 7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Sujetos Procesales y Litisconsorcio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74320" y="969264"/>
            <a:ext cx="2816352" cy="3621024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274320" y="969264"/>
            <a:ext cx="2816352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02336" y="1024128"/>
            <a:ext cx="25603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El juez director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02336" y="1517904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02336" y="1517904"/>
            <a:ext cx="54864" cy="658368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30352" y="1572768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4 poderes: ordenación, coercitivos, disciplinarios y de sanción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02336" y="2267712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02336" y="2267712"/>
            <a:ext cx="54864" cy="658368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0352" y="2322576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8 causales TAXATIVAS de impedimento (Art. 141 CGP)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02336" y="3017520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02336" y="3017520"/>
            <a:ext cx="54864" cy="658368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30352" y="3072384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Recusación: puede pedirla cualquier parte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02336" y="3767328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02336" y="3767328"/>
            <a:ext cx="54864" cy="658368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30352" y="3822192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Responsabilidad: disciplinaria, penal (prevaricato) y patrimonial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182112" y="969264"/>
            <a:ext cx="2816352" cy="3621024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3182112" y="969264"/>
            <a:ext cx="2816352" cy="502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310128" y="1024128"/>
            <a:ext cx="25603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Las partes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3310128" y="1517904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3310128" y="1517904"/>
            <a:ext cx="54864" cy="658368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438144" y="1572768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Capacidad ser parte: toda persona (natural y jurídica)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3310128" y="2267712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3310128" y="2267712"/>
            <a:ext cx="54864" cy="658368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438144" y="2322576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Capacidad procesal: mayores de 18 años no interdictos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3310128" y="3017520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310128" y="3017520"/>
            <a:ext cx="54864" cy="658368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438144" y="3072384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Legitimación en la causa: titular del derecho discutido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3310128" y="3767328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3310128" y="3767328"/>
            <a:ext cx="54864" cy="658368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438144" y="3822192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Postulación: abogado titulado obligatorio (Art. 73 CGP)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6089904" y="969264"/>
            <a:ext cx="2816352" cy="3621024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089904" y="969264"/>
            <a:ext cx="2816352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217920" y="1024128"/>
            <a:ext cx="25603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Litisconsorcio y terceros</a:t>
            </a:r>
            <a:endParaRPr lang="en-US" sz="1300" dirty="0"/>
          </a:p>
        </p:txBody>
      </p:sp>
      <p:sp>
        <p:nvSpPr>
          <p:cNvPr id="39" name="Shape 37"/>
          <p:cNvSpPr/>
          <p:nvPr/>
        </p:nvSpPr>
        <p:spPr>
          <a:xfrm>
            <a:off x="6217920" y="1517904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217920" y="1517904"/>
            <a:ext cx="54864" cy="65836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345936" y="1572768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Facultativo: partes independientes que pueden actuar juntas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6217920" y="2267712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6217920" y="2267712"/>
            <a:ext cx="54864" cy="65836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6345936" y="2322576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Necesario: todos deben vincularse o el proceso es NULO</a:t>
            </a:r>
            <a:endParaRPr lang="en-US" sz="1000" dirty="0"/>
          </a:p>
        </p:txBody>
      </p:sp>
      <p:sp>
        <p:nvSpPr>
          <p:cNvPr id="45" name="Shape 43"/>
          <p:cNvSpPr/>
          <p:nvPr/>
        </p:nvSpPr>
        <p:spPr>
          <a:xfrm>
            <a:off x="6217920" y="3017520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6217920" y="3017520"/>
            <a:ext cx="54864" cy="65836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6345936" y="3072384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Coadyuvante (Art. 71): ayuda sin ser parte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6217920" y="3767328"/>
            <a:ext cx="2560320" cy="658368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6217920" y="3767328"/>
            <a:ext cx="54864" cy="65836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6345936" y="3822192"/>
            <a:ext cx="2395728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Llamamiento en garantía (Art. 64): acción de regreso</a:t>
            </a:r>
            <a:endParaRPr lang="en-US" sz="1000" dirty="0"/>
          </a:p>
        </p:txBody>
      </p:sp>
      <p:sp>
        <p:nvSpPr>
          <p:cNvPr id="51" name="Shape 49"/>
          <p:cNvSpPr/>
          <p:nvPr/>
        </p:nvSpPr>
        <p:spPr>
          <a:xfrm>
            <a:off x="274320" y="4663440"/>
            <a:ext cx="8595360" cy="347472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457200" y="4663440"/>
            <a:ext cx="8321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D0E8F7"/>
                </a:solidFill>
              </a:rPr>
              <a:t>Auxiliares de la justicia (Arts. 47-52 CGP): perito · secuestre · curador ad litem · partidor · liquidador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Arts. 42-45, 53, 61, 64, 71, 73, 141 CGP · Art. 29 C.P. · Sent. CSJ SC3142-2022 · SC9193-2017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4 — 7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Actos Procesales y Principios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74320" y="969264"/>
            <a:ext cx="49377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7 componentes del debido proceso — Art. 29 C.P.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74320" y="131673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65760" y="1408176"/>
            <a:ext cx="329184" cy="329184"/>
          </a:xfrm>
          <a:prstGeom prst="ellipse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14081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804672" y="140817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Legalidad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2761488" y="131673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2852928" y="1408176"/>
            <a:ext cx="329184" cy="329184"/>
          </a:xfrm>
          <a:prstGeom prst="ellipse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852928" y="14081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291840" y="140817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Juez natural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274320" y="195681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365760" y="2048256"/>
            <a:ext cx="329184" cy="329184"/>
          </a:xfrm>
          <a:prstGeom prst="ellipse">
            <a:avLst/>
          </a:prstGeom>
          <a:solidFill>
            <a:srgbClr val="0F6E56">
              <a:alpha val="80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204825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3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804672" y="204825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Favorabilidad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761488" y="195681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2852928" y="2048256"/>
            <a:ext cx="329184" cy="329184"/>
          </a:xfrm>
          <a:prstGeom prst="ellipse">
            <a:avLst/>
          </a:prstGeom>
          <a:solidFill>
            <a:srgbClr val="0F6E56">
              <a:alpha val="80000"/>
            </a:srgbClr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2852928" y="204825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4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3291840" y="204825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Presunción inocencia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274320" y="259689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365760" y="2688336"/>
            <a:ext cx="329184" cy="329184"/>
          </a:xfrm>
          <a:prstGeom prst="ellipse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65760" y="268833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5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804672" y="268833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Defensa y contradicción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2761488" y="2596896"/>
            <a:ext cx="239572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2852928" y="2688336"/>
            <a:ext cx="329184" cy="329184"/>
          </a:xfrm>
          <a:prstGeom prst="ellipse">
            <a:avLst/>
          </a:prstGeom>
          <a:solidFill>
            <a:srgbClr val="BA7517">
              <a:alpha val="80000"/>
            </a:srgbClr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2852928" y="268833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6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3291840" y="2688336"/>
            <a:ext cx="17373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Doble instancia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2432304" y="3712464"/>
            <a:ext cx="24871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2523744" y="3803904"/>
            <a:ext cx="329184" cy="329184"/>
          </a:xfrm>
          <a:prstGeom prst="ellipse">
            <a:avLst/>
          </a:prstGeom>
          <a:solidFill>
            <a:srgbClr val="534AB7">
              <a:alpha val="80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2523744" y="380390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7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2962656" y="3803904"/>
            <a:ext cx="18288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Non bis in idem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5468112" y="969264"/>
            <a:ext cx="340156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Del proceso escrito al oral — CGP 2012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5468112" y="1316736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5468112" y="1316736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632704" y="1353312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Audiencia inicial (Art. 372)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5632704" y="1609344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Conciliación · Saneamiento · Decreto pruebas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5468112" y="1938528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5468112" y="1938528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632704" y="1975104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Instrucción y juzgamiento (Art. 373)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5632704" y="2231136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Práctica pruebas · Alegatos · Sentencia oral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5468112" y="2560320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5468112" y="2560320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5632704" y="2596896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La demanda (Art. 82 CGP)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5632704" y="2852928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10 requisitos · Admitida / Inadmitida (5 días) / Rechazada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5468112" y="3182112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5468112" y="3182112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5632704" y="3218688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Actitudes del demandado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5632704" y="3474720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Silencio · Contestación · Excep. previas · Reconvención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5468112" y="3803904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5468112" y="3803904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5632704" y="3840480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Preclusión (Art. 118)</a:t>
            </a:r>
            <a:endParaRPr lang="en-US" sz="1100" dirty="0"/>
          </a:p>
        </p:txBody>
      </p:sp>
      <p:sp>
        <p:nvSpPr>
          <p:cNvPr id="55" name="Text 53"/>
          <p:cNvSpPr/>
          <p:nvPr/>
        </p:nvSpPr>
        <p:spPr>
          <a:xfrm>
            <a:off x="5632704" y="4096512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Término vencido = derecho extinguido. Opera automáticamente.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5468112" y="4425696"/>
            <a:ext cx="340156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7" name="Shape 55"/>
          <p:cNvSpPr/>
          <p:nvPr/>
        </p:nvSpPr>
        <p:spPr>
          <a:xfrm>
            <a:off x="5468112" y="4425696"/>
            <a:ext cx="64008" cy="53035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5632704" y="4462272"/>
            <a:ext cx="314553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Notificación electrónica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5632704" y="4718304"/>
            <a:ext cx="314553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F5E5A"/>
                </a:solidFill>
              </a:rPr>
              <a:t>Ley 2213/22 · Correo en CC equivale a notificación personal</a:t>
            </a:r>
            <a:endParaRPr lang="en-US" sz="1000" dirty="0"/>
          </a:p>
        </p:txBody>
      </p:sp>
      <p:sp>
        <p:nvSpPr>
          <p:cNvPr id="60" name="Text 58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Art. 29 C.P. · Arts. 82-103, 117-118 CGP · Arts. 372-373 CGP · Ley 2213/2022 · Sent. C-713/08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5 — 7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Providencias, Recursos y Nulidades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74320" y="969264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3A5C"/>
                </a:solidFill>
              </a:rPr>
              <a:t>Tipos de providencias — Art. 278 CGP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274320" y="1316736"/>
            <a:ext cx="2807208" cy="658368"/>
          </a:xfrm>
          <a:prstGeom prst="rect">
            <a:avLst/>
          </a:prstGeom>
          <a:solidFill>
            <a:srgbClr val="F1EFE8"/>
          </a:solidFill>
          <a:ln w="12700">
            <a:solidFill>
              <a:srgbClr val="5F5E5A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274320" y="1316736"/>
            <a:ext cx="2807208" cy="50292"/>
          </a:xfrm>
          <a:prstGeom prst="rect">
            <a:avLst/>
          </a:prstGeom>
          <a:solidFill>
            <a:srgbClr val="5F5E5A"/>
          </a:solidFill>
          <a:ln w="12700">
            <a:solidFill>
              <a:srgbClr val="5F5E5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02336" y="137160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Auto de sustanciación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02336" y="1664208"/>
            <a:ext cx="2560320" cy="256032"/>
          </a:xfrm>
          <a:prstGeom prst="rect">
            <a:avLst/>
          </a:prstGeom>
          <a:solidFill>
            <a:srgbClr val="5F5E5A">
              <a:alpha val="80000"/>
            </a:srgbClr>
          </a:solidFill>
          <a:ln w="12700">
            <a:solidFill>
              <a:srgbClr val="5F5E5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02336" y="1664208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A3A5C"/>
                </a:solidFill>
              </a:rPr>
              <a:t>Impulsa el proceso. Solo REPOSICIÓN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172968" y="1316736"/>
            <a:ext cx="2807208" cy="658368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3172968" y="1316736"/>
            <a:ext cx="2807208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300984" y="137160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Auto interlocutorio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3300984" y="1664208"/>
            <a:ext cx="2560320" cy="256032"/>
          </a:xfrm>
          <a:prstGeom prst="rect">
            <a:avLst/>
          </a:prstGeom>
          <a:solidFill>
            <a:srgbClr val="534AB7">
              <a:alpha val="80000"/>
            </a:srgbClr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300984" y="1664208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A3A5C"/>
                </a:solidFill>
              </a:rPr>
              <a:t>Resuelve incidente. REPOSICIÓN + APELACIÓN*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6071616" y="1316736"/>
            <a:ext cx="2807208" cy="658368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071616" y="1316736"/>
            <a:ext cx="2807208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199632" y="1371600"/>
            <a:ext cx="25603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Sentencia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6199632" y="1664208"/>
            <a:ext cx="2560320" cy="256032"/>
          </a:xfrm>
          <a:prstGeom prst="rect">
            <a:avLst/>
          </a:prstGeom>
          <a:solidFill>
            <a:srgbClr val="1F6FA8">
              <a:alpha val="80000"/>
            </a:srgbClr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199632" y="1664208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A3A5C"/>
                </a:solidFill>
              </a:rPr>
              <a:t>Decide el fondo. APELACIÓN + CASACIÓN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74320" y="2103120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Recursos judiciales comparados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274320" y="2450592"/>
            <a:ext cx="1645920" cy="42062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47472" y="2487168"/>
            <a:ext cx="14996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0E8F7"/>
                </a:solidFill>
              </a:rPr>
              <a:t>Recurso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1920240" y="2450592"/>
            <a:ext cx="2194560" cy="42062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993392" y="2487168"/>
            <a:ext cx="20482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0E8F7"/>
                </a:solidFill>
              </a:rPr>
              <a:t>¿Contra qué?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4114800" y="2450592"/>
            <a:ext cx="822960" cy="42062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4187952" y="2487168"/>
            <a:ext cx="6766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0E8F7"/>
                </a:solidFill>
              </a:rPr>
              <a:t>¿Plazo?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4937760" y="2450592"/>
            <a:ext cx="2103120" cy="42062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5010912" y="2487168"/>
            <a:ext cx="19568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0E8F7"/>
                </a:solidFill>
              </a:rPr>
              <a:t>¿Ante quién?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7040880" y="2450592"/>
            <a:ext cx="1737360" cy="42062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7114032" y="2487168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D0E8F7"/>
                </a:solidFill>
              </a:rPr>
              <a:t>¿Efecto?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274320" y="2926080"/>
            <a:ext cx="164592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347472" y="2962656"/>
            <a:ext cx="14996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Reposición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1920240" y="2926080"/>
            <a:ext cx="21945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1993392" y="2962656"/>
            <a:ext cx="20482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Todos los autos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4114800" y="2926080"/>
            <a:ext cx="8229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187952" y="2962656"/>
            <a:ext cx="6766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3 días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4937760" y="2926080"/>
            <a:ext cx="210312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5010912" y="2962656"/>
            <a:ext cx="19568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El mismo juez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7040880" y="2926080"/>
            <a:ext cx="17373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7114032" y="2962656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No suspende</a:t>
            </a:r>
            <a:endParaRPr lang="en-US" sz="1050" dirty="0"/>
          </a:p>
        </p:txBody>
      </p:sp>
      <p:sp>
        <p:nvSpPr>
          <p:cNvPr id="43" name="Shape 41"/>
          <p:cNvSpPr/>
          <p:nvPr/>
        </p:nvSpPr>
        <p:spPr>
          <a:xfrm>
            <a:off x="274320" y="3401568"/>
            <a:ext cx="1645920" cy="420624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347472" y="3438144"/>
            <a:ext cx="14996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Apelación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1920240" y="3401568"/>
            <a:ext cx="2194560" cy="420624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1993392" y="3438144"/>
            <a:ext cx="20482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Autos apelables + sentencias</a:t>
            </a:r>
            <a:endParaRPr lang="en-US" sz="1050" dirty="0"/>
          </a:p>
        </p:txBody>
      </p:sp>
      <p:sp>
        <p:nvSpPr>
          <p:cNvPr id="47" name="Shape 45"/>
          <p:cNvSpPr/>
          <p:nvPr/>
        </p:nvSpPr>
        <p:spPr>
          <a:xfrm>
            <a:off x="4114800" y="3401568"/>
            <a:ext cx="822960" cy="420624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4187952" y="3438144"/>
            <a:ext cx="6766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3 días</a:t>
            </a:r>
            <a:endParaRPr lang="en-US" sz="1050" dirty="0"/>
          </a:p>
        </p:txBody>
      </p:sp>
      <p:sp>
        <p:nvSpPr>
          <p:cNvPr id="49" name="Shape 47"/>
          <p:cNvSpPr/>
          <p:nvPr/>
        </p:nvSpPr>
        <p:spPr>
          <a:xfrm>
            <a:off x="4937760" y="3401568"/>
            <a:ext cx="2103120" cy="420624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5010912" y="3438144"/>
            <a:ext cx="19568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Superior funcional</a:t>
            </a:r>
            <a:endParaRPr lang="en-US" sz="1050" dirty="0"/>
          </a:p>
        </p:txBody>
      </p:sp>
      <p:sp>
        <p:nvSpPr>
          <p:cNvPr id="51" name="Shape 49"/>
          <p:cNvSpPr/>
          <p:nvPr/>
        </p:nvSpPr>
        <p:spPr>
          <a:xfrm>
            <a:off x="7040880" y="3401568"/>
            <a:ext cx="1737360" cy="420624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7114032" y="3438144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Suspensivo / Devolutivo / Diferido</a:t>
            </a:r>
            <a:endParaRPr lang="en-US" sz="1050" dirty="0"/>
          </a:p>
        </p:txBody>
      </p:sp>
      <p:sp>
        <p:nvSpPr>
          <p:cNvPr id="53" name="Shape 51"/>
          <p:cNvSpPr/>
          <p:nvPr/>
        </p:nvSpPr>
        <p:spPr>
          <a:xfrm>
            <a:off x="274320" y="3877056"/>
            <a:ext cx="164592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347472" y="3913632"/>
            <a:ext cx="14996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Casación</a:t>
            </a:r>
            <a:endParaRPr lang="en-US" sz="1050" dirty="0"/>
          </a:p>
        </p:txBody>
      </p:sp>
      <p:sp>
        <p:nvSpPr>
          <p:cNvPr id="55" name="Shape 53"/>
          <p:cNvSpPr/>
          <p:nvPr/>
        </p:nvSpPr>
        <p:spPr>
          <a:xfrm>
            <a:off x="1920240" y="3877056"/>
            <a:ext cx="21945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1993392" y="3913632"/>
            <a:ext cx="20482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Sentencias &gt;1.000 SMLMV</a:t>
            </a:r>
            <a:endParaRPr lang="en-US" sz="1050" dirty="0"/>
          </a:p>
        </p:txBody>
      </p:sp>
      <p:sp>
        <p:nvSpPr>
          <p:cNvPr id="57" name="Shape 55"/>
          <p:cNvSpPr/>
          <p:nvPr/>
        </p:nvSpPr>
        <p:spPr>
          <a:xfrm>
            <a:off x="4114800" y="3877056"/>
            <a:ext cx="8229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4187952" y="3913632"/>
            <a:ext cx="6766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5 días</a:t>
            </a:r>
            <a:endParaRPr lang="en-US" sz="1050" dirty="0"/>
          </a:p>
        </p:txBody>
      </p:sp>
      <p:sp>
        <p:nvSpPr>
          <p:cNvPr id="59" name="Shape 57"/>
          <p:cNvSpPr/>
          <p:nvPr/>
        </p:nvSpPr>
        <p:spPr>
          <a:xfrm>
            <a:off x="4937760" y="3877056"/>
            <a:ext cx="210312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60" name="Text 58"/>
          <p:cNvSpPr/>
          <p:nvPr/>
        </p:nvSpPr>
        <p:spPr>
          <a:xfrm>
            <a:off x="5010912" y="3913632"/>
            <a:ext cx="195681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Corte Suprema — Sala Civil</a:t>
            </a:r>
            <a:endParaRPr lang="en-US" sz="1050" dirty="0"/>
          </a:p>
        </p:txBody>
      </p:sp>
      <p:sp>
        <p:nvSpPr>
          <p:cNvPr id="61" name="Shape 59"/>
          <p:cNvSpPr/>
          <p:nvPr/>
        </p:nvSpPr>
        <p:spPr>
          <a:xfrm>
            <a:off x="7040880" y="3877056"/>
            <a:ext cx="1737360" cy="420624"/>
          </a:xfrm>
          <a:prstGeom prst="rect">
            <a:avLst/>
          </a:prstGeom>
          <a:solidFill>
            <a:srgbClr val="FFFFFF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7114032" y="3913632"/>
            <a:ext cx="159105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5C"/>
                </a:solidFill>
              </a:rPr>
              <a:t>No es 3ª instancia</a:t>
            </a:r>
            <a:endParaRPr lang="en-US" sz="1050" dirty="0"/>
          </a:p>
        </p:txBody>
      </p:sp>
      <p:sp>
        <p:nvSpPr>
          <p:cNvPr id="63" name="Shape 61"/>
          <p:cNvSpPr/>
          <p:nvPr/>
        </p:nvSpPr>
        <p:spPr>
          <a:xfrm>
            <a:off x="274320" y="4425696"/>
            <a:ext cx="8595360" cy="530352"/>
          </a:xfrm>
          <a:prstGeom prst="rect">
            <a:avLst/>
          </a:prstGeom>
          <a:solidFill>
            <a:srgbClr val="FFF3CD"/>
          </a:solidFill>
          <a:ln w="12700">
            <a:solidFill>
              <a:srgbClr val="FAC775"/>
            </a:solidFill>
            <a:prstDash val="solid"/>
          </a:ln>
        </p:spPr>
      </p:sp>
      <p:sp>
        <p:nvSpPr>
          <p:cNvPr id="64" name="Text 62"/>
          <p:cNvSpPr/>
          <p:nvPr/>
        </p:nvSpPr>
        <p:spPr>
          <a:xfrm>
            <a:off x="457200" y="4425696"/>
            <a:ext cx="8321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BA7517"/>
                </a:solidFill>
              </a:rPr>
              <a:t>Nulidades (Art. 133): </a:t>
            </a:r>
            <a:r>
              <a:rPr lang="en-US" sz="1050" dirty="0">
                <a:solidFill>
                  <a:srgbClr val="412402"/>
                </a:solidFill>
              </a:rPr>
              <a:t>INSANEABLES (nums. 1-4): falta competencia, indebida representación  ·  SANEABLES (nums. 5-8): se alegan en sig. audiencia  ·  </a:t>
            </a:r>
            <a:r>
              <a:rPr lang="en-US" sz="1050" b="1" dirty="0">
                <a:solidFill>
                  <a:srgbClr val="633806"/>
                </a:solidFill>
              </a:rPr>
              <a:t>Reformatio in pejus: Art. 328 — el superior no puede empeorar al único apelante</a:t>
            </a:r>
            <a:endParaRPr lang="en-US" sz="1050" dirty="0"/>
          </a:p>
        </p:txBody>
      </p:sp>
      <p:sp>
        <p:nvSpPr>
          <p:cNvPr id="65" name="Text 63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Arts. 278-285, 317-336 CGP · Art. 31 C.P. · Sent. CSJ SC9421-2020 · SC3421-2021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980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749808"/>
            <a:ext cx="9144000" cy="50292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74320" y="73152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kern="0" spc="200" dirty="0">
                <a:solidFill>
                  <a:srgbClr val="D0E8F7"/>
                </a:solidFill>
              </a:rPr>
              <a:t>MÓDULO 6 — 6 CÁPSULAS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274320" y="338328"/>
            <a:ext cx="85953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</a:rPr>
              <a:t>Pruebas y Mecanismos Alternativos (MASC)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274320" y="969264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3A5C"/>
                </a:solidFill>
              </a:rPr>
              <a:t>Trilogía probatoria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274320" y="1298448"/>
            <a:ext cx="280720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0F6E56">
                <a:alpha val="6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74320" y="1298448"/>
            <a:ext cx="2807208" cy="50292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02336" y="1353312"/>
            <a:ext cx="1097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FUENTE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536192" y="1353312"/>
            <a:ext cx="142646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La realidad fuera del proceso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3172968" y="1298448"/>
            <a:ext cx="280720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1F6FA8">
                <a:alpha val="6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172968" y="1298448"/>
            <a:ext cx="2807208" cy="50292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300984" y="1353312"/>
            <a:ext cx="1097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MEDIO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434840" y="1353312"/>
            <a:ext cx="142646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Instrumento procesal (Art. 165)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6071616" y="1298448"/>
            <a:ext cx="2807208" cy="530352"/>
          </a:xfrm>
          <a:prstGeom prst="rect">
            <a:avLst/>
          </a:prstGeom>
          <a:solidFill>
            <a:srgbClr val="F5F8FC"/>
          </a:solidFill>
          <a:ln w="12700">
            <a:solidFill>
              <a:srgbClr val="534AB7">
                <a:alpha val="60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071616" y="1298448"/>
            <a:ext cx="2807208" cy="50292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199632" y="1353312"/>
            <a:ext cx="10972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</a:rPr>
              <a:t>ÓRGANO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7333488" y="1353312"/>
            <a:ext cx="142646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5E5A"/>
                </a:solidFill>
              </a:rPr>
              <a:t>La persona que la porta (testigo, perito)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274320" y="1938528"/>
            <a:ext cx="49377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Medios de prueba — Art. 165 CGP: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274320" y="2267712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274320" y="2267712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438912" y="2267712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Declaración de parte (Arts. 191-207)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2761488" y="2267712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2761488" y="2267712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926080" y="2267712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Testimonio de terceros (208-228)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274320" y="2852928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274320" y="2852928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438912" y="2852928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Documentos (Arts. 243-269)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2761488" y="2852928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2761488" y="2852928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2926080" y="2852928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Dictamen pericial (226-235)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274320" y="3438144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74320" y="3438144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438912" y="3438144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Inspección judicial (236-242)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2761488" y="3438144"/>
            <a:ext cx="2395728" cy="493776"/>
          </a:xfrm>
          <a:prstGeom prst="rect">
            <a:avLst/>
          </a:prstGeom>
          <a:solidFill>
            <a:srgbClr val="F5F8FC"/>
          </a:solidFill>
          <a:ln w="12700">
            <a:solidFill>
              <a:srgbClr val="D3D1C7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2761488" y="3438144"/>
            <a:ext cx="64008" cy="493776"/>
          </a:xfrm>
          <a:prstGeom prst="rect">
            <a:avLst/>
          </a:prstGeom>
          <a:solidFill>
            <a:srgbClr val="378ADD"/>
          </a:solidFill>
          <a:ln w="12700">
            <a:solidFill>
              <a:srgbClr val="378ADD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2926080" y="3438144"/>
            <a:ext cx="213969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5C"/>
                </a:solidFill>
              </a:rPr>
              <a:t>Indicios (Art. 240 CGP)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274320" y="4059936"/>
            <a:ext cx="4937760" cy="475488"/>
          </a:xfrm>
          <a:prstGeom prst="rect">
            <a:avLst/>
          </a:prstGeom>
          <a:solidFill>
            <a:srgbClr val="FFF3CD"/>
          </a:solidFill>
          <a:ln w="12700">
            <a:solidFill>
              <a:srgbClr val="FAC775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457200" y="4059936"/>
            <a:ext cx="46634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BA7517"/>
                </a:solidFill>
              </a:rPr>
              <a:t>Sana crítica (Art. 176): </a:t>
            </a:r>
            <a:r>
              <a:rPr lang="en-US" sz="1050" dirty="0">
                <a:solidFill>
                  <a:srgbClr val="412402"/>
                </a:solidFill>
              </a:rPr>
              <a:t>el juez valora libremente según lógica, ciencia y experiencia. Sin tarifa legal.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274320" y="4590288"/>
            <a:ext cx="4937760" cy="329184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457200" y="4590288"/>
            <a:ext cx="46634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D0E8F7"/>
                </a:solidFill>
              </a:rPr>
              <a:t>Carga dinámica (Art. 167 inc. 2): quien tiene mejor acceso a la info carga con la prueba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5468112" y="969264"/>
            <a:ext cx="340156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5C"/>
                </a:solidFill>
              </a:rPr>
              <a:t>MASC — Art. 116 C.P.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5468112" y="1298448"/>
            <a:ext cx="3401568" cy="749808"/>
          </a:xfrm>
          <a:prstGeom prst="rect">
            <a:avLst/>
          </a:prstGeom>
          <a:solidFill>
            <a:srgbClr val="EAF3DE"/>
          </a:solidFill>
          <a:ln w="12700">
            <a:solidFill>
              <a:srgbClr val="0F6E56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44" name="Shape 42"/>
          <p:cNvSpPr/>
          <p:nvPr/>
        </p:nvSpPr>
        <p:spPr>
          <a:xfrm>
            <a:off x="5468112" y="1298448"/>
            <a:ext cx="64008" cy="749808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5632704" y="1353312"/>
            <a:ext cx="31272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Conciliación</a:t>
            </a:r>
            <a:endParaRPr lang="en-US" sz="1200" dirty="0"/>
          </a:p>
        </p:txBody>
      </p:sp>
      <p:sp>
        <p:nvSpPr>
          <p:cNvPr id="46" name="Text 44"/>
          <p:cNvSpPr/>
          <p:nvPr/>
        </p:nvSpPr>
        <p:spPr>
          <a:xfrm>
            <a:off x="5632704" y="1664208"/>
            <a:ext cx="31272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Ley 640/01 · Requisito procedibilidad · Acta = cosa juzgada + título ejecutivo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5468112" y="2176272"/>
            <a:ext cx="3401568" cy="749808"/>
          </a:xfrm>
          <a:prstGeom prst="rect">
            <a:avLst/>
          </a:prstGeom>
          <a:solidFill>
            <a:srgbClr val="E6F1FB"/>
          </a:solidFill>
          <a:ln w="12700">
            <a:solidFill>
              <a:srgbClr val="1F6FA8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48" name="Shape 46"/>
          <p:cNvSpPr/>
          <p:nvPr/>
        </p:nvSpPr>
        <p:spPr>
          <a:xfrm>
            <a:off x="5468112" y="2176272"/>
            <a:ext cx="64008" cy="749808"/>
          </a:xfrm>
          <a:prstGeom prst="rect">
            <a:avLst/>
          </a:prstGeom>
          <a:solidFill>
            <a:srgbClr val="1F6FA8"/>
          </a:solidFill>
          <a:ln w="12700">
            <a:solidFill>
              <a:srgbClr val="1F6FA8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5632704" y="2231136"/>
            <a:ext cx="31272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Arbitraje</a:t>
            </a:r>
            <a:endParaRPr lang="en-US" sz="1200" dirty="0"/>
          </a:p>
        </p:txBody>
      </p:sp>
      <p:sp>
        <p:nvSpPr>
          <p:cNvPr id="50" name="Text 48"/>
          <p:cNvSpPr/>
          <p:nvPr/>
        </p:nvSpPr>
        <p:spPr>
          <a:xfrm>
            <a:off x="5632704" y="2542032"/>
            <a:ext cx="31272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Ley 1563/12 · Laudo = sentencia · Plazo 12 meses · Recurso anulación Art. 41</a:t>
            </a:r>
            <a:endParaRPr lang="en-US" sz="950" dirty="0"/>
          </a:p>
        </p:txBody>
      </p:sp>
      <p:sp>
        <p:nvSpPr>
          <p:cNvPr id="51" name="Shape 49"/>
          <p:cNvSpPr/>
          <p:nvPr/>
        </p:nvSpPr>
        <p:spPr>
          <a:xfrm>
            <a:off x="5468112" y="3054096"/>
            <a:ext cx="3401568" cy="749808"/>
          </a:xfrm>
          <a:prstGeom prst="rect">
            <a:avLst/>
          </a:prstGeom>
          <a:solidFill>
            <a:srgbClr val="EDE7F6"/>
          </a:solidFill>
          <a:ln w="12700">
            <a:solidFill>
              <a:srgbClr val="534AB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52" name="Shape 50"/>
          <p:cNvSpPr/>
          <p:nvPr/>
        </p:nvSpPr>
        <p:spPr>
          <a:xfrm>
            <a:off x="5468112" y="3054096"/>
            <a:ext cx="64008" cy="74980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5632704" y="3108960"/>
            <a:ext cx="31272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Mediación</a:t>
            </a:r>
            <a:endParaRPr lang="en-US" sz="1200" dirty="0"/>
          </a:p>
        </p:txBody>
      </p:sp>
      <p:sp>
        <p:nvSpPr>
          <p:cNvPr id="54" name="Text 52"/>
          <p:cNvSpPr/>
          <p:nvPr/>
        </p:nvSpPr>
        <p:spPr>
          <a:xfrm>
            <a:off x="5632704" y="3419856"/>
            <a:ext cx="31272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Ley 1563/12 · El mediador NO decide · Solo facilita · Voluntaria</a:t>
            </a:r>
            <a:endParaRPr lang="en-US" sz="950" dirty="0"/>
          </a:p>
        </p:txBody>
      </p:sp>
      <p:sp>
        <p:nvSpPr>
          <p:cNvPr id="55" name="Shape 53"/>
          <p:cNvSpPr/>
          <p:nvPr/>
        </p:nvSpPr>
        <p:spPr>
          <a:xfrm>
            <a:off x="5468112" y="3931920"/>
            <a:ext cx="3401568" cy="749808"/>
          </a:xfrm>
          <a:prstGeom prst="rect">
            <a:avLst/>
          </a:prstGeom>
          <a:solidFill>
            <a:srgbClr val="FFF3CD"/>
          </a:solidFill>
          <a:ln w="12700">
            <a:solidFill>
              <a:srgbClr val="BA7517">
                <a:alpha val="60000"/>
              </a:srgbClr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56" name="Shape 54"/>
          <p:cNvSpPr/>
          <p:nvPr/>
        </p:nvSpPr>
        <p:spPr>
          <a:xfrm>
            <a:off x="5468112" y="3931920"/>
            <a:ext cx="64008" cy="749808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632704" y="3986784"/>
            <a:ext cx="312724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</a:rPr>
              <a:t>Cosa juzgada</a:t>
            </a:r>
            <a:endParaRPr lang="en-US" sz="1200" dirty="0"/>
          </a:p>
        </p:txBody>
      </p:sp>
      <p:sp>
        <p:nvSpPr>
          <p:cNvPr id="58" name="Text 56"/>
          <p:cNvSpPr/>
          <p:nvPr/>
        </p:nvSpPr>
        <p:spPr>
          <a:xfrm>
            <a:off x="5632704" y="4297680"/>
            <a:ext cx="31272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5E5A"/>
                </a:solidFill>
              </a:rPr>
              <a:t>Art. 303: 3 identidades (partes, objeto, causa) · Recurso revisión 2 años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274320" y="4919472"/>
            <a:ext cx="8595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D3D1C7"/>
                </a:solidFill>
              </a:rPr>
              <a:t>Arts. 164-270, 303 CGP · Ley 640/01 · Ley 1563/12 · Art. 116 C.P. · Sent. CSJ SC4218-2021</a:t>
            </a:r>
            <a:endParaRPr lang="en-US" sz="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2034</Words>
  <Application>Microsoft Office PowerPoint</Application>
  <PresentationFormat>Presentación en pantalla (16:9)</PresentationFormat>
  <Paragraphs>315</Paragraphs>
  <Slides>13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5" baseType="lpstr"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Fundamentos de Derecho Procesal Civil en Colombia — Visión General del Curso</dc:title>
  <dc:subject>PptxGenJS Presentation</dc:subject>
  <dc:creator>Jackeline Betancourt</dc:creator>
  <cp:lastModifiedBy>Jackeline Betancourt Ch</cp:lastModifiedBy>
  <cp:revision>3</cp:revision>
  <dcterms:created xsi:type="dcterms:W3CDTF">2026-03-19T13:44:18Z</dcterms:created>
  <dcterms:modified xsi:type="dcterms:W3CDTF">2026-03-19T14:17:44Z</dcterms:modified>
</cp:coreProperties>
</file>