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1" r:id="rId6"/>
    <p:sldId id="262" r:id="rId7"/>
    <p:sldId id="263" r:id="rId8"/>
    <p:sldId id="265" r:id="rId9"/>
    <p:sldId id="266" r:id="rId10"/>
    <p:sldId id="267" r:id="rId11"/>
    <p:sldId id="268" r:id="rId12"/>
    <p:sldId id="269" r:id="rId13"/>
    <p:sldId id="270" r:id="rId14"/>
    <p:sldId id="260"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Century Gothic" panose="020B0502020202020204" pitchFamily="34" charset="0"/>
      <p:regular r:id="rId21"/>
      <p:bold r:id="rId22"/>
      <p:italic r:id="rId23"/>
      <p:boldItalic r:id="rId24"/>
    </p:embeddedFont>
    <p:embeddedFont>
      <p:font typeface="Wingdings 2" panose="05020102010507070707" pitchFamily="18" charset="2"/>
      <p:regular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6" roundtripDataSignature="AMtx7mjQb9JDw6z98Kvdk4Nlt2w25hWS2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_rels/drawing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C86FB8-AC60-4664-95F1-ACE628A8DCFA}" type="doc">
      <dgm:prSet loTypeId="urn:microsoft.com/office/officeart/2005/8/layout/bProcess3" loCatId="process" qsTypeId="urn:microsoft.com/office/officeart/2005/8/quickstyle/simple1" qsCatId="simple" csTypeId="urn:microsoft.com/office/officeart/2005/8/colors/accent2_1" csCatId="accent2" phldr="1"/>
      <dgm:spPr/>
      <dgm:t>
        <a:bodyPr/>
        <a:lstStyle/>
        <a:p>
          <a:endParaRPr lang="es-CO"/>
        </a:p>
      </dgm:t>
    </dgm:pt>
    <dgm:pt modelId="{1FE04777-28AC-4FCE-B006-DB5A13E5FC24}">
      <dgm:prSet phldrT="[Texto]" custT="1"/>
      <dgm:spPr/>
      <dgm:t>
        <a:bodyPr/>
        <a:lstStyle/>
        <a:p>
          <a:pPr>
            <a:buNone/>
          </a:pPr>
          <a:r>
            <a:rPr lang="es-CO" sz="1200" b="1" i="0"/>
            <a:t>Estímulo físico</a:t>
          </a:r>
          <a:endParaRPr lang="es-CO" sz="1200">
            <a:latin typeface="Century Gothic" panose="020B0502020202020204" pitchFamily="34" charset="0"/>
          </a:endParaRPr>
        </a:p>
      </dgm:t>
    </dgm:pt>
    <dgm:pt modelId="{067F3959-E31A-4D19-BC05-E754BDA47243}" type="parTrans" cxnId="{CEE28AE8-BBC8-4870-B47C-B84F77DFEED2}">
      <dgm:prSet/>
      <dgm:spPr/>
      <dgm:t>
        <a:bodyPr/>
        <a:lstStyle/>
        <a:p>
          <a:endParaRPr lang="es-CO" sz="1200">
            <a:latin typeface="Century Gothic" panose="020B0502020202020204" pitchFamily="34" charset="0"/>
          </a:endParaRPr>
        </a:p>
      </dgm:t>
    </dgm:pt>
    <dgm:pt modelId="{96DFA087-B43F-45FB-BC02-4DD051C7B55E}" type="sibTrans" cxnId="{CEE28AE8-BBC8-4870-B47C-B84F77DFEED2}">
      <dgm:prSet custT="1"/>
      <dgm:spPr/>
      <dgm:t>
        <a:bodyPr/>
        <a:lstStyle/>
        <a:p>
          <a:endParaRPr lang="es-CO" sz="1200">
            <a:latin typeface="Century Gothic" panose="020B0502020202020204" pitchFamily="34" charset="0"/>
          </a:endParaRPr>
        </a:p>
      </dgm:t>
    </dgm:pt>
    <dgm:pt modelId="{7ABC36B8-79EF-4C97-80F9-0A7C7D61CCCF}">
      <dgm:prSet phldrT="[Texto]" custT="1"/>
      <dgm:spPr/>
      <dgm:t>
        <a:bodyPr/>
        <a:lstStyle/>
        <a:p>
          <a:pPr>
            <a:buNone/>
          </a:pPr>
          <a:r>
            <a:rPr lang="es-CO" sz="1200" b="1" i="0"/>
            <a:t>Órgano sensorial </a:t>
          </a:r>
        </a:p>
      </dgm:t>
    </dgm:pt>
    <dgm:pt modelId="{7EEF40D4-ED27-46C1-B0BB-B3A48AE8A748}" type="parTrans" cxnId="{CE402991-C7F4-4ECD-985E-B3BA32BA9337}">
      <dgm:prSet/>
      <dgm:spPr/>
      <dgm:t>
        <a:bodyPr/>
        <a:lstStyle/>
        <a:p>
          <a:endParaRPr lang="es-CO" sz="1200">
            <a:latin typeface="Century Gothic" panose="020B0502020202020204" pitchFamily="34" charset="0"/>
          </a:endParaRPr>
        </a:p>
      </dgm:t>
    </dgm:pt>
    <dgm:pt modelId="{A4F82C47-4CE8-4637-AB59-A3C29042A071}" type="sibTrans" cxnId="{CE402991-C7F4-4ECD-985E-B3BA32BA9337}">
      <dgm:prSet custT="1"/>
      <dgm:spPr/>
      <dgm:t>
        <a:bodyPr/>
        <a:lstStyle/>
        <a:p>
          <a:endParaRPr lang="es-CO" sz="1200">
            <a:latin typeface="Century Gothic" panose="020B0502020202020204" pitchFamily="34" charset="0"/>
          </a:endParaRPr>
        </a:p>
      </dgm:t>
    </dgm:pt>
    <dgm:pt modelId="{7C78AEBC-257F-4A2D-B7FA-A2242A56DD7D}">
      <dgm:prSet phldrT="[Texto]" custT="1"/>
      <dgm:spPr>
        <a:blipFill rotWithShape="0">
          <a:blip xmlns:r="http://schemas.openxmlformats.org/officeDocument/2006/relationships" r:embed="rId1"/>
          <a:srcRect/>
          <a:stretch>
            <a:fillRect l="-31000" r="-31000"/>
          </a:stretch>
        </a:blipFill>
      </dgm:spPr>
      <dgm:t>
        <a:bodyPr/>
        <a:lstStyle/>
        <a:p>
          <a:r>
            <a:rPr lang="es-CO" sz="1200">
              <a:latin typeface="Century Gothic" panose="020B0502020202020204" pitchFamily="34" charset="0"/>
            </a:rPr>
            <a:t>x</a:t>
          </a:r>
        </a:p>
      </dgm:t>
    </dgm:pt>
    <dgm:pt modelId="{1703C102-B236-44C1-8D12-7248D749F498}" type="parTrans" cxnId="{B2359256-9010-4A12-B284-C501BCDA3CFA}">
      <dgm:prSet/>
      <dgm:spPr/>
      <dgm:t>
        <a:bodyPr/>
        <a:lstStyle/>
        <a:p>
          <a:endParaRPr lang="es-CO" sz="1200">
            <a:latin typeface="Century Gothic" panose="020B0502020202020204" pitchFamily="34" charset="0"/>
          </a:endParaRPr>
        </a:p>
      </dgm:t>
    </dgm:pt>
    <dgm:pt modelId="{51056682-694D-46E1-A11A-6CCE0DE3632B}" type="sibTrans" cxnId="{B2359256-9010-4A12-B284-C501BCDA3CFA}">
      <dgm:prSet custT="1"/>
      <dgm:spPr/>
      <dgm:t>
        <a:bodyPr/>
        <a:lstStyle/>
        <a:p>
          <a:endParaRPr lang="es-CO" sz="1200">
            <a:latin typeface="Century Gothic" panose="020B0502020202020204" pitchFamily="34" charset="0"/>
          </a:endParaRPr>
        </a:p>
      </dgm:t>
    </dgm:pt>
    <dgm:pt modelId="{D7C1B210-8775-4C22-8A6D-2406D835D024}">
      <dgm:prSet phldrT="[Texto]" custT="1"/>
      <dgm:spPr/>
      <dgm:t>
        <a:bodyPr/>
        <a:lstStyle/>
        <a:p>
          <a:pPr>
            <a:buNone/>
          </a:pPr>
          <a:r>
            <a:rPr lang="es-CO" sz="1200" b="1" i="0"/>
            <a:t>Transducción</a:t>
          </a:r>
          <a:endParaRPr lang="es-CO" sz="1200">
            <a:latin typeface="Century Gothic" panose="020B0502020202020204" pitchFamily="34" charset="0"/>
          </a:endParaRPr>
        </a:p>
      </dgm:t>
    </dgm:pt>
    <dgm:pt modelId="{1E2DE035-8378-41F0-BE87-F2CFEDE42E13}" type="parTrans" cxnId="{1A7DFFB6-1263-48CB-B1EB-5C3E30E40AF5}">
      <dgm:prSet/>
      <dgm:spPr/>
      <dgm:t>
        <a:bodyPr/>
        <a:lstStyle/>
        <a:p>
          <a:endParaRPr lang="es-CO" sz="1200">
            <a:latin typeface="Century Gothic" panose="020B0502020202020204" pitchFamily="34" charset="0"/>
          </a:endParaRPr>
        </a:p>
      </dgm:t>
    </dgm:pt>
    <dgm:pt modelId="{0740A7EB-58A8-49B4-B9A3-03AE622A258C}" type="sibTrans" cxnId="{1A7DFFB6-1263-48CB-B1EB-5C3E30E40AF5}">
      <dgm:prSet custT="1"/>
      <dgm:spPr/>
      <dgm:t>
        <a:bodyPr/>
        <a:lstStyle/>
        <a:p>
          <a:endParaRPr lang="es-CO" sz="1200">
            <a:latin typeface="Century Gothic" panose="020B0502020202020204" pitchFamily="34" charset="0"/>
          </a:endParaRPr>
        </a:p>
      </dgm:t>
    </dgm:pt>
    <dgm:pt modelId="{7E834EB0-8B12-4197-B5BF-577EB92843AD}">
      <dgm:prSet custT="1"/>
      <dgm:spPr/>
      <dgm:t>
        <a:bodyPr/>
        <a:lstStyle/>
        <a:p>
          <a:pPr>
            <a:buNone/>
          </a:pPr>
          <a:r>
            <a:rPr lang="es-CO" sz="1200" b="1" i="0"/>
            <a:t>Señal neural</a:t>
          </a:r>
          <a:endParaRPr lang="es-CO" sz="1200"/>
        </a:p>
      </dgm:t>
    </dgm:pt>
    <dgm:pt modelId="{A5300327-3066-45B5-A6F3-F6998DB76084}" type="parTrans" cxnId="{04892314-B9FD-469D-98AC-9A7467773654}">
      <dgm:prSet/>
      <dgm:spPr/>
      <dgm:t>
        <a:bodyPr/>
        <a:lstStyle/>
        <a:p>
          <a:endParaRPr lang="es-CO" sz="1200"/>
        </a:p>
      </dgm:t>
    </dgm:pt>
    <dgm:pt modelId="{9C64591C-8730-4E3E-9617-DEDBD38166DF}" type="sibTrans" cxnId="{04892314-B9FD-469D-98AC-9A7467773654}">
      <dgm:prSet custT="1"/>
      <dgm:spPr/>
      <dgm:t>
        <a:bodyPr/>
        <a:lstStyle/>
        <a:p>
          <a:endParaRPr lang="es-CO" sz="1200"/>
        </a:p>
      </dgm:t>
    </dgm:pt>
    <dgm:pt modelId="{03570CB5-E835-4051-A5FE-F0ADC45928FA}">
      <dgm:prSet custT="1"/>
      <dgm:spPr/>
      <dgm:t>
        <a:bodyPr/>
        <a:lstStyle/>
        <a:p>
          <a:pPr>
            <a:buNone/>
          </a:pPr>
          <a:r>
            <a:rPr lang="es-CO" sz="1200" b="1" i="0"/>
            <a:t>Procesamiento cerebral</a:t>
          </a:r>
          <a:endParaRPr lang="es-CO" sz="1200"/>
        </a:p>
      </dgm:t>
    </dgm:pt>
    <dgm:pt modelId="{C0C10EDD-5A96-4246-B291-A70F2D34D6AD}" type="parTrans" cxnId="{70244D0A-9C1E-4784-9923-4FBF3A369820}">
      <dgm:prSet/>
      <dgm:spPr/>
      <dgm:t>
        <a:bodyPr/>
        <a:lstStyle/>
        <a:p>
          <a:endParaRPr lang="es-CO" sz="1200"/>
        </a:p>
      </dgm:t>
    </dgm:pt>
    <dgm:pt modelId="{5CBC9A38-2242-4D10-B5D5-B0A58F088BAA}" type="sibTrans" cxnId="{70244D0A-9C1E-4784-9923-4FBF3A369820}">
      <dgm:prSet custT="1"/>
      <dgm:spPr/>
      <dgm:t>
        <a:bodyPr/>
        <a:lstStyle/>
        <a:p>
          <a:endParaRPr lang="es-CO" sz="1200"/>
        </a:p>
      </dgm:t>
    </dgm:pt>
    <dgm:pt modelId="{0FD39E6D-C318-4C85-B6EA-E2CDFBCBE275}">
      <dgm:prSet custT="1"/>
      <dgm:spPr>
        <a:blipFill rotWithShape="0">
          <a:blip xmlns:r="http://schemas.openxmlformats.org/officeDocument/2006/relationships" r:embed="rId2"/>
          <a:srcRect/>
          <a:stretch>
            <a:fillRect l="-18000" r="-18000"/>
          </a:stretch>
        </a:blipFill>
      </dgm:spPr>
      <dgm:t>
        <a:bodyPr/>
        <a:lstStyle/>
        <a:p>
          <a:endParaRPr lang="es-CO" sz="1200"/>
        </a:p>
      </dgm:t>
    </dgm:pt>
    <dgm:pt modelId="{AD64EF28-3690-4C6B-9946-C6435B54540C}" type="parTrans" cxnId="{FD08EFAE-7F42-4299-9BDE-92F225BD8858}">
      <dgm:prSet/>
      <dgm:spPr/>
      <dgm:t>
        <a:bodyPr/>
        <a:lstStyle/>
        <a:p>
          <a:endParaRPr lang="es-CO" sz="1200"/>
        </a:p>
      </dgm:t>
    </dgm:pt>
    <dgm:pt modelId="{B2FE5EFD-B8DD-4A06-BDD6-B5E7150A255A}" type="sibTrans" cxnId="{FD08EFAE-7F42-4299-9BDE-92F225BD8858}">
      <dgm:prSet custT="1"/>
      <dgm:spPr/>
      <dgm:t>
        <a:bodyPr/>
        <a:lstStyle/>
        <a:p>
          <a:endParaRPr lang="es-CO" sz="1200"/>
        </a:p>
      </dgm:t>
    </dgm:pt>
    <dgm:pt modelId="{29FC74C3-C7E2-4652-9F48-DD6EBB462FC7}">
      <dgm:prSet custT="1"/>
      <dgm:spPr/>
      <dgm:t>
        <a:bodyPr/>
        <a:lstStyle/>
        <a:p>
          <a:pPr>
            <a:buNone/>
          </a:pPr>
          <a:r>
            <a:rPr lang="es-CO" sz="1200" b="1" i="0"/>
            <a:t>Percepción consciente</a:t>
          </a:r>
          <a:endParaRPr lang="es-CO" sz="1200"/>
        </a:p>
      </dgm:t>
    </dgm:pt>
    <dgm:pt modelId="{CB2A5854-0FA4-4C7B-A86C-BD2E9065B08D}" type="parTrans" cxnId="{3BC60B8A-4F17-468C-95B4-FD94AA951C91}">
      <dgm:prSet/>
      <dgm:spPr/>
      <dgm:t>
        <a:bodyPr/>
        <a:lstStyle/>
        <a:p>
          <a:endParaRPr lang="es-CO" sz="1200"/>
        </a:p>
      </dgm:t>
    </dgm:pt>
    <dgm:pt modelId="{91632EBF-5C8F-4464-9160-43C48DEDF32F}" type="sibTrans" cxnId="{3BC60B8A-4F17-468C-95B4-FD94AA951C91}">
      <dgm:prSet/>
      <dgm:spPr/>
      <dgm:t>
        <a:bodyPr/>
        <a:lstStyle/>
        <a:p>
          <a:endParaRPr lang="es-CO" sz="1200"/>
        </a:p>
      </dgm:t>
    </dgm:pt>
    <dgm:pt modelId="{AFE74A1D-D20D-4981-8ACD-0C733CBEEF1E}" type="pres">
      <dgm:prSet presAssocID="{AEC86FB8-AC60-4664-95F1-ACE628A8DCFA}" presName="Name0" presStyleCnt="0">
        <dgm:presLayoutVars>
          <dgm:dir/>
          <dgm:resizeHandles val="exact"/>
        </dgm:presLayoutVars>
      </dgm:prSet>
      <dgm:spPr/>
    </dgm:pt>
    <dgm:pt modelId="{C5F7CE97-E235-4010-9D24-675DFDB0AD24}" type="pres">
      <dgm:prSet presAssocID="{1FE04777-28AC-4FCE-B006-DB5A13E5FC24}" presName="node" presStyleLbl="node1" presStyleIdx="0" presStyleCnt="8">
        <dgm:presLayoutVars>
          <dgm:bulletEnabled val="1"/>
        </dgm:presLayoutVars>
      </dgm:prSet>
      <dgm:spPr/>
    </dgm:pt>
    <dgm:pt modelId="{1A19A52B-544C-440B-AA4B-C3C9863A3018}" type="pres">
      <dgm:prSet presAssocID="{96DFA087-B43F-45FB-BC02-4DD051C7B55E}" presName="sibTrans" presStyleLbl="sibTrans1D1" presStyleIdx="0" presStyleCnt="7"/>
      <dgm:spPr/>
    </dgm:pt>
    <dgm:pt modelId="{0BF46093-6231-4F6F-9122-25F3D9CAC1DA}" type="pres">
      <dgm:prSet presAssocID="{96DFA087-B43F-45FB-BC02-4DD051C7B55E}" presName="connectorText" presStyleLbl="sibTrans1D1" presStyleIdx="0" presStyleCnt="7"/>
      <dgm:spPr/>
    </dgm:pt>
    <dgm:pt modelId="{F7651155-929E-4AAA-B23E-50D9ED7B512C}" type="pres">
      <dgm:prSet presAssocID="{7ABC36B8-79EF-4C97-80F9-0A7C7D61CCCF}" presName="node" presStyleLbl="node1" presStyleIdx="1" presStyleCnt="8">
        <dgm:presLayoutVars>
          <dgm:bulletEnabled val="1"/>
        </dgm:presLayoutVars>
      </dgm:prSet>
      <dgm:spPr/>
    </dgm:pt>
    <dgm:pt modelId="{FC4B797C-2878-4865-8168-F577BE4ADE98}" type="pres">
      <dgm:prSet presAssocID="{A4F82C47-4CE8-4637-AB59-A3C29042A071}" presName="sibTrans" presStyleLbl="sibTrans1D1" presStyleIdx="1" presStyleCnt="7"/>
      <dgm:spPr/>
    </dgm:pt>
    <dgm:pt modelId="{FDE103C4-6822-4574-AE12-C62851484F15}" type="pres">
      <dgm:prSet presAssocID="{A4F82C47-4CE8-4637-AB59-A3C29042A071}" presName="connectorText" presStyleLbl="sibTrans1D1" presStyleIdx="1" presStyleCnt="7"/>
      <dgm:spPr/>
    </dgm:pt>
    <dgm:pt modelId="{EF5820B7-986A-48CA-9105-5792F222A949}" type="pres">
      <dgm:prSet presAssocID="{7C78AEBC-257F-4A2D-B7FA-A2242A56DD7D}" presName="node" presStyleLbl="node1" presStyleIdx="2" presStyleCnt="8">
        <dgm:presLayoutVars>
          <dgm:bulletEnabled val="1"/>
        </dgm:presLayoutVars>
      </dgm:prSet>
      <dgm:spPr/>
    </dgm:pt>
    <dgm:pt modelId="{2821C4F4-F36F-4CE2-8651-C4CB27210729}" type="pres">
      <dgm:prSet presAssocID="{51056682-694D-46E1-A11A-6CCE0DE3632B}" presName="sibTrans" presStyleLbl="sibTrans1D1" presStyleIdx="2" presStyleCnt="7"/>
      <dgm:spPr/>
    </dgm:pt>
    <dgm:pt modelId="{ACF64718-6209-468B-A1C0-1D5103D4E5EE}" type="pres">
      <dgm:prSet presAssocID="{51056682-694D-46E1-A11A-6CCE0DE3632B}" presName="connectorText" presStyleLbl="sibTrans1D1" presStyleIdx="2" presStyleCnt="7"/>
      <dgm:spPr/>
    </dgm:pt>
    <dgm:pt modelId="{EB45A03F-94D5-44B7-8B52-F7D142073CE5}" type="pres">
      <dgm:prSet presAssocID="{D7C1B210-8775-4C22-8A6D-2406D835D024}" presName="node" presStyleLbl="node1" presStyleIdx="3" presStyleCnt="8">
        <dgm:presLayoutVars>
          <dgm:bulletEnabled val="1"/>
        </dgm:presLayoutVars>
      </dgm:prSet>
      <dgm:spPr/>
    </dgm:pt>
    <dgm:pt modelId="{AEB40406-B79D-4FFC-BB36-ADDC2BBDBF75}" type="pres">
      <dgm:prSet presAssocID="{0740A7EB-58A8-49B4-B9A3-03AE622A258C}" presName="sibTrans" presStyleLbl="sibTrans1D1" presStyleIdx="3" presStyleCnt="7"/>
      <dgm:spPr/>
    </dgm:pt>
    <dgm:pt modelId="{63F037B5-8102-4E8B-B02C-3057938F4574}" type="pres">
      <dgm:prSet presAssocID="{0740A7EB-58A8-49B4-B9A3-03AE622A258C}" presName="connectorText" presStyleLbl="sibTrans1D1" presStyleIdx="3" presStyleCnt="7"/>
      <dgm:spPr/>
    </dgm:pt>
    <dgm:pt modelId="{0994B219-733B-4D4B-A8E5-531FD4ABF48A}" type="pres">
      <dgm:prSet presAssocID="{7E834EB0-8B12-4197-B5BF-577EB92843AD}" presName="node" presStyleLbl="node1" presStyleIdx="4" presStyleCnt="8">
        <dgm:presLayoutVars>
          <dgm:bulletEnabled val="1"/>
        </dgm:presLayoutVars>
      </dgm:prSet>
      <dgm:spPr/>
    </dgm:pt>
    <dgm:pt modelId="{C68CEECD-9A72-4A08-B5CC-EFB1E8AE1F35}" type="pres">
      <dgm:prSet presAssocID="{9C64591C-8730-4E3E-9617-DEDBD38166DF}" presName="sibTrans" presStyleLbl="sibTrans1D1" presStyleIdx="4" presStyleCnt="7"/>
      <dgm:spPr/>
    </dgm:pt>
    <dgm:pt modelId="{08318A86-009E-4C31-970C-D684853D14BC}" type="pres">
      <dgm:prSet presAssocID="{9C64591C-8730-4E3E-9617-DEDBD38166DF}" presName="connectorText" presStyleLbl="sibTrans1D1" presStyleIdx="4" presStyleCnt="7"/>
      <dgm:spPr/>
    </dgm:pt>
    <dgm:pt modelId="{18F6B546-E8BE-4E16-81C5-7CD418CE3010}" type="pres">
      <dgm:prSet presAssocID="{03570CB5-E835-4051-A5FE-F0ADC45928FA}" presName="node" presStyleLbl="node1" presStyleIdx="5" presStyleCnt="8">
        <dgm:presLayoutVars>
          <dgm:bulletEnabled val="1"/>
        </dgm:presLayoutVars>
      </dgm:prSet>
      <dgm:spPr/>
    </dgm:pt>
    <dgm:pt modelId="{A311E5B5-45BF-423F-B674-17136A5A76BC}" type="pres">
      <dgm:prSet presAssocID="{5CBC9A38-2242-4D10-B5D5-B0A58F088BAA}" presName="sibTrans" presStyleLbl="sibTrans1D1" presStyleIdx="5" presStyleCnt="7"/>
      <dgm:spPr/>
    </dgm:pt>
    <dgm:pt modelId="{684352FA-0DE1-4450-A1B4-B0C263D44C94}" type="pres">
      <dgm:prSet presAssocID="{5CBC9A38-2242-4D10-B5D5-B0A58F088BAA}" presName="connectorText" presStyleLbl="sibTrans1D1" presStyleIdx="5" presStyleCnt="7"/>
      <dgm:spPr/>
    </dgm:pt>
    <dgm:pt modelId="{8A58552F-02BB-4D48-AFCA-1F4F3B4EAAB2}" type="pres">
      <dgm:prSet presAssocID="{0FD39E6D-C318-4C85-B6EA-E2CDFBCBE275}" presName="node" presStyleLbl="node1" presStyleIdx="6" presStyleCnt="8">
        <dgm:presLayoutVars>
          <dgm:bulletEnabled val="1"/>
        </dgm:presLayoutVars>
      </dgm:prSet>
      <dgm:spPr/>
    </dgm:pt>
    <dgm:pt modelId="{1E24C724-5595-43B3-8E3C-40B07B0F9B01}" type="pres">
      <dgm:prSet presAssocID="{B2FE5EFD-B8DD-4A06-BDD6-B5E7150A255A}" presName="sibTrans" presStyleLbl="sibTrans1D1" presStyleIdx="6" presStyleCnt="7"/>
      <dgm:spPr/>
    </dgm:pt>
    <dgm:pt modelId="{1A95FBFB-E1E9-423D-9138-348EE36BC73A}" type="pres">
      <dgm:prSet presAssocID="{B2FE5EFD-B8DD-4A06-BDD6-B5E7150A255A}" presName="connectorText" presStyleLbl="sibTrans1D1" presStyleIdx="6" presStyleCnt="7"/>
      <dgm:spPr/>
    </dgm:pt>
    <dgm:pt modelId="{199861B0-7A62-407C-848D-EA4913072FD3}" type="pres">
      <dgm:prSet presAssocID="{29FC74C3-C7E2-4652-9F48-DD6EBB462FC7}" presName="node" presStyleLbl="node1" presStyleIdx="7" presStyleCnt="8">
        <dgm:presLayoutVars>
          <dgm:bulletEnabled val="1"/>
        </dgm:presLayoutVars>
      </dgm:prSet>
      <dgm:spPr/>
    </dgm:pt>
  </dgm:ptLst>
  <dgm:cxnLst>
    <dgm:cxn modelId="{70244D0A-9C1E-4784-9923-4FBF3A369820}" srcId="{AEC86FB8-AC60-4664-95F1-ACE628A8DCFA}" destId="{03570CB5-E835-4051-A5FE-F0ADC45928FA}" srcOrd="5" destOrd="0" parTransId="{C0C10EDD-5A96-4246-B291-A70F2D34D6AD}" sibTransId="{5CBC9A38-2242-4D10-B5D5-B0A58F088BAA}"/>
    <dgm:cxn modelId="{04892314-B9FD-469D-98AC-9A7467773654}" srcId="{AEC86FB8-AC60-4664-95F1-ACE628A8DCFA}" destId="{7E834EB0-8B12-4197-B5BF-577EB92843AD}" srcOrd="4" destOrd="0" parTransId="{A5300327-3066-45B5-A6F3-F6998DB76084}" sibTransId="{9C64591C-8730-4E3E-9617-DEDBD38166DF}"/>
    <dgm:cxn modelId="{1C52EA32-C19B-414E-A142-27A71E75A6D9}" type="presOf" srcId="{7C78AEBC-257F-4A2D-B7FA-A2242A56DD7D}" destId="{EF5820B7-986A-48CA-9105-5792F222A949}" srcOrd="0" destOrd="0" presId="urn:microsoft.com/office/officeart/2005/8/layout/bProcess3"/>
    <dgm:cxn modelId="{DCF6C742-55D5-42AC-8987-9081C69D1164}" type="presOf" srcId="{51056682-694D-46E1-A11A-6CCE0DE3632B}" destId="{ACF64718-6209-468B-A1C0-1D5103D4E5EE}" srcOrd="1" destOrd="0" presId="urn:microsoft.com/office/officeart/2005/8/layout/bProcess3"/>
    <dgm:cxn modelId="{7F338047-4A9F-4E5A-89FB-3D3121E3CD62}" type="presOf" srcId="{A4F82C47-4CE8-4637-AB59-A3C29042A071}" destId="{FDE103C4-6822-4574-AE12-C62851484F15}" srcOrd="1" destOrd="0" presId="urn:microsoft.com/office/officeart/2005/8/layout/bProcess3"/>
    <dgm:cxn modelId="{027BDE4A-A787-4B44-8FAE-83DCD96A0AA0}" type="presOf" srcId="{0740A7EB-58A8-49B4-B9A3-03AE622A258C}" destId="{AEB40406-B79D-4FFC-BB36-ADDC2BBDBF75}" srcOrd="0" destOrd="0" presId="urn:microsoft.com/office/officeart/2005/8/layout/bProcess3"/>
    <dgm:cxn modelId="{833A5E6E-ED91-4874-87C7-3A39A1FFE964}" type="presOf" srcId="{0FD39E6D-C318-4C85-B6EA-E2CDFBCBE275}" destId="{8A58552F-02BB-4D48-AFCA-1F4F3B4EAAB2}" srcOrd="0" destOrd="0" presId="urn:microsoft.com/office/officeart/2005/8/layout/bProcess3"/>
    <dgm:cxn modelId="{01878F55-888A-419F-975A-199545348A38}" type="presOf" srcId="{03570CB5-E835-4051-A5FE-F0ADC45928FA}" destId="{18F6B546-E8BE-4E16-81C5-7CD418CE3010}" srcOrd="0" destOrd="0" presId="urn:microsoft.com/office/officeart/2005/8/layout/bProcess3"/>
    <dgm:cxn modelId="{6923EE75-620F-416E-B839-7DB9A5771C18}" type="presOf" srcId="{5CBC9A38-2242-4D10-B5D5-B0A58F088BAA}" destId="{684352FA-0DE1-4450-A1B4-B0C263D44C94}" srcOrd="1" destOrd="0" presId="urn:microsoft.com/office/officeart/2005/8/layout/bProcess3"/>
    <dgm:cxn modelId="{B2359256-9010-4A12-B284-C501BCDA3CFA}" srcId="{AEC86FB8-AC60-4664-95F1-ACE628A8DCFA}" destId="{7C78AEBC-257F-4A2D-B7FA-A2242A56DD7D}" srcOrd="2" destOrd="0" parTransId="{1703C102-B236-44C1-8D12-7248D749F498}" sibTransId="{51056682-694D-46E1-A11A-6CCE0DE3632B}"/>
    <dgm:cxn modelId="{9B335C58-85F8-44D8-A68C-AA706FC1C5DF}" type="presOf" srcId="{B2FE5EFD-B8DD-4A06-BDD6-B5E7150A255A}" destId="{1E24C724-5595-43B3-8E3C-40B07B0F9B01}" srcOrd="0" destOrd="0" presId="urn:microsoft.com/office/officeart/2005/8/layout/bProcess3"/>
    <dgm:cxn modelId="{4E834478-4A4E-44A5-BCAB-A2AC46E6F538}" type="presOf" srcId="{0740A7EB-58A8-49B4-B9A3-03AE622A258C}" destId="{63F037B5-8102-4E8B-B02C-3057938F4574}" srcOrd="1" destOrd="0" presId="urn:microsoft.com/office/officeart/2005/8/layout/bProcess3"/>
    <dgm:cxn modelId="{C9ADD57F-D297-4F3A-B7D8-C6D7EF8E7430}" type="presOf" srcId="{96DFA087-B43F-45FB-BC02-4DD051C7B55E}" destId="{1A19A52B-544C-440B-AA4B-C3C9863A3018}" srcOrd="0" destOrd="0" presId="urn:microsoft.com/office/officeart/2005/8/layout/bProcess3"/>
    <dgm:cxn modelId="{3BC60B8A-4F17-468C-95B4-FD94AA951C91}" srcId="{AEC86FB8-AC60-4664-95F1-ACE628A8DCFA}" destId="{29FC74C3-C7E2-4652-9F48-DD6EBB462FC7}" srcOrd="7" destOrd="0" parTransId="{CB2A5854-0FA4-4C7B-A86C-BD2E9065B08D}" sibTransId="{91632EBF-5C8F-4464-9160-43C48DEDF32F}"/>
    <dgm:cxn modelId="{C0EEC88C-7DDF-4968-98D5-C9A1F999CB52}" type="presOf" srcId="{D7C1B210-8775-4C22-8A6D-2406D835D024}" destId="{EB45A03F-94D5-44B7-8B52-F7D142073CE5}" srcOrd="0" destOrd="0" presId="urn:microsoft.com/office/officeart/2005/8/layout/bProcess3"/>
    <dgm:cxn modelId="{CE149D8D-B209-41D7-8CF2-9A1D78F5E2A6}" type="presOf" srcId="{AEC86FB8-AC60-4664-95F1-ACE628A8DCFA}" destId="{AFE74A1D-D20D-4981-8ACD-0C733CBEEF1E}" srcOrd="0" destOrd="0" presId="urn:microsoft.com/office/officeart/2005/8/layout/bProcess3"/>
    <dgm:cxn modelId="{CE402991-C7F4-4ECD-985E-B3BA32BA9337}" srcId="{AEC86FB8-AC60-4664-95F1-ACE628A8DCFA}" destId="{7ABC36B8-79EF-4C97-80F9-0A7C7D61CCCF}" srcOrd="1" destOrd="0" parTransId="{7EEF40D4-ED27-46C1-B0BB-B3A48AE8A748}" sibTransId="{A4F82C47-4CE8-4637-AB59-A3C29042A071}"/>
    <dgm:cxn modelId="{9C74AEA3-72CD-4692-B99B-010C7972130D}" type="presOf" srcId="{A4F82C47-4CE8-4637-AB59-A3C29042A071}" destId="{FC4B797C-2878-4865-8168-F577BE4ADE98}" srcOrd="0" destOrd="0" presId="urn:microsoft.com/office/officeart/2005/8/layout/bProcess3"/>
    <dgm:cxn modelId="{FD08EFAE-7F42-4299-9BDE-92F225BD8858}" srcId="{AEC86FB8-AC60-4664-95F1-ACE628A8DCFA}" destId="{0FD39E6D-C318-4C85-B6EA-E2CDFBCBE275}" srcOrd="6" destOrd="0" parTransId="{AD64EF28-3690-4C6B-9946-C6435B54540C}" sibTransId="{B2FE5EFD-B8DD-4A06-BDD6-B5E7150A255A}"/>
    <dgm:cxn modelId="{6EDF7FB3-BE27-48D9-9BC1-28C1126075A1}" type="presOf" srcId="{7E834EB0-8B12-4197-B5BF-577EB92843AD}" destId="{0994B219-733B-4D4B-A8E5-531FD4ABF48A}" srcOrd="0" destOrd="0" presId="urn:microsoft.com/office/officeart/2005/8/layout/bProcess3"/>
    <dgm:cxn modelId="{1A7DFFB6-1263-48CB-B1EB-5C3E30E40AF5}" srcId="{AEC86FB8-AC60-4664-95F1-ACE628A8DCFA}" destId="{D7C1B210-8775-4C22-8A6D-2406D835D024}" srcOrd="3" destOrd="0" parTransId="{1E2DE035-8378-41F0-BE87-F2CFEDE42E13}" sibTransId="{0740A7EB-58A8-49B4-B9A3-03AE622A258C}"/>
    <dgm:cxn modelId="{A081B8BC-8645-4227-A92D-5A8A1E5818EE}" type="presOf" srcId="{1FE04777-28AC-4FCE-B006-DB5A13E5FC24}" destId="{C5F7CE97-E235-4010-9D24-675DFDB0AD24}" srcOrd="0" destOrd="0" presId="urn:microsoft.com/office/officeart/2005/8/layout/bProcess3"/>
    <dgm:cxn modelId="{F16EB7CB-D66A-49F7-A472-411845F98CA3}" type="presOf" srcId="{5CBC9A38-2242-4D10-B5D5-B0A58F088BAA}" destId="{A311E5B5-45BF-423F-B674-17136A5A76BC}" srcOrd="0" destOrd="0" presId="urn:microsoft.com/office/officeart/2005/8/layout/bProcess3"/>
    <dgm:cxn modelId="{7E3A18CE-255A-4313-87A5-0797B21B693B}" type="presOf" srcId="{7ABC36B8-79EF-4C97-80F9-0A7C7D61CCCF}" destId="{F7651155-929E-4AAA-B23E-50D9ED7B512C}" srcOrd="0" destOrd="0" presId="urn:microsoft.com/office/officeart/2005/8/layout/bProcess3"/>
    <dgm:cxn modelId="{F321E8CE-38B6-46C3-978D-4992821BBEA2}" type="presOf" srcId="{9C64591C-8730-4E3E-9617-DEDBD38166DF}" destId="{C68CEECD-9A72-4A08-B5CC-EFB1E8AE1F35}" srcOrd="0" destOrd="0" presId="urn:microsoft.com/office/officeart/2005/8/layout/bProcess3"/>
    <dgm:cxn modelId="{4E878FD4-366E-4112-B2C7-79767DD93737}" type="presOf" srcId="{B2FE5EFD-B8DD-4A06-BDD6-B5E7150A255A}" destId="{1A95FBFB-E1E9-423D-9138-348EE36BC73A}" srcOrd="1" destOrd="0" presId="urn:microsoft.com/office/officeart/2005/8/layout/bProcess3"/>
    <dgm:cxn modelId="{FEB0E2D6-F3F0-4717-BF15-79E833FF909A}" type="presOf" srcId="{9C64591C-8730-4E3E-9617-DEDBD38166DF}" destId="{08318A86-009E-4C31-970C-D684853D14BC}" srcOrd="1" destOrd="0" presId="urn:microsoft.com/office/officeart/2005/8/layout/bProcess3"/>
    <dgm:cxn modelId="{23CA5CDF-1623-446C-9F4F-D10B7FF489C9}" type="presOf" srcId="{96DFA087-B43F-45FB-BC02-4DD051C7B55E}" destId="{0BF46093-6231-4F6F-9122-25F3D9CAC1DA}" srcOrd="1" destOrd="0" presId="urn:microsoft.com/office/officeart/2005/8/layout/bProcess3"/>
    <dgm:cxn modelId="{CEE28AE8-BBC8-4870-B47C-B84F77DFEED2}" srcId="{AEC86FB8-AC60-4664-95F1-ACE628A8DCFA}" destId="{1FE04777-28AC-4FCE-B006-DB5A13E5FC24}" srcOrd="0" destOrd="0" parTransId="{067F3959-E31A-4D19-BC05-E754BDA47243}" sibTransId="{96DFA087-B43F-45FB-BC02-4DD051C7B55E}"/>
    <dgm:cxn modelId="{170F44EB-C57E-4F83-9D64-0E77C3A0520D}" type="presOf" srcId="{51056682-694D-46E1-A11A-6CCE0DE3632B}" destId="{2821C4F4-F36F-4CE2-8651-C4CB27210729}" srcOrd="0" destOrd="0" presId="urn:microsoft.com/office/officeart/2005/8/layout/bProcess3"/>
    <dgm:cxn modelId="{483EB0F1-FCFD-4A8E-A660-4FA2A20E5A68}" type="presOf" srcId="{29FC74C3-C7E2-4652-9F48-DD6EBB462FC7}" destId="{199861B0-7A62-407C-848D-EA4913072FD3}" srcOrd="0" destOrd="0" presId="urn:microsoft.com/office/officeart/2005/8/layout/bProcess3"/>
    <dgm:cxn modelId="{D957F8B3-6438-4468-B577-275840508A18}" type="presParOf" srcId="{AFE74A1D-D20D-4981-8ACD-0C733CBEEF1E}" destId="{C5F7CE97-E235-4010-9D24-675DFDB0AD24}" srcOrd="0" destOrd="0" presId="urn:microsoft.com/office/officeart/2005/8/layout/bProcess3"/>
    <dgm:cxn modelId="{E46C6335-B9AF-4512-ACF0-55E541EE273A}" type="presParOf" srcId="{AFE74A1D-D20D-4981-8ACD-0C733CBEEF1E}" destId="{1A19A52B-544C-440B-AA4B-C3C9863A3018}" srcOrd="1" destOrd="0" presId="urn:microsoft.com/office/officeart/2005/8/layout/bProcess3"/>
    <dgm:cxn modelId="{F62C232D-C73D-4358-A638-0A123C458EEB}" type="presParOf" srcId="{1A19A52B-544C-440B-AA4B-C3C9863A3018}" destId="{0BF46093-6231-4F6F-9122-25F3D9CAC1DA}" srcOrd="0" destOrd="0" presId="urn:microsoft.com/office/officeart/2005/8/layout/bProcess3"/>
    <dgm:cxn modelId="{B723D0FC-E083-4F11-B91C-DA1462A29CA0}" type="presParOf" srcId="{AFE74A1D-D20D-4981-8ACD-0C733CBEEF1E}" destId="{F7651155-929E-4AAA-B23E-50D9ED7B512C}" srcOrd="2" destOrd="0" presId="urn:microsoft.com/office/officeart/2005/8/layout/bProcess3"/>
    <dgm:cxn modelId="{B7FB7D3E-0918-45F0-8415-175CABC722B2}" type="presParOf" srcId="{AFE74A1D-D20D-4981-8ACD-0C733CBEEF1E}" destId="{FC4B797C-2878-4865-8168-F577BE4ADE98}" srcOrd="3" destOrd="0" presId="urn:microsoft.com/office/officeart/2005/8/layout/bProcess3"/>
    <dgm:cxn modelId="{C51959D1-B9CE-4A9C-8BB5-73DD84BC12E7}" type="presParOf" srcId="{FC4B797C-2878-4865-8168-F577BE4ADE98}" destId="{FDE103C4-6822-4574-AE12-C62851484F15}" srcOrd="0" destOrd="0" presId="urn:microsoft.com/office/officeart/2005/8/layout/bProcess3"/>
    <dgm:cxn modelId="{3C3CF586-5156-4589-918D-028F14620BC4}" type="presParOf" srcId="{AFE74A1D-D20D-4981-8ACD-0C733CBEEF1E}" destId="{EF5820B7-986A-48CA-9105-5792F222A949}" srcOrd="4" destOrd="0" presId="urn:microsoft.com/office/officeart/2005/8/layout/bProcess3"/>
    <dgm:cxn modelId="{FB501308-9208-4DC6-9680-234B75BF24EB}" type="presParOf" srcId="{AFE74A1D-D20D-4981-8ACD-0C733CBEEF1E}" destId="{2821C4F4-F36F-4CE2-8651-C4CB27210729}" srcOrd="5" destOrd="0" presId="urn:microsoft.com/office/officeart/2005/8/layout/bProcess3"/>
    <dgm:cxn modelId="{526A206F-1E34-4648-9F76-A54B7532DE10}" type="presParOf" srcId="{2821C4F4-F36F-4CE2-8651-C4CB27210729}" destId="{ACF64718-6209-468B-A1C0-1D5103D4E5EE}" srcOrd="0" destOrd="0" presId="urn:microsoft.com/office/officeart/2005/8/layout/bProcess3"/>
    <dgm:cxn modelId="{2DB8F3BD-2AA0-481C-BE69-1D583EAF72C2}" type="presParOf" srcId="{AFE74A1D-D20D-4981-8ACD-0C733CBEEF1E}" destId="{EB45A03F-94D5-44B7-8B52-F7D142073CE5}" srcOrd="6" destOrd="0" presId="urn:microsoft.com/office/officeart/2005/8/layout/bProcess3"/>
    <dgm:cxn modelId="{BD7CE995-EA17-483B-8687-6F820D7C8A1D}" type="presParOf" srcId="{AFE74A1D-D20D-4981-8ACD-0C733CBEEF1E}" destId="{AEB40406-B79D-4FFC-BB36-ADDC2BBDBF75}" srcOrd="7" destOrd="0" presId="urn:microsoft.com/office/officeart/2005/8/layout/bProcess3"/>
    <dgm:cxn modelId="{7C913CD6-C24C-4151-BD0C-930EEB5DFD83}" type="presParOf" srcId="{AEB40406-B79D-4FFC-BB36-ADDC2BBDBF75}" destId="{63F037B5-8102-4E8B-B02C-3057938F4574}" srcOrd="0" destOrd="0" presId="urn:microsoft.com/office/officeart/2005/8/layout/bProcess3"/>
    <dgm:cxn modelId="{30D1B2A3-5496-4813-95D0-02AB578D257E}" type="presParOf" srcId="{AFE74A1D-D20D-4981-8ACD-0C733CBEEF1E}" destId="{0994B219-733B-4D4B-A8E5-531FD4ABF48A}" srcOrd="8" destOrd="0" presId="urn:microsoft.com/office/officeart/2005/8/layout/bProcess3"/>
    <dgm:cxn modelId="{03F84D72-833F-41D5-BEA7-90A1A5AB9F11}" type="presParOf" srcId="{AFE74A1D-D20D-4981-8ACD-0C733CBEEF1E}" destId="{C68CEECD-9A72-4A08-B5CC-EFB1E8AE1F35}" srcOrd="9" destOrd="0" presId="urn:microsoft.com/office/officeart/2005/8/layout/bProcess3"/>
    <dgm:cxn modelId="{974AD900-395D-4698-A9C2-CA5083C0A99C}" type="presParOf" srcId="{C68CEECD-9A72-4A08-B5CC-EFB1E8AE1F35}" destId="{08318A86-009E-4C31-970C-D684853D14BC}" srcOrd="0" destOrd="0" presId="urn:microsoft.com/office/officeart/2005/8/layout/bProcess3"/>
    <dgm:cxn modelId="{0F145D43-0640-44C1-B831-5510242CEFB7}" type="presParOf" srcId="{AFE74A1D-D20D-4981-8ACD-0C733CBEEF1E}" destId="{18F6B546-E8BE-4E16-81C5-7CD418CE3010}" srcOrd="10" destOrd="0" presId="urn:microsoft.com/office/officeart/2005/8/layout/bProcess3"/>
    <dgm:cxn modelId="{E81001D5-F083-4866-965E-53B57E37B237}" type="presParOf" srcId="{AFE74A1D-D20D-4981-8ACD-0C733CBEEF1E}" destId="{A311E5B5-45BF-423F-B674-17136A5A76BC}" srcOrd="11" destOrd="0" presId="urn:microsoft.com/office/officeart/2005/8/layout/bProcess3"/>
    <dgm:cxn modelId="{910F36C8-AF10-43FD-8EF7-74FB8B888553}" type="presParOf" srcId="{A311E5B5-45BF-423F-B674-17136A5A76BC}" destId="{684352FA-0DE1-4450-A1B4-B0C263D44C94}" srcOrd="0" destOrd="0" presId="urn:microsoft.com/office/officeart/2005/8/layout/bProcess3"/>
    <dgm:cxn modelId="{44A6A85F-A865-4306-A27C-A909AAA9859E}" type="presParOf" srcId="{AFE74A1D-D20D-4981-8ACD-0C733CBEEF1E}" destId="{8A58552F-02BB-4D48-AFCA-1F4F3B4EAAB2}" srcOrd="12" destOrd="0" presId="urn:microsoft.com/office/officeart/2005/8/layout/bProcess3"/>
    <dgm:cxn modelId="{A49C4691-74F1-4049-AFFE-BD2721FF0CF3}" type="presParOf" srcId="{AFE74A1D-D20D-4981-8ACD-0C733CBEEF1E}" destId="{1E24C724-5595-43B3-8E3C-40B07B0F9B01}" srcOrd="13" destOrd="0" presId="urn:microsoft.com/office/officeart/2005/8/layout/bProcess3"/>
    <dgm:cxn modelId="{0B455C70-2BB2-4687-8A75-3E796499F03C}" type="presParOf" srcId="{1E24C724-5595-43B3-8E3C-40B07B0F9B01}" destId="{1A95FBFB-E1E9-423D-9138-348EE36BC73A}" srcOrd="0" destOrd="0" presId="urn:microsoft.com/office/officeart/2005/8/layout/bProcess3"/>
    <dgm:cxn modelId="{DCDF05FA-8A08-4044-BF79-231AA721E995}" type="presParOf" srcId="{AFE74A1D-D20D-4981-8ACD-0C733CBEEF1E}" destId="{199861B0-7A62-407C-848D-EA4913072FD3}" srcOrd="14" destOrd="0" presId="urn:microsoft.com/office/officeart/2005/8/layout/b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C86FB8-AC60-4664-95F1-ACE628A8DCFA}" type="doc">
      <dgm:prSet loTypeId="urn:microsoft.com/office/officeart/2005/8/layout/bProcess3" loCatId="process" qsTypeId="urn:microsoft.com/office/officeart/2005/8/quickstyle/simple1" qsCatId="simple" csTypeId="urn:microsoft.com/office/officeart/2005/8/colors/accent2_1" csCatId="accent2" phldr="1"/>
      <dgm:spPr/>
      <dgm:t>
        <a:bodyPr/>
        <a:lstStyle/>
        <a:p>
          <a:endParaRPr lang="es-CO"/>
        </a:p>
      </dgm:t>
    </dgm:pt>
    <dgm:pt modelId="{1FE04777-28AC-4FCE-B006-DB5A13E5FC24}">
      <dgm:prSet phldrT="[Texto]" custT="1"/>
      <dgm:spPr/>
      <dgm:t>
        <a:bodyPr/>
        <a:lstStyle/>
        <a:p>
          <a:pPr>
            <a:buNone/>
          </a:pPr>
          <a:r>
            <a:rPr lang="es-CO" sz="1200" b="1" i="0"/>
            <a:t>Retina</a:t>
          </a:r>
          <a:endParaRPr lang="es-CO" sz="1200">
            <a:latin typeface="Century Gothic" panose="020B0502020202020204" pitchFamily="34" charset="0"/>
          </a:endParaRPr>
        </a:p>
      </dgm:t>
    </dgm:pt>
    <dgm:pt modelId="{067F3959-E31A-4D19-BC05-E754BDA47243}" type="parTrans" cxnId="{CEE28AE8-BBC8-4870-B47C-B84F77DFEED2}">
      <dgm:prSet/>
      <dgm:spPr/>
      <dgm:t>
        <a:bodyPr/>
        <a:lstStyle/>
        <a:p>
          <a:endParaRPr lang="es-CO" sz="1200">
            <a:latin typeface="Century Gothic" panose="020B0502020202020204" pitchFamily="34" charset="0"/>
          </a:endParaRPr>
        </a:p>
      </dgm:t>
    </dgm:pt>
    <dgm:pt modelId="{96DFA087-B43F-45FB-BC02-4DD051C7B55E}" type="sibTrans" cxnId="{CEE28AE8-BBC8-4870-B47C-B84F77DFEED2}">
      <dgm:prSet custT="1"/>
      <dgm:spPr/>
      <dgm:t>
        <a:bodyPr/>
        <a:lstStyle/>
        <a:p>
          <a:endParaRPr lang="es-CO" sz="1200">
            <a:latin typeface="Century Gothic" panose="020B0502020202020204" pitchFamily="34" charset="0"/>
          </a:endParaRPr>
        </a:p>
      </dgm:t>
    </dgm:pt>
    <dgm:pt modelId="{7ABC36B8-79EF-4C97-80F9-0A7C7D61CCCF}">
      <dgm:prSet phldrT="[Texto]" custT="1"/>
      <dgm:spPr/>
      <dgm:t>
        <a:bodyPr/>
        <a:lstStyle/>
        <a:p>
          <a:pPr>
            <a:buNone/>
          </a:pPr>
          <a:r>
            <a:rPr lang="es-CO" sz="1200" b="1" i="0"/>
            <a:t>Nervio óptico</a:t>
          </a:r>
        </a:p>
      </dgm:t>
    </dgm:pt>
    <dgm:pt modelId="{7EEF40D4-ED27-46C1-B0BB-B3A48AE8A748}" type="parTrans" cxnId="{CE402991-C7F4-4ECD-985E-B3BA32BA9337}">
      <dgm:prSet/>
      <dgm:spPr/>
      <dgm:t>
        <a:bodyPr/>
        <a:lstStyle/>
        <a:p>
          <a:endParaRPr lang="es-CO" sz="1200">
            <a:latin typeface="Century Gothic" panose="020B0502020202020204" pitchFamily="34" charset="0"/>
          </a:endParaRPr>
        </a:p>
      </dgm:t>
    </dgm:pt>
    <dgm:pt modelId="{A4F82C47-4CE8-4637-AB59-A3C29042A071}" type="sibTrans" cxnId="{CE402991-C7F4-4ECD-985E-B3BA32BA9337}">
      <dgm:prSet custT="1"/>
      <dgm:spPr/>
      <dgm:t>
        <a:bodyPr/>
        <a:lstStyle/>
        <a:p>
          <a:endParaRPr lang="es-CO" sz="1200">
            <a:latin typeface="Century Gothic" panose="020B0502020202020204" pitchFamily="34" charset="0"/>
          </a:endParaRPr>
        </a:p>
      </dgm:t>
    </dgm:pt>
    <dgm:pt modelId="{D7C1B210-8775-4C22-8A6D-2406D835D024}">
      <dgm:prSet phldrT="[Texto]" custT="1"/>
      <dgm:spPr/>
      <dgm:t>
        <a:bodyPr/>
        <a:lstStyle/>
        <a:p>
          <a:pPr>
            <a:buNone/>
          </a:pPr>
          <a:r>
            <a:rPr lang="es-CO" sz="1200" b="1" i="0"/>
            <a:t>Núcleo geniculado lateral (Tálamo</a:t>
          </a:r>
          <a:endParaRPr lang="es-CO" sz="1200">
            <a:latin typeface="Century Gothic" panose="020B0502020202020204" pitchFamily="34" charset="0"/>
          </a:endParaRPr>
        </a:p>
      </dgm:t>
    </dgm:pt>
    <dgm:pt modelId="{1E2DE035-8378-41F0-BE87-F2CFEDE42E13}" type="parTrans" cxnId="{1A7DFFB6-1263-48CB-B1EB-5C3E30E40AF5}">
      <dgm:prSet/>
      <dgm:spPr/>
      <dgm:t>
        <a:bodyPr/>
        <a:lstStyle/>
        <a:p>
          <a:endParaRPr lang="es-CO" sz="1200">
            <a:latin typeface="Century Gothic" panose="020B0502020202020204" pitchFamily="34" charset="0"/>
          </a:endParaRPr>
        </a:p>
      </dgm:t>
    </dgm:pt>
    <dgm:pt modelId="{0740A7EB-58A8-49B4-B9A3-03AE622A258C}" type="sibTrans" cxnId="{1A7DFFB6-1263-48CB-B1EB-5C3E30E40AF5}">
      <dgm:prSet custT="1"/>
      <dgm:spPr/>
      <dgm:t>
        <a:bodyPr/>
        <a:lstStyle/>
        <a:p>
          <a:endParaRPr lang="es-CO" sz="1200">
            <a:latin typeface="Century Gothic" panose="020B0502020202020204" pitchFamily="34" charset="0"/>
          </a:endParaRPr>
        </a:p>
      </dgm:t>
    </dgm:pt>
    <dgm:pt modelId="{7E834EB0-8B12-4197-B5BF-577EB92843AD}">
      <dgm:prSet custT="1"/>
      <dgm:spPr/>
      <dgm:t>
        <a:bodyPr/>
        <a:lstStyle/>
        <a:p>
          <a:pPr>
            <a:buNone/>
          </a:pPr>
          <a:r>
            <a:rPr lang="es-CO" sz="1200" b="1" i="0"/>
            <a:t>Corteza visual primaria (V1)</a:t>
          </a:r>
          <a:endParaRPr lang="es-CO" sz="1200"/>
        </a:p>
      </dgm:t>
    </dgm:pt>
    <dgm:pt modelId="{A5300327-3066-45B5-A6F3-F6998DB76084}" type="parTrans" cxnId="{04892314-B9FD-469D-98AC-9A7467773654}">
      <dgm:prSet/>
      <dgm:spPr/>
      <dgm:t>
        <a:bodyPr/>
        <a:lstStyle/>
        <a:p>
          <a:endParaRPr lang="es-CO" sz="1200"/>
        </a:p>
      </dgm:t>
    </dgm:pt>
    <dgm:pt modelId="{9C64591C-8730-4E3E-9617-DEDBD38166DF}" type="sibTrans" cxnId="{04892314-B9FD-469D-98AC-9A7467773654}">
      <dgm:prSet custT="1"/>
      <dgm:spPr/>
      <dgm:t>
        <a:bodyPr/>
        <a:lstStyle/>
        <a:p>
          <a:endParaRPr lang="es-CO" sz="1200"/>
        </a:p>
      </dgm:t>
    </dgm:pt>
    <dgm:pt modelId="{093CBC09-68AF-41D9-87A0-8E7C0F2A36C3}">
      <dgm:prSet custT="1"/>
      <dgm:spPr/>
      <dgm:t>
        <a:bodyPr/>
        <a:lstStyle/>
        <a:p>
          <a:pPr>
            <a:buNone/>
          </a:pPr>
          <a:r>
            <a:rPr lang="es-CO" sz="1200" b="1" i="0"/>
            <a:t>Quiasma óptico</a:t>
          </a:r>
          <a:endParaRPr lang="es-CO" sz="1200"/>
        </a:p>
      </dgm:t>
    </dgm:pt>
    <dgm:pt modelId="{26BE4610-843E-402B-86BC-2C0CB59295C7}" type="parTrans" cxnId="{C57AA965-52AF-43B9-AE32-9F4EA53F2DD0}">
      <dgm:prSet/>
      <dgm:spPr/>
      <dgm:t>
        <a:bodyPr/>
        <a:lstStyle/>
        <a:p>
          <a:endParaRPr lang="es-CO"/>
        </a:p>
      </dgm:t>
    </dgm:pt>
    <dgm:pt modelId="{3CD8436D-8CAE-4849-B6BC-735B3D7A69F6}" type="sibTrans" cxnId="{C57AA965-52AF-43B9-AE32-9F4EA53F2DD0}">
      <dgm:prSet/>
      <dgm:spPr/>
      <dgm:t>
        <a:bodyPr/>
        <a:lstStyle/>
        <a:p>
          <a:endParaRPr lang="es-CO"/>
        </a:p>
      </dgm:t>
    </dgm:pt>
    <dgm:pt modelId="{AFE74A1D-D20D-4981-8ACD-0C733CBEEF1E}" type="pres">
      <dgm:prSet presAssocID="{AEC86FB8-AC60-4664-95F1-ACE628A8DCFA}" presName="Name0" presStyleCnt="0">
        <dgm:presLayoutVars>
          <dgm:dir/>
          <dgm:resizeHandles val="exact"/>
        </dgm:presLayoutVars>
      </dgm:prSet>
      <dgm:spPr/>
    </dgm:pt>
    <dgm:pt modelId="{C5F7CE97-E235-4010-9D24-675DFDB0AD24}" type="pres">
      <dgm:prSet presAssocID="{1FE04777-28AC-4FCE-B006-DB5A13E5FC24}" presName="node" presStyleLbl="node1" presStyleIdx="0" presStyleCnt="5">
        <dgm:presLayoutVars>
          <dgm:bulletEnabled val="1"/>
        </dgm:presLayoutVars>
      </dgm:prSet>
      <dgm:spPr/>
    </dgm:pt>
    <dgm:pt modelId="{1A19A52B-544C-440B-AA4B-C3C9863A3018}" type="pres">
      <dgm:prSet presAssocID="{96DFA087-B43F-45FB-BC02-4DD051C7B55E}" presName="sibTrans" presStyleLbl="sibTrans1D1" presStyleIdx="0" presStyleCnt="4"/>
      <dgm:spPr/>
    </dgm:pt>
    <dgm:pt modelId="{0BF46093-6231-4F6F-9122-25F3D9CAC1DA}" type="pres">
      <dgm:prSet presAssocID="{96DFA087-B43F-45FB-BC02-4DD051C7B55E}" presName="connectorText" presStyleLbl="sibTrans1D1" presStyleIdx="0" presStyleCnt="4"/>
      <dgm:spPr/>
    </dgm:pt>
    <dgm:pt modelId="{F7651155-929E-4AAA-B23E-50D9ED7B512C}" type="pres">
      <dgm:prSet presAssocID="{7ABC36B8-79EF-4C97-80F9-0A7C7D61CCCF}" presName="node" presStyleLbl="node1" presStyleIdx="1" presStyleCnt="5">
        <dgm:presLayoutVars>
          <dgm:bulletEnabled val="1"/>
        </dgm:presLayoutVars>
      </dgm:prSet>
      <dgm:spPr/>
    </dgm:pt>
    <dgm:pt modelId="{FC4B797C-2878-4865-8168-F577BE4ADE98}" type="pres">
      <dgm:prSet presAssocID="{A4F82C47-4CE8-4637-AB59-A3C29042A071}" presName="sibTrans" presStyleLbl="sibTrans1D1" presStyleIdx="1" presStyleCnt="4"/>
      <dgm:spPr/>
    </dgm:pt>
    <dgm:pt modelId="{FDE103C4-6822-4574-AE12-C62851484F15}" type="pres">
      <dgm:prSet presAssocID="{A4F82C47-4CE8-4637-AB59-A3C29042A071}" presName="connectorText" presStyleLbl="sibTrans1D1" presStyleIdx="1" presStyleCnt="4"/>
      <dgm:spPr/>
    </dgm:pt>
    <dgm:pt modelId="{85D6DAEF-5B4E-4BEC-A8B2-2E43C6CD7716}" type="pres">
      <dgm:prSet presAssocID="{093CBC09-68AF-41D9-87A0-8E7C0F2A36C3}" presName="node" presStyleLbl="node1" presStyleIdx="2" presStyleCnt="5">
        <dgm:presLayoutVars>
          <dgm:bulletEnabled val="1"/>
        </dgm:presLayoutVars>
      </dgm:prSet>
      <dgm:spPr/>
    </dgm:pt>
    <dgm:pt modelId="{68754AFC-96CA-4E70-A55E-881331BD17E4}" type="pres">
      <dgm:prSet presAssocID="{3CD8436D-8CAE-4849-B6BC-735B3D7A69F6}" presName="sibTrans" presStyleLbl="sibTrans1D1" presStyleIdx="2" presStyleCnt="4"/>
      <dgm:spPr/>
    </dgm:pt>
    <dgm:pt modelId="{DF9DEFD4-1FB6-46F2-9D6A-2A69F21B96A4}" type="pres">
      <dgm:prSet presAssocID="{3CD8436D-8CAE-4849-B6BC-735B3D7A69F6}" presName="connectorText" presStyleLbl="sibTrans1D1" presStyleIdx="2" presStyleCnt="4"/>
      <dgm:spPr/>
    </dgm:pt>
    <dgm:pt modelId="{EB45A03F-94D5-44B7-8B52-F7D142073CE5}" type="pres">
      <dgm:prSet presAssocID="{D7C1B210-8775-4C22-8A6D-2406D835D024}" presName="node" presStyleLbl="node1" presStyleIdx="3" presStyleCnt="5">
        <dgm:presLayoutVars>
          <dgm:bulletEnabled val="1"/>
        </dgm:presLayoutVars>
      </dgm:prSet>
      <dgm:spPr/>
    </dgm:pt>
    <dgm:pt modelId="{AEB40406-B79D-4FFC-BB36-ADDC2BBDBF75}" type="pres">
      <dgm:prSet presAssocID="{0740A7EB-58A8-49B4-B9A3-03AE622A258C}" presName="sibTrans" presStyleLbl="sibTrans1D1" presStyleIdx="3" presStyleCnt="4"/>
      <dgm:spPr/>
    </dgm:pt>
    <dgm:pt modelId="{63F037B5-8102-4E8B-B02C-3057938F4574}" type="pres">
      <dgm:prSet presAssocID="{0740A7EB-58A8-49B4-B9A3-03AE622A258C}" presName="connectorText" presStyleLbl="sibTrans1D1" presStyleIdx="3" presStyleCnt="4"/>
      <dgm:spPr/>
    </dgm:pt>
    <dgm:pt modelId="{0994B219-733B-4D4B-A8E5-531FD4ABF48A}" type="pres">
      <dgm:prSet presAssocID="{7E834EB0-8B12-4197-B5BF-577EB92843AD}" presName="node" presStyleLbl="node1" presStyleIdx="4" presStyleCnt="5">
        <dgm:presLayoutVars>
          <dgm:bulletEnabled val="1"/>
        </dgm:presLayoutVars>
      </dgm:prSet>
      <dgm:spPr/>
    </dgm:pt>
  </dgm:ptLst>
  <dgm:cxnLst>
    <dgm:cxn modelId="{04892314-B9FD-469D-98AC-9A7467773654}" srcId="{AEC86FB8-AC60-4664-95F1-ACE628A8DCFA}" destId="{7E834EB0-8B12-4197-B5BF-577EB92843AD}" srcOrd="4" destOrd="0" parTransId="{A5300327-3066-45B5-A6F3-F6998DB76084}" sibTransId="{9C64591C-8730-4E3E-9617-DEDBD38166DF}"/>
    <dgm:cxn modelId="{978FE632-ABFE-4E17-994C-766FE07A9795}" type="presOf" srcId="{3CD8436D-8CAE-4849-B6BC-735B3D7A69F6}" destId="{68754AFC-96CA-4E70-A55E-881331BD17E4}" srcOrd="0" destOrd="0" presId="urn:microsoft.com/office/officeart/2005/8/layout/bProcess3"/>
    <dgm:cxn modelId="{C57AA965-52AF-43B9-AE32-9F4EA53F2DD0}" srcId="{AEC86FB8-AC60-4664-95F1-ACE628A8DCFA}" destId="{093CBC09-68AF-41D9-87A0-8E7C0F2A36C3}" srcOrd="2" destOrd="0" parTransId="{26BE4610-843E-402B-86BC-2C0CB59295C7}" sibTransId="{3CD8436D-8CAE-4849-B6BC-735B3D7A69F6}"/>
    <dgm:cxn modelId="{7F338047-4A9F-4E5A-89FB-3D3121E3CD62}" type="presOf" srcId="{A4F82C47-4CE8-4637-AB59-A3C29042A071}" destId="{FDE103C4-6822-4574-AE12-C62851484F15}" srcOrd="1" destOrd="0" presId="urn:microsoft.com/office/officeart/2005/8/layout/bProcess3"/>
    <dgm:cxn modelId="{027BDE4A-A787-4B44-8FAE-83DCD96A0AA0}" type="presOf" srcId="{0740A7EB-58A8-49B4-B9A3-03AE622A258C}" destId="{AEB40406-B79D-4FFC-BB36-ADDC2BBDBF75}" srcOrd="0" destOrd="0" presId="urn:microsoft.com/office/officeart/2005/8/layout/bProcess3"/>
    <dgm:cxn modelId="{4E834478-4A4E-44A5-BCAB-A2AC46E6F538}" type="presOf" srcId="{0740A7EB-58A8-49B4-B9A3-03AE622A258C}" destId="{63F037B5-8102-4E8B-B02C-3057938F4574}" srcOrd="1" destOrd="0" presId="urn:microsoft.com/office/officeart/2005/8/layout/bProcess3"/>
    <dgm:cxn modelId="{C9ADD57F-D297-4F3A-B7D8-C6D7EF8E7430}" type="presOf" srcId="{96DFA087-B43F-45FB-BC02-4DD051C7B55E}" destId="{1A19A52B-544C-440B-AA4B-C3C9863A3018}" srcOrd="0" destOrd="0" presId="urn:microsoft.com/office/officeart/2005/8/layout/bProcess3"/>
    <dgm:cxn modelId="{C0EEC88C-7DDF-4968-98D5-C9A1F999CB52}" type="presOf" srcId="{D7C1B210-8775-4C22-8A6D-2406D835D024}" destId="{EB45A03F-94D5-44B7-8B52-F7D142073CE5}" srcOrd="0" destOrd="0" presId="urn:microsoft.com/office/officeart/2005/8/layout/bProcess3"/>
    <dgm:cxn modelId="{CE149D8D-B209-41D7-8CF2-9A1D78F5E2A6}" type="presOf" srcId="{AEC86FB8-AC60-4664-95F1-ACE628A8DCFA}" destId="{AFE74A1D-D20D-4981-8ACD-0C733CBEEF1E}" srcOrd="0" destOrd="0" presId="urn:microsoft.com/office/officeart/2005/8/layout/bProcess3"/>
    <dgm:cxn modelId="{CE402991-C7F4-4ECD-985E-B3BA32BA9337}" srcId="{AEC86FB8-AC60-4664-95F1-ACE628A8DCFA}" destId="{7ABC36B8-79EF-4C97-80F9-0A7C7D61CCCF}" srcOrd="1" destOrd="0" parTransId="{7EEF40D4-ED27-46C1-B0BB-B3A48AE8A748}" sibTransId="{A4F82C47-4CE8-4637-AB59-A3C29042A071}"/>
    <dgm:cxn modelId="{9C74AEA3-72CD-4692-B99B-010C7972130D}" type="presOf" srcId="{A4F82C47-4CE8-4637-AB59-A3C29042A071}" destId="{FC4B797C-2878-4865-8168-F577BE4ADE98}" srcOrd="0" destOrd="0" presId="urn:microsoft.com/office/officeart/2005/8/layout/bProcess3"/>
    <dgm:cxn modelId="{6EDF7FB3-BE27-48D9-9BC1-28C1126075A1}" type="presOf" srcId="{7E834EB0-8B12-4197-B5BF-577EB92843AD}" destId="{0994B219-733B-4D4B-A8E5-531FD4ABF48A}" srcOrd="0" destOrd="0" presId="urn:microsoft.com/office/officeart/2005/8/layout/bProcess3"/>
    <dgm:cxn modelId="{1A7DFFB6-1263-48CB-B1EB-5C3E30E40AF5}" srcId="{AEC86FB8-AC60-4664-95F1-ACE628A8DCFA}" destId="{D7C1B210-8775-4C22-8A6D-2406D835D024}" srcOrd="3" destOrd="0" parTransId="{1E2DE035-8378-41F0-BE87-F2CFEDE42E13}" sibTransId="{0740A7EB-58A8-49B4-B9A3-03AE622A258C}"/>
    <dgm:cxn modelId="{A081B8BC-8645-4227-A92D-5A8A1E5818EE}" type="presOf" srcId="{1FE04777-28AC-4FCE-B006-DB5A13E5FC24}" destId="{C5F7CE97-E235-4010-9D24-675DFDB0AD24}" srcOrd="0" destOrd="0" presId="urn:microsoft.com/office/officeart/2005/8/layout/bProcess3"/>
    <dgm:cxn modelId="{7E3A18CE-255A-4313-87A5-0797B21B693B}" type="presOf" srcId="{7ABC36B8-79EF-4C97-80F9-0A7C7D61CCCF}" destId="{F7651155-929E-4AAA-B23E-50D9ED7B512C}" srcOrd="0" destOrd="0" presId="urn:microsoft.com/office/officeart/2005/8/layout/bProcess3"/>
    <dgm:cxn modelId="{AE46B8D7-02ED-4C55-9905-4D978611B859}" type="presOf" srcId="{3CD8436D-8CAE-4849-B6BC-735B3D7A69F6}" destId="{DF9DEFD4-1FB6-46F2-9D6A-2A69F21B96A4}" srcOrd="1" destOrd="0" presId="urn:microsoft.com/office/officeart/2005/8/layout/bProcess3"/>
    <dgm:cxn modelId="{23CA5CDF-1623-446C-9F4F-D10B7FF489C9}" type="presOf" srcId="{96DFA087-B43F-45FB-BC02-4DD051C7B55E}" destId="{0BF46093-6231-4F6F-9122-25F3D9CAC1DA}" srcOrd="1" destOrd="0" presId="urn:microsoft.com/office/officeart/2005/8/layout/bProcess3"/>
    <dgm:cxn modelId="{53AACCE7-A509-40D9-8ABB-9473F9B04E2D}" type="presOf" srcId="{093CBC09-68AF-41D9-87A0-8E7C0F2A36C3}" destId="{85D6DAEF-5B4E-4BEC-A8B2-2E43C6CD7716}" srcOrd="0" destOrd="0" presId="urn:microsoft.com/office/officeart/2005/8/layout/bProcess3"/>
    <dgm:cxn modelId="{CEE28AE8-BBC8-4870-B47C-B84F77DFEED2}" srcId="{AEC86FB8-AC60-4664-95F1-ACE628A8DCFA}" destId="{1FE04777-28AC-4FCE-B006-DB5A13E5FC24}" srcOrd="0" destOrd="0" parTransId="{067F3959-E31A-4D19-BC05-E754BDA47243}" sibTransId="{96DFA087-B43F-45FB-BC02-4DD051C7B55E}"/>
    <dgm:cxn modelId="{D957F8B3-6438-4468-B577-275840508A18}" type="presParOf" srcId="{AFE74A1D-D20D-4981-8ACD-0C733CBEEF1E}" destId="{C5F7CE97-E235-4010-9D24-675DFDB0AD24}" srcOrd="0" destOrd="0" presId="urn:microsoft.com/office/officeart/2005/8/layout/bProcess3"/>
    <dgm:cxn modelId="{E46C6335-B9AF-4512-ACF0-55E541EE273A}" type="presParOf" srcId="{AFE74A1D-D20D-4981-8ACD-0C733CBEEF1E}" destId="{1A19A52B-544C-440B-AA4B-C3C9863A3018}" srcOrd="1" destOrd="0" presId="urn:microsoft.com/office/officeart/2005/8/layout/bProcess3"/>
    <dgm:cxn modelId="{F62C232D-C73D-4358-A638-0A123C458EEB}" type="presParOf" srcId="{1A19A52B-544C-440B-AA4B-C3C9863A3018}" destId="{0BF46093-6231-4F6F-9122-25F3D9CAC1DA}" srcOrd="0" destOrd="0" presId="urn:microsoft.com/office/officeart/2005/8/layout/bProcess3"/>
    <dgm:cxn modelId="{B723D0FC-E083-4F11-B91C-DA1462A29CA0}" type="presParOf" srcId="{AFE74A1D-D20D-4981-8ACD-0C733CBEEF1E}" destId="{F7651155-929E-4AAA-B23E-50D9ED7B512C}" srcOrd="2" destOrd="0" presId="urn:microsoft.com/office/officeart/2005/8/layout/bProcess3"/>
    <dgm:cxn modelId="{B7FB7D3E-0918-45F0-8415-175CABC722B2}" type="presParOf" srcId="{AFE74A1D-D20D-4981-8ACD-0C733CBEEF1E}" destId="{FC4B797C-2878-4865-8168-F577BE4ADE98}" srcOrd="3" destOrd="0" presId="urn:microsoft.com/office/officeart/2005/8/layout/bProcess3"/>
    <dgm:cxn modelId="{C51959D1-B9CE-4A9C-8BB5-73DD84BC12E7}" type="presParOf" srcId="{FC4B797C-2878-4865-8168-F577BE4ADE98}" destId="{FDE103C4-6822-4574-AE12-C62851484F15}" srcOrd="0" destOrd="0" presId="urn:microsoft.com/office/officeart/2005/8/layout/bProcess3"/>
    <dgm:cxn modelId="{55BE8622-E5C1-463A-AC35-3F1E9544CED5}" type="presParOf" srcId="{AFE74A1D-D20D-4981-8ACD-0C733CBEEF1E}" destId="{85D6DAEF-5B4E-4BEC-A8B2-2E43C6CD7716}" srcOrd="4" destOrd="0" presId="urn:microsoft.com/office/officeart/2005/8/layout/bProcess3"/>
    <dgm:cxn modelId="{F7A68103-0A42-40FC-9EC2-78218D7B112E}" type="presParOf" srcId="{AFE74A1D-D20D-4981-8ACD-0C733CBEEF1E}" destId="{68754AFC-96CA-4E70-A55E-881331BD17E4}" srcOrd="5" destOrd="0" presId="urn:microsoft.com/office/officeart/2005/8/layout/bProcess3"/>
    <dgm:cxn modelId="{E25632B6-0D75-4D70-9C77-81E0D409093F}" type="presParOf" srcId="{68754AFC-96CA-4E70-A55E-881331BD17E4}" destId="{DF9DEFD4-1FB6-46F2-9D6A-2A69F21B96A4}" srcOrd="0" destOrd="0" presId="urn:microsoft.com/office/officeart/2005/8/layout/bProcess3"/>
    <dgm:cxn modelId="{2DB8F3BD-2AA0-481C-BE69-1D583EAF72C2}" type="presParOf" srcId="{AFE74A1D-D20D-4981-8ACD-0C733CBEEF1E}" destId="{EB45A03F-94D5-44B7-8B52-F7D142073CE5}" srcOrd="6" destOrd="0" presId="urn:microsoft.com/office/officeart/2005/8/layout/bProcess3"/>
    <dgm:cxn modelId="{BD7CE995-EA17-483B-8687-6F820D7C8A1D}" type="presParOf" srcId="{AFE74A1D-D20D-4981-8ACD-0C733CBEEF1E}" destId="{AEB40406-B79D-4FFC-BB36-ADDC2BBDBF75}" srcOrd="7" destOrd="0" presId="urn:microsoft.com/office/officeart/2005/8/layout/bProcess3"/>
    <dgm:cxn modelId="{7C913CD6-C24C-4151-BD0C-930EEB5DFD83}" type="presParOf" srcId="{AEB40406-B79D-4FFC-BB36-ADDC2BBDBF75}" destId="{63F037B5-8102-4E8B-B02C-3057938F4574}" srcOrd="0" destOrd="0" presId="urn:microsoft.com/office/officeart/2005/8/layout/bProcess3"/>
    <dgm:cxn modelId="{30D1B2A3-5496-4813-95D0-02AB578D257E}" type="presParOf" srcId="{AFE74A1D-D20D-4981-8ACD-0C733CBEEF1E}" destId="{0994B219-733B-4D4B-A8E5-531FD4ABF48A}" srcOrd="8" destOrd="0" presId="urn:microsoft.com/office/officeart/2005/8/layout/b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19A52B-544C-440B-AA4B-C3C9863A3018}">
      <dsp:nvSpPr>
        <dsp:cNvPr id="0" name=""/>
        <dsp:cNvSpPr/>
      </dsp:nvSpPr>
      <dsp:spPr>
        <a:xfrm>
          <a:off x="1708842" y="380476"/>
          <a:ext cx="294726" cy="91440"/>
        </a:xfrm>
        <a:custGeom>
          <a:avLst/>
          <a:gdLst/>
          <a:ahLst/>
          <a:cxnLst/>
          <a:rect l="0" t="0" r="0" b="0"/>
          <a:pathLst>
            <a:path>
              <a:moveTo>
                <a:pt x="0" y="45720"/>
              </a:moveTo>
              <a:lnTo>
                <a:pt x="29472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CO" sz="1200" kern="1200">
            <a:latin typeface="Century Gothic" panose="020B0502020202020204" pitchFamily="34" charset="0"/>
          </a:endParaRPr>
        </a:p>
      </dsp:txBody>
      <dsp:txXfrm>
        <a:off x="1848072" y="424569"/>
        <a:ext cx="16266" cy="3253"/>
      </dsp:txXfrm>
    </dsp:sp>
    <dsp:sp modelId="{C5F7CE97-E235-4010-9D24-675DFDB0AD24}">
      <dsp:nvSpPr>
        <dsp:cNvPr id="0" name=""/>
        <dsp:cNvSpPr/>
      </dsp:nvSpPr>
      <dsp:spPr>
        <a:xfrm>
          <a:off x="296179" y="1857"/>
          <a:ext cx="1414462" cy="848677"/>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b="1" i="0" kern="1200"/>
            <a:t>Estímulo físico</a:t>
          </a:r>
          <a:endParaRPr lang="es-CO" sz="1200" kern="1200">
            <a:latin typeface="Century Gothic" panose="020B0502020202020204" pitchFamily="34" charset="0"/>
          </a:endParaRPr>
        </a:p>
      </dsp:txBody>
      <dsp:txXfrm>
        <a:off x="296179" y="1857"/>
        <a:ext cx="1414462" cy="848677"/>
      </dsp:txXfrm>
    </dsp:sp>
    <dsp:sp modelId="{FC4B797C-2878-4865-8168-F577BE4ADE98}">
      <dsp:nvSpPr>
        <dsp:cNvPr id="0" name=""/>
        <dsp:cNvSpPr/>
      </dsp:nvSpPr>
      <dsp:spPr>
        <a:xfrm>
          <a:off x="3448631" y="380476"/>
          <a:ext cx="294726" cy="91440"/>
        </a:xfrm>
        <a:custGeom>
          <a:avLst/>
          <a:gdLst/>
          <a:ahLst/>
          <a:cxnLst/>
          <a:rect l="0" t="0" r="0" b="0"/>
          <a:pathLst>
            <a:path>
              <a:moveTo>
                <a:pt x="0" y="45720"/>
              </a:moveTo>
              <a:lnTo>
                <a:pt x="29472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CO" sz="1200" kern="1200">
            <a:latin typeface="Century Gothic" panose="020B0502020202020204" pitchFamily="34" charset="0"/>
          </a:endParaRPr>
        </a:p>
      </dsp:txBody>
      <dsp:txXfrm>
        <a:off x="3587861" y="424569"/>
        <a:ext cx="16266" cy="3253"/>
      </dsp:txXfrm>
    </dsp:sp>
    <dsp:sp modelId="{F7651155-929E-4AAA-B23E-50D9ED7B512C}">
      <dsp:nvSpPr>
        <dsp:cNvPr id="0" name=""/>
        <dsp:cNvSpPr/>
      </dsp:nvSpPr>
      <dsp:spPr>
        <a:xfrm>
          <a:off x="2035968" y="1857"/>
          <a:ext cx="1414462" cy="848677"/>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b="1" i="0" kern="1200"/>
            <a:t>Órgano sensorial </a:t>
          </a:r>
        </a:p>
      </dsp:txBody>
      <dsp:txXfrm>
        <a:off x="2035968" y="1857"/>
        <a:ext cx="1414462" cy="848677"/>
      </dsp:txXfrm>
    </dsp:sp>
    <dsp:sp modelId="{2821C4F4-F36F-4CE2-8651-C4CB27210729}">
      <dsp:nvSpPr>
        <dsp:cNvPr id="0" name=""/>
        <dsp:cNvSpPr/>
      </dsp:nvSpPr>
      <dsp:spPr>
        <a:xfrm>
          <a:off x="1003411" y="848734"/>
          <a:ext cx="3479577" cy="294726"/>
        </a:xfrm>
        <a:custGeom>
          <a:avLst/>
          <a:gdLst/>
          <a:ahLst/>
          <a:cxnLst/>
          <a:rect l="0" t="0" r="0" b="0"/>
          <a:pathLst>
            <a:path>
              <a:moveTo>
                <a:pt x="3479577" y="0"/>
              </a:moveTo>
              <a:lnTo>
                <a:pt x="3479577" y="164463"/>
              </a:lnTo>
              <a:lnTo>
                <a:pt x="0" y="164463"/>
              </a:lnTo>
              <a:lnTo>
                <a:pt x="0" y="294726"/>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CO" sz="1200" kern="1200">
            <a:latin typeface="Century Gothic" panose="020B0502020202020204" pitchFamily="34" charset="0"/>
          </a:endParaRPr>
        </a:p>
      </dsp:txBody>
      <dsp:txXfrm>
        <a:off x="2655831" y="994471"/>
        <a:ext cx="174737" cy="3253"/>
      </dsp:txXfrm>
    </dsp:sp>
    <dsp:sp modelId="{EF5820B7-986A-48CA-9105-5792F222A949}">
      <dsp:nvSpPr>
        <dsp:cNvPr id="0" name=""/>
        <dsp:cNvSpPr/>
      </dsp:nvSpPr>
      <dsp:spPr>
        <a:xfrm>
          <a:off x="3775757" y="1857"/>
          <a:ext cx="1414462" cy="848677"/>
        </a:xfrm>
        <a:prstGeom prst="rect">
          <a:avLst/>
        </a:prstGeom>
        <a:blipFill rotWithShape="0">
          <a:blip xmlns:r="http://schemas.openxmlformats.org/officeDocument/2006/relationships" r:embed="rId1"/>
          <a:srcRect/>
          <a:stretch>
            <a:fillRect l="-31000" r="-31000"/>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kern="1200">
              <a:latin typeface="Century Gothic" panose="020B0502020202020204" pitchFamily="34" charset="0"/>
            </a:rPr>
            <a:t>x</a:t>
          </a:r>
        </a:p>
      </dsp:txBody>
      <dsp:txXfrm>
        <a:off x="3775757" y="1857"/>
        <a:ext cx="1414462" cy="848677"/>
      </dsp:txXfrm>
    </dsp:sp>
    <dsp:sp modelId="{AEB40406-B79D-4FFC-BB36-ADDC2BBDBF75}">
      <dsp:nvSpPr>
        <dsp:cNvPr id="0" name=""/>
        <dsp:cNvSpPr/>
      </dsp:nvSpPr>
      <dsp:spPr>
        <a:xfrm>
          <a:off x="1708842" y="1554480"/>
          <a:ext cx="294726" cy="91440"/>
        </a:xfrm>
        <a:custGeom>
          <a:avLst/>
          <a:gdLst/>
          <a:ahLst/>
          <a:cxnLst/>
          <a:rect l="0" t="0" r="0" b="0"/>
          <a:pathLst>
            <a:path>
              <a:moveTo>
                <a:pt x="0" y="45720"/>
              </a:moveTo>
              <a:lnTo>
                <a:pt x="29472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CO" sz="1200" kern="1200">
            <a:latin typeface="Century Gothic" panose="020B0502020202020204" pitchFamily="34" charset="0"/>
          </a:endParaRPr>
        </a:p>
      </dsp:txBody>
      <dsp:txXfrm>
        <a:off x="1848072" y="1598573"/>
        <a:ext cx="16266" cy="3253"/>
      </dsp:txXfrm>
    </dsp:sp>
    <dsp:sp modelId="{EB45A03F-94D5-44B7-8B52-F7D142073CE5}">
      <dsp:nvSpPr>
        <dsp:cNvPr id="0" name=""/>
        <dsp:cNvSpPr/>
      </dsp:nvSpPr>
      <dsp:spPr>
        <a:xfrm>
          <a:off x="296179" y="1175861"/>
          <a:ext cx="1414462" cy="848677"/>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b="1" i="0" kern="1200"/>
            <a:t>Transducción</a:t>
          </a:r>
          <a:endParaRPr lang="es-CO" sz="1200" kern="1200">
            <a:latin typeface="Century Gothic" panose="020B0502020202020204" pitchFamily="34" charset="0"/>
          </a:endParaRPr>
        </a:p>
      </dsp:txBody>
      <dsp:txXfrm>
        <a:off x="296179" y="1175861"/>
        <a:ext cx="1414462" cy="848677"/>
      </dsp:txXfrm>
    </dsp:sp>
    <dsp:sp modelId="{C68CEECD-9A72-4A08-B5CC-EFB1E8AE1F35}">
      <dsp:nvSpPr>
        <dsp:cNvPr id="0" name=""/>
        <dsp:cNvSpPr/>
      </dsp:nvSpPr>
      <dsp:spPr>
        <a:xfrm>
          <a:off x="3448631" y="1554480"/>
          <a:ext cx="294726" cy="91440"/>
        </a:xfrm>
        <a:custGeom>
          <a:avLst/>
          <a:gdLst/>
          <a:ahLst/>
          <a:cxnLst/>
          <a:rect l="0" t="0" r="0" b="0"/>
          <a:pathLst>
            <a:path>
              <a:moveTo>
                <a:pt x="0" y="45720"/>
              </a:moveTo>
              <a:lnTo>
                <a:pt x="29472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CO" sz="1200" kern="1200"/>
        </a:p>
      </dsp:txBody>
      <dsp:txXfrm>
        <a:off x="3587861" y="1598573"/>
        <a:ext cx="16266" cy="3253"/>
      </dsp:txXfrm>
    </dsp:sp>
    <dsp:sp modelId="{0994B219-733B-4D4B-A8E5-531FD4ABF48A}">
      <dsp:nvSpPr>
        <dsp:cNvPr id="0" name=""/>
        <dsp:cNvSpPr/>
      </dsp:nvSpPr>
      <dsp:spPr>
        <a:xfrm>
          <a:off x="2035968" y="1175861"/>
          <a:ext cx="1414462" cy="848677"/>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b="1" i="0" kern="1200"/>
            <a:t>Señal neural</a:t>
          </a:r>
          <a:endParaRPr lang="es-CO" sz="1200" kern="1200"/>
        </a:p>
      </dsp:txBody>
      <dsp:txXfrm>
        <a:off x="2035968" y="1175861"/>
        <a:ext cx="1414462" cy="848677"/>
      </dsp:txXfrm>
    </dsp:sp>
    <dsp:sp modelId="{A311E5B5-45BF-423F-B674-17136A5A76BC}">
      <dsp:nvSpPr>
        <dsp:cNvPr id="0" name=""/>
        <dsp:cNvSpPr/>
      </dsp:nvSpPr>
      <dsp:spPr>
        <a:xfrm>
          <a:off x="1003411" y="2022738"/>
          <a:ext cx="3479577" cy="294726"/>
        </a:xfrm>
        <a:custGeom>
          <a:avLst/>
          <a:gdLst/>
          <a:ahLst/>
          <a:cxnLst/>
          <a:rect l="0" t="0" r="0" b="0"/>
          <a:pathLst>
            <a:path>
              <a:moveTo>
                <a:pt x="3479577" y="0"/>
              </a:moveTo>
              <a:lnTo>
                <a:pt x="3479577" y="164463"/>
              </a:lnTo>
              <a:lnTo>
                <a:pt x="0" y="164463"/>
              </a:lnTo>
              <a:lnTo>
                <a:pt x="0" y="294726"/>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CO" sz="1200" kern="1200"/>
        </a:p>
      </dsp:txBody>
      <dsp:txXfrm>
        <a:off x="2655831" y="2168475"/>
        <a:ext cx="174737" cy="3253"/>
      </dsp:txXfrm>
    </dsp:sp>
    <dsp:sp modelId="{18F6B546-E8BE-4E16-81C5-7CD418CE3010}">
      <dsp:nvSpPr>
        <dsp:cNvPr id="0" name=""/>
        <dsp:cNvSpPr/>
      </dsp:nvSpPr>
      <dsp:spPr>
        <a:xfrm>
          <a:off x="3775757" y="1175861"/>
          <a:ext cx="1414462" cy="848677"/>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b="1" i="0" kern="1200"/>
            <a:t>Procesamiento cerebral</a:t>
          </a:r>
          <a:endParaRPr lang="es-CO" sz="1200" kern="1200"/>
        </a:p>
      </dsp:txBody>
      <dsp:txXfrm>
        <a:off x="3775757" y="1175861"/>
        <a:ext cx="1414462" cy="848677"/>
      </dsp:txXfrm>
    </dsp:sp>
    <dsp:sp modelId="{1E24C724-5595-43B3-8E3C-40B07B0F9B01}">
      <dsp:nvSpPr>
        <dsp:cNvPr id="0" name=""/>
        <dsp:cNvSpPr/>
      </dsp:nvSpPr>
      <dsp:spPr>
        <a:xfrm>
          <a:off x="1708842" y="2728483"/>
          <a:ext cx="294726" cy="91440"/>
        </a:xfrm>
        <a:custGeom>
          <a:avLst/>
          <a:gdLst/>
          <a:ahLst/>
          <a:cxnLst/>
          <a:rect l="0" t="0" r="0" b="0"/>
          <a:pathLst>
            <a:path>
              <a:moveTo>
                <a:pt x="0" y="45720"/>
              </a:moveTo>
              <a:lnTo>
                <a:pt x="29472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CO" sz="1200" kern="1200"/>
        </a:p>
      </dsp:txBody>
      <dsp:txXfrm>
        <a:off x="1848072" y="2772577"/>
        <a:ext cx="16266" cy="3253"/>
      </dsp:txXfrm>
    </dsp:sp>
    <dsp:sp modelId="{8A58552F-02BB-4D48-AFCA-1F4F3B4EAAB2}">
      <dsp:nvSpPr>
        <dsp:cNvPr id="0" name=""/>
        <dsp:cNvSpPr/>
      </dsp:nvSpPr>
      <dsp:spPr>
        <a:xfrm>
          <a:off x="296179" y="2349865"/>
          <a:ext cx="1414462" cy="848677"/>
        </a:xfrm>
        <a:prstGeom prst="rect">
          <a:avLst/>
        </a:prstGeom>
        <a:blipFill rotWithShape="0">
          <a:blip xmlns:r="http://schemas.openxmlformats.org/officeDocument/2006/relationships" r:embed="rId2"/>
          <a:srcRect/>
          <a:stretch>
            <a:fillRect l="-18000" r="-18000"/>
          </a:stretch>
        </a:blip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endParaRPr lang="es-CO" sz="1200" kern="1200"/>
        </a:p>
      </dsp:txBody>
      <dsp:txXfrm>
        <a:off x="296179" y="2349865"/>
        <a:ext cx="1414462" cy="848677"/>
      </dsp:txXfrm>
    </dsp:sp>
    <dsp:sp modelId="{199861B0-7A62-407C-848D-EA4913072FD3}">
      <dsp:nvSpPr>
        <dsp:cNvPr id="0" name=""/>
        <dsp:cNvSpPr/>
      </dsp:nvSpPr>
      <dsp:spPr>
        <a:xfrm>
          <a:off x="2035968" y="2349865"/>
          <a:ext cx="1414462" cy="848677"/>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b="1" i="0" kern="1200"/>
            <a:t>Percepción consciente</a:t>
          </a:r>
          <a:endParaRPr lang="es-CO" sz="1200" kern="1200"/>
        </a:p>
      </dsp:txBody>
      <dsp:txXfrm>
        <a:off x="2035968" y="2349865"/>
        <a:ext cx="1414462" cy="8486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19A52B-544C-440B-AA4B-C3C9863A3018}">
      <dsp:nvSpPr>
        <dsp:cNvPr id="0" name=""/>
        <dsp:cNvSpPr/>
      </dsp:nvSpPr>
      <dsp:spPr>
        <a:xfrm>
          <a:off x="1262724" y="511137"/>
          <a:ext cx="259470" cy="91440"/>
        </a:xfrm>
        <a:custGeom>
          <a:avLst/>
          <a:gdLst/>
          <a:ahLst/>
          <a:cxnLst/>
          <a:rect l="0" t="0" r="0" b="0"/>
          <a:pathLst>
            <a:path>
              <a:moveTo>
                <a:pt x="0" y="45720"/>
              </a:moveTo>
              <a:lnTo>
                <a:pt x="259470"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CO" sz="1200" kern="1200">
            <a:latin typeface="Century Gothic" panose="020B0502020202020204" pitchFamily="34" charset="0"/>
          </a:endParaRPr>
        </a:p>
      </dsp:txBody>
      <dsp:txXfrm>
        <a:off x="1385207" y="555407"/>
        <a:ext cx="14503" cy="2900"/>
      </dsp:txXfrm>
    </dsp:sp>
    <dsp:sp modelId="{C5F7CE97-E235-4010-9D24-675DFDB0AD24}">
      <dsp:nvSpPr>
        <dsp:cNvPr id="0" name=""/>
        <dsp:cNvSpPr/>
      </dsp:nvSpPr>
      <dsp:spPr>
        <a:xfrm>
          <a:off x="3350" y="178505"/>
          <a:ext cx="1261174" cy="7567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b="1" i="0" kern="1200"/>
            <a:t>Retina</a:t>
          </a:r>
          <a:endParaRPr lang="es-CO" sz="1200" kern="1200">
            <a:latin typeface="Century Gothic" panose="020B0502020202020204" pitchFamily="34" charset="0"/>
          </a:endParaRPr>
        </a:p>
      </dsp:txBody>
      <dsp:txXfrm>
        <a:off x="3350" y="178505"/>
        <a:ext cx="1261174" cy="756704"/>
      </dsp:txXfrm>
    </dsp:sp>
    <dsp:sp modelId="{FC4B797C-2878-4865-8168-F577BE4ADE98}">
      <dsp:nvSpPr>
        <dsp:cNvPr id="0" name=""/>
        <dsp:cNvSpPr/>
      </dsp:nvSpPr>
      <dsp:spPr>
        <a:xfrm>
          <a:off x="2813968" y="511137"/>
          <a:ext cx="259470" cy="91440"/>
        </a:xfrm>
        <a:custGeom>
          <a:avLst/>
          <a:gdLst/>
          <a:ahLst/>
          <a:cxnLst/>
          <a:rect l="0" t="0" r="0" b="0"/>
          <a:pathLst>
            <a:path>
              <a:moveTo>
                <a:pt x="0" y="45720"/>
              </a:moveTo>
              <a:lnTo>
                <a:pt x="259470"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CO" sz="1200" kern="1200">
            <a:latin typeface="Century Gothic" panose="020B0502020202020204" pitchFamily="34" charset="0"/>
          </a:endParaRPr>
        </a:p>
      </dsp:txBody>
      <dsp:txXfrm>
        <a:off x="2936451" y="555407"/>
        <a:ext cx="14503" cy="2900"/>
      </dsp:txXfrm>
    </dsp:sp>
    <dsp:sp modelId="{F7651155-929E-4AAA-B23E-50D9ED7B512C}">
      <dsp:nvSpPr>
        <dsp:cNvPr id="0" name=""/>
        <dsp:cNvSpPr/>
      </dsp:nvSpPr>
      <dsp:spPr>
        <a:xfrm>
          <a:off x="1554594" y="178505"/>
          <a:ext cx="1261174" cy="7567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b="1" i="0" kern="1200"/>
            <a:t>Nervio óptico</a:t>
          </a:r>
        </a:p>
      </dsp:txBody>
      <dsp:txXfrm>
        <a:off x="1554594" y="178505"/>
        <a:ext cx="1261174" cy="756704"/>
      </dsp:txXfrm>
    </dsp:sp>
    <dsp:sp modelId="{68754AFC-96CA-4E70-A55E-881331BD17E4}">
      <dsp:nvSpPr>
        <dsp:cNvPr id="0" name=""/>
        <dsp:cNvSpPr/>
      </dsp:nvSpPr>
      <dsp:spPr>
        <a:xfrm>
          <a:off x="633937" y="933409"/>
          <a:ext cx="3102488" cy="259470"/>
        </a:xfrm>
        <a:custGeom>
          <a:avLst/>
          <a:gdLst/>
          <a:ahLst/>
          <a:cxnLst/>
          <a:rect l="0" t="0" r="0" b="0"/>
          <a:pathLst>
            <a:path>
              <a:moveTo>
                <a:pt x="3102488" y="0"/>
              </a:moveTo>
              <a:lnTo>
                <a:pt x="3102488" y="146835"/>
              </a:lnTo>
              <a:lnTo>
                <a:pt x="0" y="146835"/>
              </a:lnTo>
              <a:lnTo>
                <a:pt x="0" y="25947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CO" sz="500" kern="1200"/>
        </a:p>
      </dsp:txBody>
      <dsp:txXfrm>
        <a:off x="2107281" y="1061694"/>
        <a:ext cx="155800" cy="2900"/>
      </dsp:txXfrm>
    </dsp:sp>
    <dsp:sp modelId="{85D6DAEF-5B4E-4BEC-A8B2-2E43C6CD7716}">
      <dsp:nvSpPr>
        <dsp:cNvPr id="0" name=""/>
        <dsp:cNvSpPr/>
      </dsp:nvSpPr>
      <dsp:spPr>
        <a:xfrm>
          <a:off x="3105838" y="178505"/>
          <a:ext cx="1261174" cy="7567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b="1" i="0" kern="1200"/>
            <a:t>Quiasma óptico</a:t>
          </a:r>
          <a:endParaRPr lang="es-CO" sz="1200" kern="1200"/>
        </a:p>
      </dsp:txBody>
      <dsp:txXfrm>
        <a:off x="3105838" y="178505"/>
        <a:ext cx="1261174" cy="756704"/>
      </dsp:txXfrm>
    </dsp:sp>
    <dsp:sp modelId="{AEB40406-B79D-4FFC-BB36-ADDC2BBDBF75}">
      <dsp:nvSpPr>
        <dsp:cNvPr id="0" name=""/>
        <dsp:cNvSpPr/>
      </dsp:nvSpPr>
      <dsp:spPr>
        <a:xfrm>
          <a:off x="1262724" y="1557912"/>
          <a:ext cx="259470" cy="91440"/>
        </a:xfrm>
        <a:custGeom>
          <a:avLst/>
          <a:gdLst/>
          <a:ahLst/>
          <a:cxnLst/>
          <a:rect l="0" t="0" r="0" b="0"/>
          <a:pathLst>
            <a:path>
              <a:moveTo>
                <a:pt x="0" y="45720"/>
              </a:moveTo>
              <a:lnTo>
                <a:pt x="259470"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CO" sz="1200" kern="1200">
            <a:latin typeface="Century Gothic" panose="020B0502020202020204" pitchFamily="34" charset="0"/>
          </a:endParaRPr>
        </a:p>
      </dsp:txBody>
      <dsp:txXfrm>
        <a:off x="1385207" y="1602181"/>
        <a:ext cx="14503" cy="2900"/>
      </dsp:txXfrm>
    </dsp:sp>
    <dsp:sp modelId="{EB45A03F-94D5-44B7-8B52-F7D142073CE5}">
      <dsp:nvSpPr>
        <dsp:cNvPr id="0" name=""/>
        <dsp:cNvSpPr/>
      </dsp:nvSpPr>
      <dsp:spPr>
        <a:xfrm>
          <a:off x="3350" y="1225280"/>
          <a:ext cx="1261174" cy="7567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b="1" i="0" kern="1200"/>
            <a:t>Núcleo geniculado lateral (Tálamo</a:t>
          </a:r>
          <a:endParaRPr lang="es-CO" sz="1200" kern="1200">
            <a:latin typeface="Century Gothic" panose="020B0502020202020204" pitchFamily="34" charset="0"/>
          </a:endParaRPr>
        </a:p>
      </dsp:txBody>
      <dsp:txXfrm>
        <a:off x="3350" y="1225280"/>
        <a:ext cx="1261174" cy="756704"/>
      </dsp:txXfrm>
    </dsp:sp>
    <dsp:sp modelId="{0994B219-733B-4D4B-A8E5-531FD4ABF48A}">
      <dsp:nvSpPr>
        <dsp:cNvPr id="0" name=""/>
        <dsp:cNvSpPr/>
      </dsp:nvSpPr>
      <dsp:spPr>
        <a:xfrm>
          <a:off x="1554594" y="1225280"/>
          <a:ext cx="1261174" cy="7567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s-CO" sz="1200" b="1" i="0" kern="1200"/>
            <a:t>Corteza visual primaria (V1)</a:t>
          </a:r>
          <a:endParaRPr lang="es-CO" sz="1200" kern="1200"/>
        </a:p>
      </dsp:txBody>
      <dsp:txXfrm>
        <a:off x="1554594" y="1225280"/>
        <a:ext cx="1261174" cy="756704"/>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33489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487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2749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3" name="Google Shape;9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94561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 name="Google Shape;8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4986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2784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5: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 name="Google Shape;110;p5: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6: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 name="Google Shape;123;p6: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7:notes"/>
          <p:cNvSpPr txBox="1">
            <a:spLocks noGrp="1"/>
          </p:cNvSpPr>
          <p:nvPr>
            <p:ph type="body" idx="1"/>
          </p:nvPr>
        </p:nvSpPr>
        <p:spPr>
          <a:xfrm>
            <a:off x="1828800" y="4886325"/>
            <a:ext cx="14630400" cy="46291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0" name="Google Shape;160;p7:notes"/>
          <p:cNvSpPr>
            <a:spLocks noGrp="1" noRot="1" noChangeAspect="1"/>
          </p:cNvSpPr>
          <p:nvPr>
            <p:ph type="sldImg" idx="2"/>
          </p:nvPr>
        </p:nvSpPr>
        <p:spPr>
          <a:xfrm>
            <a:off x="5715000" y="771525"/>
            <a:ext cx="6859588" cy="3857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1"/>
        <p:cNvGrpSpPr/>
        <p:nvPr/>
      </p:nvGrpSpPr>
      <p:grpSpPr>
        <a:xfrm>
          <a:off x="0" y="0"/>
          <a:ext cx="0" cy="0"/>
          <a:chOff x="0" y="0"/>
          <a:chExt cx="0" cy="0"/>
        </a:xfrm>
      </p:grpSpPr>
      <p:sp>
        <p:nvSpPr>
          <p:cNvPr id="12" name="Google Shape;12;p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8"/>
        <p:cNvGrpSpPr/>
        <p:nvPr/>
      </p:nvGrpSpPr>
      <p:grpSpPr>
        <a:xfrm>
          <a:off x="0" y="0"/>
          <a:ext cx="0" cy="0"/>
          <a:chOff x="0" y="0"/>
          <a:chExt cx="0" cy="0"/>
        </a:xfrm>
      </p:grpSpPr>
      <p:sp>
        <p:nvSpPr>
          <p:cNvPr id="69" name="Google Shape;69;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4"/>
        <p:cNvGrpSpPr/>
        <p:nvPr/>
      </p:nvGrpSpPr>
      <p:grpSpPr>
        <a:xfrm>
          <a:off x="0" y="0"/>
          <a:ext cx="0" cy="0"/>
          <a:chOff x="0" y="0"/>
          <a:chExt cx="0" cy="0"/>
        </a:xfrm>
      </p:grpSpPr>
      <p:sp>
        <p:nvSpPr>
          <p:cNvPr id="75" name="Google Shape;75;p1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chemeClr val="lt1"/>
        </a:solidFill>
        <a:effectLst/>
      </p:bgPr>
    </p:bg>
    <p:spTree>
      <p:nvGrpSpPr>
        <p:cNvPr id="1" name="Shape 16"/>
        <p:cNvGrpSpPr/>
        <p:nvPr/>
      </p:nvGrpSpPr>
      <p:grpSpPr>
        <a:xfrm>
          <a:off x="0" y="0"/>
          <a:ext cx="0" cy="0"/>
          <a:chOff x="0" y="0"/>
          <a:chExt cx="0" cy="0"/>
        </a:xfrm>
      </p:grpSpPr>
      <p:sp>
        <p:nvSpPr>
          <p:cNvPr id="17" name="Google Shape;17;p15"/>
          <p:cNvSpPr/>
          <p:nvPr/>
        </p:nvSpPr>
        <p:spPr>
          <a:xfrm>
            <a:off x="0" y="0"/>
            <a:ext cx="12192000" cy="6858000"/>
          </a:xfrm>
          <a:custGeom>
            <a:avLst/>
            <a:gdLst/>
            <a:ahLst/>
            <a:cxnLst/>
            <a:rect l="l" t="t" r="r" b="b"/>
            <a:pathLst>
              <a:path w="18288000" h="10287000" extrusionOk="0">
                <a:moveTo>
                  <a:pt x="18288000" y="10287000"/>
                </a:moveTo>
                <a:lnTo>
                  <a:pt x="0" y="10287000"/>
                </a:lnTo>
                <a:lnTo>
                  <a:pt x="0" y="0"/>
                </a:lnTo>
                <a:lnTo>
                  <a:pt x="18288000" y="0"/>
                </a:lnTo>
                <a:lnTo>
                  <a:pt x="18288000" y="10287000"/>
                </a:lnTo>
                <a:close/>
              </a:path>
            </a:pathLst>
          </a:custGeom>
          <a:solidFill>
            <a:srgbClr val="FFFAFA"/>
          </a:solidFill>
          <a:ln>
            <a:noFill/>
          </a:ln>
        </p:spPr>
        <p:txBody>
          <a:bodyPr spcFirstLastPara="1" wrap="square" lIns="0" tIns="0" rIns="0" bIns="0" anchor="t" anchorCtr="0">
            <a:noAutofit/>
          </a:bodyPr>
          <a:lstStyle/>
          <a:p>
            <a:pPr marL="0" lvl="0" indent="0" algn="l" rtl="0">
              <a:spcBef>
                <a:spcPts val="0"/>
              </a:spcBef>
              <a:spcAft>
                <a:spcPts val="0"/>
              </a:spcAft>
              <a:buNone/>
            </a:pPr>
            <a:endParaRPr sz="1200"/>
          </a:p>
        </p:txBody>
      </p:sp>
      <p:pic>
        <p:nvPicPr>
          <p:cNvPr id="18" name="Google Shape;18;p15"/>
          <p:cNvPicPr preferRelativeResize="0"/>
          <p:nvPr/>
        </p:nvPicPr>
        <p:blipFill rotWithShape="1">
          <a:blip r:embed="rId2">
            <a:alphaModFix/>
          </a:blip>
          <a:srcRect/>
          <a:stretch/>
        </p:blipFill>
        <p:spPr>
          <a:xfrm>
            <a:off x="-161" y="6295613"/>
            <a:ext cx="12192145" cy="126217"/>
          </a:xfrm>
          <a:prstGeom prst="rect">
            <a:avLst/>
          </a:prstGeom>
          <a:noFill/>
          <a:ln>
            <a:noFill/>
          </a:ln>
        </p:spPr>
      </p:pic>
      <p:pic>
        <p:nvPicPr>
          <p:cNvPr id="19" name="Google Shape;19;p15"/>
          <p:cNvPicPr preferRelativeResize="0"/>
          <p:nvPr/>
        </p:nvPicPr>
        <p:blipFill rotWithShape="1">
          <a:blip r:embed="rId3">
            <a:alphaModFix/>
          </a:blip>
          <a:srcRect/>
          <a:stretch/>
        </p:blipFill>
        <p:spPr>
          <a:xfrm>
            <a:off x="-193" y="6665789"/>
            <a:ext cx="12192089" cy="191841"/>
          </a:xfrm>
          <a:prstGeom prst="rect">
            <a:avLst/>
          </a:prstGeom>
          <a:noFill/>
          <a:ln>
            <a:noFill/>
          </a:ln>
        </p:spPr>
      </p:pic>
      <p:pic>
        <p:nvPicPr>
          <p:cNvPr id="20" name="Google Shape;20;p15"/>
          <p:cNvPicPr preferRelativeResize="0"/>
          <p:nvPr/>
        </p:nvPicPr>
        <p:blipFill rotWithShape="1">
          <a:blip r:embed="rId4">
            <a:alphaModFix/>
          </a:blip>
          <a:srcRect/>
          <a:stretch/>
        </p:blipFill>
        <p:spPr>
          <a:xfrm>
            <a:off x="160249" y="243901"/>
            <a:ext cx="1739899" cy="622299"/>
          </a:xfrm>
          <a:prstGeom prst="rect">
            <a:avLst/>
          </a:prstGeom>
          <a:noFill/>
          <a:ln>
            <a:noFill/>
          </a:ln>
        </p:spPr>
      </p:pic>
      <p:sp>
        <p:nvSpPr>
          <p:cNvPr id="21" name="Google Shape;21;p15"/>
          <p:cNvSpPr txBox="1">
            <a:spLocks noGrp="1"/>
          </p:cNvSpPr>
          <p:nvPr>
            <p:ph type="title"/>
          </p:nvPr>
        </p:nvSpPr>
        <p:spPr>
          <a:xfrm>
            <a:off x="2405915" y="835984"/>
            <a:ext cx="7380168" cy="73879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5334" b="1" i="0">
                <a:solidFill>
                  <a:srgbClr val="051D40"/>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15"/>
          <p:cNvSpPr txBox="1">
            <a:spLocks noGrp="1"/>
          </p:cNvSpPr>
          <p:nvPr>
            <p:ph type="body" idx="1"/>
          </p:nvPr>
        </p:nvSpPr>
        <p:spPr>
          <a:xfrm>
            <a:off x="677334" y="2324549"/>
            <a:ext cx="10506710" cy="415498"/>
          </a:xfrm>
          <a:prstGeom prst="rect">
            <a:avLst/>
          </a:prstGeom>
          <a:noFill/>
          <a:ln>
            <a:noFill/>
          </a:ln>
        </p:spPr>
        <p:txBody>
          <a:bodyPr spcFirstLastPara="1" wrap="square" lIns="0" tIns="0" rIns="0" bIns="0" anchor="t" anchorCtr="0">
            <a:spAutoFit/>
          </a:bodyPr>
          <a:lstStyle>
            <a:lvl1pPr marL="304815" lvl="0" indent="-152408" algn="l">
              <a:spcBef>
                <a:spcPts val="0"/>
              </a:spcBef>
              <a:spcAft>
                <a:spcPts val="0"/>
              </a:spcAft>
              <a:buSzPts val="1400"/>
              <a:buNone/>
              <a:defRPr sz="3000" b="0" i="0">
                <a:solidFill>
                  <a:srgbClr val="051D40"/>
                </a:solidFill>
                <a:latin typeface="Arial"/>
                <a:ea typeface="Arial"/>
                <a:cs typeface="Arial"/>
                <a:sym typeface="Arial"/>
              </a:defRPr>
            </a:lvl1pPr>
            <a:lvl2pPr marL="609630" lvl="1" indent="-152408" algn="l">
              <a:spcBef>
                <a:spcPts val="0"/>
              </a:spcBef>
              <a:spcAft>
                <a:spcPts val="0"/>
              </a:spcAft>
              <a:buSzPts val="1400"/>
              <a:buNone/>
              <a:defRPr/>
            </a:lvl2pPr>
            <a:lvl3pPr marL="914446" lvl="2" indent="-152408" algn="l">
              <a:spcBef>
                <a:spcPts val="0"/>
              </a:spcBef>
              <a:spcAft>
                <a:spcPts val="0"/>
              </a:spcAft>
              <a:buSzPts val="1400"/>
              <a:buNone/>
              <a:defRPr/>
            </a:lvl3pPr>
            <a:lvl4pPr marL="1219261" lvl="3" indent="-152408" algn="l">
              <a:spcBef>
                <a:spcPts val="0"/>
              </a:spcBef>
              <a:spcAft>
                <a:spcPts val="0"/>
              </a:spcAft>
              <a:buSzPts val="1400"/>
              <a:buNone/>
              <a:defRPr/>
            </a:lvl4pPr>
            <a:lvl5pPr marL="1524076" lvl="4" indent="-152408" algn="l">
              <a:spcBef>
                <a:spcPts val="0"/>
              </a:spcBef>
              <a:spcAft>
                <a:spcPts val="0"/>
              </a:spcAft>
              <a:buSzPts val="1400"/>
              <a:buNone/>
              <a:defRPr/>
            </a:lvl5pPr>
            <a:lvl6pPr marL="1828891" lvl="5" indent="-152408" algn="l">
              <a:spcBef>
                <a:spcPts val="0"/>
              </a:spcBef>
              <a:spcAft>
                <a:spcPts val="0"/>
              </a:spcAft>
              <a:buSzPts val="1400"/>
              <a:buNone/>
              <a:defRPr/>
            </a:lvl6pPr>
            <a:lvl7pPr marL="2133707" lvl="6" indent="-152408" algn="l">
              <a:spcBef>
                <a:spcPts val="0"/>
              </a:spcBef>
              <a:spcAft>
                <a:spcPts val="0"/>
              </a:spcAft>
              <a:buSzPts val="1400"/>
              <a:buNone/>
              <a:defRPr/>
            </a:lvl7pPr>
            <a:lvl8pPr marL="2438522" lvl="7" indent="-152408" algn="l">
              <a:spcBef>
                <a:spcPts val="0"/>
              </a:spcBef>
              <a:spcAft>
                <a:spcPts val="0"/>
              </a:spcAft>
              <a:buSzPts val="1400"/>
              <a:buNone/>
              <a:defRPr/>
            </a:lvl8pPr>
            <a:lvl9pPr marL="2743337" lvl="8" indent="-152408" algn="l">
              <a:spcBef>
                <a:spcPts val="0"/>
              </a:spcBef>
              <a:spcAft>
                <a:spcPts val="0"/>
              </a:spcAft>
              <a:buSzPts val="1400"/>
              <a:buNone/>
              <a:defRPr/>
            </a:lvl9pPr>
          </a:lstStyle>
          <a:p>
            <a:endParaRPr/>
          </a:p>
        </p:txBody>
      </p:sp>
      <p:sp>
        <p:nvSpPr>
          <p:cNvPr id="23" name="Google Shape;23;p15"/>
          <p:cNvSpPr txBox="1">
            <a:spLocks noGrp="1"/>
          </p:cNvSpPr>
          <p:nvPr>
            <p:ph type="ftr" idx="11"/>
          </p:nvPr>
        </p:nvSpPr>
        <p:spPr>
          <a:xfrm>
            <a:off x="4145280" y="6377940"/>
            <a:ext cx="3901440" cy="184666"/>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15"/>
          <p:cNvSpPr txBox="1">
            <a:spLocks noGrp="1"/>
          </p:cNvSpPr>
          <p:nvPr>
            <p:ph type="dt" idx="10"/>
          </p:nvPr>
        </p:nvSpPr>
        <p:spPr>
          <a:xfrm>
            <a:off x="609600" y="6377940"/>
            <a:ext cx="2804160" cy="18466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5"/>
          <p:cNvSpPr txBox="1">
            <a:spLocks noGrp="1"/>
          </p:cNvSpPr>
          <p:nvPr>
            <p:ph type="sldNum" idx="12"/>
          </p:nvPr>
        </p:nvSpPr>
        <p:spPr>
          <a:xfrm>
            <a:off x="8778241" y="6377940"/>
            <a:ext cx="2804160" cy="184666"/>
          </a:xfrm>
          <a:prstGeom prst="rect">
            <a:avLst/>
          </a:prstGeom>
          <a:noFill/>
          <a:ln>
            <a:noFill/>
          </a:ln>
        </p:spPr>
        <p:txBody>
          <a:bodyPr spcFirstLastPara="1" wrap="square" lIns="0" tIns="0" rIns="0" bIns="0" anchor="t" anchorCtr="0">
            <a:spAutoFit/>
          </a:bodyPr>
          <a:lstStyle>
            <a:lvl1pPr lvl="0" indent="0" algn="r">
              <a:spcBef>
                <a:spcPts val="0"/>
              </a:spcBef>
              <a:buNone/>
              <a:defRPr>
                <a:solidFill>
                  <a:srgbClr val="888888"/>
                </a:solidFill>
              </a:defRPr>
            </a:lvl1pPr>
            <a:lvl2pPr lvl="1" indent="0" algn="r">
              <a:spcBef>
                <a:spcPts val="0"/>
              </a:spcBef>
              <a:buNone/>
              <a:defRPr>
                <a:solidFill>
                  <a:srgbClr val="888888"/>
                </a:solidFill>
              </a:defRPr>
            </a:lvl2pPr>
            <a:lvl3pPr lvl="2" indent="0" algn="r">
              <a:spcBef>
                <a:spcPts val="0"/>
              </a:spcBef>
              <a:buNone/>
              <a:defRPr>
                <a:solidFill>
                  <a:srgbClr val="888888"/>
                </a:solidFill>
              </a:defRPr>
            </a:lvl3pPr>
            <a:lvl4pPr lvl="3" indent="0" algn="r">
              <a:spcBef>
                <a:spcPts val="0"/>
              </a:spcBef>
              <a:buNone/>
              <a:defRPr>
                <a:solidFill>
                  <a:srgbClr val="888888"/>
                </a:solidFill>
              </a:defRPr>
            </a:lvl4pPr>
            <a:lvl5pPr lvl="4" indent="0" algn="r">
              <a:spcBef>
                <a:spcPts val="0"/>
              </a:spcBef>
              <a:buNone/>
              <a:defRPr>
                <a:solidFill>
                  <a:srgbClr val="888888"/>
                </a:solidFill>
              </a:defRPr>
            </a:lvl5pPr>
            <a:lvl6pPr lvl="5" indent="0" algn="r">
              <a:spcBef>
                <a:spcPts val="0"/>
              </a:spcBef>
              <a:buNone/>
              <a:defRPr>
                <a:solidFill>
                  <a:srgbClr val="888888"/>
                </a:solidFill>
              </a:defRPr>
            </a:lvl6pPr>
            <a:lvl7pPr lvl="6" indent="0" algn="r">
              <a:spcBef>
                <a:spcPts val="0"/>
              </a:spcBef>
              <a:buNone/>
              <a:defRPr>
                <a:solidFill>
                  <a:srgbClr val="888888"/>
                </a:solidFill>
              </a:defRPr>
            </a:lvl7pPr>
            <a:lvl8pPr lvl="7" indent="0" algn="r">
              <a:spcBef>
                <a:spcPts val="0"/>
              </a:spcBef>
              <a:buNone/>
              <a:defRPr>
                <a:solidFill>
                  <a:srgbClr val="888888"/>
                </a:solidFill>
              </a:defRPr>
            </a:lvl8pPr>
            <a:lvl9pPr lvl="8" indent="0" algn="r">
              <a:spcBef>
                <a:spcPts val="0"/>
              </a:spcBef>
              <a:buNone/>
              <a:defRPr>
                <a:solidFill>
                  <a:srgbClr val="888888"/>
                </a:solidFill>
              </a:defRPr>
            </a:lvl9pPr>
          </a:lstStyle>
          <a:p>
            <a:fld id="{00000000-1234-1234-1234-123412341234}" type="slidenum">
              <a:rPr lang="es-CO" smtClean="0"/>
              <a:pPr/>
              <a:t>‹Nº›</a:t>
            </a:fld>
            <a:endParaRPr lang="es-CO"/>
          </a:p>
        </p:txBody>
      </p:sp>
    </p:spTree>
    <p:extLst>
      <p:ext uri="{BB962C8B-B14F-4D97-AF65-F5344CB8AC3E}">
        <p14:creationId xmlns:p14="http://schemas.microsoft.com/office/powerpoint/2010/main" val="552879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7"/>
        <p:cNvGrpSpPr/>
        <p:nvPr/>
      </p:nvGrpSpPr>
      <p:grpSpPr>
        <a:xfrm>
          <a:off x="0" y="0"/>
          <a:ext cx="0" cy="0"/>
          <a:chOff x="0" y="0"/>
          <a:chExt cx="0" cy="0"/>
        </a:xfrm>
      </p:grpSpPr>
      <p:sp>
        <p:nvSpPr>
          <p:cNvPr id="18" name="Google Shape;18;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3"/>
        <p:cNvGrpSpPr/>
        <p:nvPr/>
      </p:nvGrpSpPr>
      <p:grpSpPr>
        <a:xfrm>
          <a:off x="0" y="0"/>
          <a:ext cx="0" cy="0"/>
          <a:chOff x="0" y="0"/>
          <a:chExt cx="0" cy="0"/>
        </a:xfrm>
      </p:grpSpPr>
      <p:sp>
        <p:nvSpPr>
          <p:cNvPr id="24" name="Google Shape;24;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29"/>
        <p:cNvGrpSpPr/>
        <p:nvPr/>
      </p:nvGrpSpPr>
      <p:grpSpPr>
        <a:xfrm>
          <a:off x="0" y="0"/>
          <a:ext cx="0" cy="0"/>
          <a:chOff x="0" y="0"/>
          <a:chExt cx="0" cy="0"/>
        </a:xfrm>
      </p:grpSpPr>
      <p:sp>
        <p:nvSpPr>
          <p:cNvPr id="30" name="Google Shape;30;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36"/>
        <p:cNvGrpSpPr/>
        <p:nvPr/>
      </p:nvGrpSpPr>
      <p:grpSpPr>
        <a:xfrm>
          <a:off x="0" y="0"/>
          <a:ext cx="0" cy="0"/>
          <a:chOff x="0" y="0"/>
          <a:chExt cx="0" cy="0"/>
        </a:xfrm>
      </p:grpSpPr>
      <p:sp>
        <p:nvSpPr>
          <p:cNvPr id="37" name="Google Shape;37;p1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5"/>
        <p:cNvGrpSpPr/>
        <p:nvPr/>
      </p:nvGrpSpPr>
      <p:grpSpPr>
        <a:xfrm>
          <a:off x="0" y="0"/>
          <a:ext cx="0" cy="0"/>
          <a:chOff x="0" y="0"/>
          <a:chExt cx="0" cy="0"/>
        </a:xfrm>
      </p:grpSpPr>
      <p:sp>
        <p:nvSpPr>
          <p:cNvPr id="46" name="Google Shape;46;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0"/>
        <p:cNvGrpSpPr/>
        <p:nvPr/>
      </p:nvGrpSpPr>
      <p:grpSpPr>
        <a:xfrm>
          <a:off x="0" y="0"/>
          <a:ext cx="0" cy="0"/>
          <a:chOff x="0" y="0"/>
          <a:chExt cx="0" cy="0"/>
        </a:xfrm>
      </p:grpSpPr>
      <p:sp>
        <p:nvSpPr>
          <p:cNvPr id="51" name="Google Shape;51;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6"/>
          <p:cNvSpPr>
            <a:spLocks noGrp="1"/>
          </p:cNvSpPr>
          <p:nvPr>
            <p:ph type="pic" idx="2"/>
          </p:nvPr>
        </p:nvSpPr>
        <p:spPr>
          <a:xfrm>
            <a:off x="5183188" y="987425"/>
            <a:ext cx="6172200" cy="4873625"/>
          </a:xfrm>
          <a:prstGeom prst="rect">
            <a:avLst/>
          </a:prstGeom>
          <a:noFill/>
          <a:ln>
            <a:noFill/>
          </a:ln>
        </p:spPr>
      </p:sp>
      <p:sp>
        <p:nvSpPr>
          <p:cNvPr id="64" name="Google Shape;64;p1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hyperlink" Target="https://drive.google.com/drive/folders/1ABOJL7e3ld0z2MGV0FuiZHPliVwaMuyq"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pn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hyperlink" Target="https://upload.wikimedia.org/wikipedia/commons/thumb/d/da/Face_or_vase_ata_01.svg/250px-Face_or_vase_ata_01.svg.png" TargetMode="External"/><Relationship Id="rId4" Type="http://schemas.openxmlformats.org/officeDocument/2006/relationships/diagramData" Target="../diagrams/data1.xml"/><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6.png"/><Relationship Id="rId7" Type="http://schemas.openxmlformats.org/officeDocument/2006/relationships/diagramColors" Target="../diagrams/colors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hyperlink" Target="https://upload.wikimedia.org/wikipedia/commons/thumb/d/da/Face_or_vase_ata_01.svg/250px-Face_or_vase_ata_01.svg.png"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3.jpg"/><Relationship Id="rId5" Type="http://schemas.openxmlformats.org/officeDocument/2006/relationships/image" Target="../media/image3.png"/><Relationship Id="rId4" Type="http://schemas.openxmlformats.org/officeDocument/2006/relationships/image" Target="../media/image12.png"/><Relationship Id="rId9" Type="http://schemas.openxmlformats.org/officeDocument/2006/relationships/image" Target="../media/image16.jp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1.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5" name="Google Shape;104;p5">
            <a:extLst>
              <a:ext uri="{FF2B5EF4-FFF2-40B4-BE49-F238E27FC236}">
                <a16:creationId xmlns:a16="http://schemas.microsoft.com/office/drawing/2014/main" id="{C72F9EA4-5222-414C-924A-55CF037CAFF4}"/>
              </a:ext>
            </a:extLst>
          </p:cNvPr>
          <p:cNvSpPr txBox="1"/>
          <p:nvPr/>
        </p:nvSpPr>
        <p:spPr>
          <a:xfrm>
            <a:off x="800952" y="774282"/>
            <a:ext cx="10161562"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4000" dirty="0">
                <a:solidFill>
                  <a:srgbClr val="002060"/>
                </a:solidFill>
                <a:latin typeface="Century Gothic"/>
                <a:ea typeface="Century Gothic"/>
                <a:cs typeface="Century Gothic"/>
                <a:sym typeface="Century Gothic"/>
              </a:rPr>
              <a:t>Contenido 3</a:t>
            </a:r>
          </a:p>
          <a:p>
            <a:pPr marL="0" marR="0" lvl="0" indent="0" algn="ctr" rtl="0">
              <a:spcBef>
                <a:spcPts val="0"/>
              </a:spcBef>
              <a:spcAft>
                <a:spcPts val="0"/>
              </a:spcAft>
              <a:buNone/>
            </a:pPr>
            <a:r>
              <a:rPr lang="es-CO" sz="4000" b="1" dirty="0">
                <a:solidFill>
                  <a:srgbClr val="002060"/>
                </a:solidFill>
                <a:latin typeface="Century Gothic"/>
                <a:sym typeface="Century Gothic"/>
              </a:rPr>
              <a:t>Procesando lo que vemos </a:t>
            </a:r>
            <a:endParaRPr b="1" dirty="0"/>
          </a:p>
        </p:txBody>
      </p:sp>
      <p:pic>
        <p:nvPicPr>
          <p:cNvPr id="11" name="Imagen 10">
            <a:extLst>
              <a:ext uri="{FF2B5EF4-FFF2-40B4-BE49-F238E27FC236}">
                <a16:creationId xmlns:a16="http://schemas.microsoft.com/office/drawing/2014/main" id="{39F1BDDA-CAA8-4774-98F1-7AA2940AB8BE}"/>
              </a:ext>
            </a:extLst>
          </p:cNvPr>
          <p:cNvPicPr>
            <a:picLocks noChangeAspect="1"/>
          </p:cNvPicPr>
          <p:nvPr/>
        </p:nvPicPr>
        <p:blipFill rotWithShape="1">
          <a:blip r:embed="rId4"/>
          <a:srcRect l="29288" t="30579" r="29039" b="13418"/>
          <a:stretch/>
        </p:blipFill>
        <p:spPr>
          <a:xfrm>
            <a:off x="449260" y="2502128"/>
            <a:ext cx="5080781" cy="3838885"/>
          </a:xfrm>
          <a:prstGeom prst="rect">
            <a:avLst/>
          </a:prstGeom>
        </p:spPr>
      </p:pic>
      <p:pic>
        <p:nvPicPr>
          <p:cNvPr id="13" name="Imagen 12">
            <a:extLst>
              <a:ext uri="{FF2B5EF4-FFF2-40B4-BE49-F238E27FC236}">
                <a16:creationId xmlns:a16="http://schemas.microsoft.com/office/drawing/2014/main" id="{291A96DA-DD70-48FE-9BDD-D6C0A5FA7245}"/>
              </a:ext>
            </a:extLst>
          </p:cNvPr>
          <p:cNvPicPr>
            <a:picLocks noChangeAspect="1"/>
          </p:cNvPicPr>
          <p:nvPr/>
        </p:nvPicPr>
        <p:blipFill rotWithShape="1">
          <a:blip r:embed="rId5"/>
          <a:srcRect l="27000" t="18446" r="26970" b="6346"/>
          <a:stretch/>
        </p:blipFill>
        <p:spPr>
          <a:xfrm>
            <a:off x="5941975" y="2502128"/>
            <a:ext cx="4749471" cy="3687657"/>
          </a:xfrm>
          <a:prstGeom prst="rect">
            <a:avLst/>
          </a:prstGeom>
        </p:spPr>
      </p:pic>
    </p:spTree>
    <p:extLst>
      <p:ext uri="{BB962C8B-B14F-4D97-AF65-F5344CB8AC3E}">
        <p14:creationId xmlns:p14="http://schemas.microsoft.com/office/powerpoint/2010/main" val="900688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5" name="Google Shape;104;p5">
            <a:extLst>
              <a:ext uri="{FF2B5EF4-FFF2-40B4-BE49-F238E27FC236}">
                <a16:creationId xmlns:a16="http://schemas.microsoft.com/office/drawing/2014/main" id="{C72F9EA4-5222-414C-924A-55CF037CAFF4}"/>
              </a:ext>
            </a:extLst>
          </p:cNvPr>
          <p:cNvSpPr txBox="1"/>
          <p:nvPr/>
        </p:nvSpPr>
        <p:spPr>
          <a:xfrm>
            <a:off x="800952" y="774282"/>
            <a:ext cx="10161562"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4000" dirty="0">
                <a:solidFill>
                  <a:srgbClr val="002060"/>
                </a:solidFill>
                <a:latin typeface="Century Gothic"/>
                <a:ea typeface="Century Gothic"/>
                <a:cs typeface="Century Gothic"/>
                <a:sym typeface="Century Gothic"/>
              </a:rPr>
              <a:t>Contenido 3</a:t>
            </a:r>
          </a:p>
          <a:p>
            <a:pPr marL="0" marR="0" lvl="0" indent="0" algn="ctr" rtl="0">
              <a:spcBef>
                <a:spcPts val="0"/>
              </a:spcBef>
              <a:spcAft>
                <a:spcPts val="0"/>
              </a:spcAft>
              <a:buNone/>
            </a:pPr>
            <a:r>
              <a:rPr lang="es-CO" sz="4000" b="1" dirty="0">
                <a:solidFill>
                  <a:srgbClr val="002060"/>
                </a:solidFill>
                <a:latin typeface="Century Gothic"/>
                <a:sym typeface="Century Gothic"/>
              </a:rPr>
              <a:t>Procesando lo que vemos </a:t>
            </a:r>
            <a:endParaRPr b="1" dirty="0"/>
          </a:p>
        </p:txBody>
      </p:sp>
      <p:pic>
        <p:nvPicPr>
          <p:cNvPr id="8" name="Imagen 7">
            <a:extLst>
              <a:ext uri="{FF2B5EF4-FFF2-40B4-BE49-F238E27FC236}">
                <a16:creationId xmlns:a16="http://schemas.microsoft.com/office/drawing/2014/main" id="{647120FB-FF7D-4734-B59F-9B88B085154A}"/>
              </a:ext>
            </a:extLst>
          </p:cNvPr>
          <p:cNvPicPr>
            <a:picLocks noChangeAspect="1"/>
          </p:cNvPicPr>
          <p:nvPr/>
        </p:nvPicPr>
        <p:blipFill rotWithShape="1">
          <a:blip r:embed="rId4"/>
          <a:srcRect l="27116" t="38558" r="29385" b="13214"/>
          <a:stretch/>
        </p:blipFill>
        <p:spPr>
          <a:xfrm>
            <a:off x="3080825" y="2315171"/>
            <a:ext cx="5303520" cy="3305908"/>
          </a:xfrm>
          <a:prstGeom prst="rect">
            <a:avLst/>
          </a:prstGeom>
        </p:spPr>
      </p:pic>
    </p:spTree>
    <p:extLst>
      <p:ext uri="{BB962C8B-B14F-4D97-AF65-F5344CB8AC3E}">
        <p14:creationId xmlns:p14="http://schemas.microsoft.com/office/powerpoint/2010/main" val="2013336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5" name="Google Shape;104;p5">
            <a:extLst>
              <a:ext uri="{FF2B5EF4-FFF2-40B4-BE49-F238E27FC236}">
                <a16:creationId xmlns:a16="http://schemas.microsoft.com/office/drawing/2014/main" id="{C72F9EA4-5222-414C-924A-55CF037CAFF4}"/>
              </a:ext>
            </a:extLst>
          </p:cNvPr>
          <p:cNvSpPr txBox="1"/>
          <p:nvPr/>
        </p:nvSpPr>
        <p:spPr>
          <a:xfrm>
            <a:off x="800952" y="774282"/>
            <a:ext cx="10161562"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4000" dirty="0">
                <a:solidFill>
                  <a:srgbClr val="002060"/>
                </a:solidFill>
                <a:latin typeface="Century Gothic"/>
                <a:ea typeface="Century Gothic"/>
                <a:cs typeface="Century Gothic"/>
                <a:sym typeface="Century Gothic"/>
              </a:rPr>
              <a:t>Contenido 4</a:t>
            </a:r>
          </a:p>
          <a:p>
            <a:pPr marL="0" marR="0" lvl="0" indent="0" algn="ctr" rtl="0">
              <a:spcBef>
                <a:spcPts val="0"/>
              </a:spcBef>
              <a:spcAft>
                <a:spcPts val="0"/>
              </a:spcAft>
              <a:buNone/>
            </a:pPr>
            <a:r>
              <a:rPr lang="es-CO" sz="4000" b="1" dirty="0">
                <a:solidFill>
                  <a:srgbClr val="002060"/>
                </a:solidFill>
                <a:latin typeface="Century Gothic"/>
                <a:sym typeface="Century Gothic"/>
              </a:rPr>
              <a:t>PERCEPCIÓN-ATENCIÓN</a:t>
            </a:r>
            <a:endParaRPr b="1" dirty="0"/>
          </a:p>
        </p:txBody>
      </p:sp>
      <p:sp>
        <p:nvSpPr>
          <p:cNvPr id="6" name="CuadroTexto 5">
            <a:extLst>
              <a:ext uri="{FF2B5EF4-FFF2-40B4-BE49-F238E27FC236}">
                <a16:creationId xmlns:a16="http://schemas.microsoft.com/office/drawing/2014/main" id="{B78A426C-888B-4BAA-BE18-D8D93CF491D5}"/>
              </a:ext>
            </a:extLst>
          </p:cNvPr>
          <p:cNvSpPr txBox="1"/>
          <p:nvPr/>
        </p:nvSpPr>
        <p:spPr>
          <a:xfrm>
            <a:off x="492369" y="2840708"/>
            <a:ext cx="6822831" cy="1323439"/>
          </a:xfrm>
          <a:prstGeom prst="rect">
            <a:avLst/>
          </a:prstGeom>
          <a:noFill/>
        </p:spPr>
        <p:txBody>
          <a:bodyPr wrap="square">
            <a:spAutoFit/>
          </a:bodyPr>
          <a:lstStyle/>
          <a:p>
            <a:pPr marL="365760" indent="-365760" algn="just" eaLnBrk="1" fontAlgn="auto" hangingPunct="1">
              <a:spcAft>
                <a:spcPts val="0"/>
              </a:spcAft>
              <a:buFont typeface="Arial" charset="0"/>
              <a:buChar char="•"/>
              <a:defRPr/>
            </a:pPr>
            <a:r>
              <a:rPr lang="es-CO" sz="1600" dirty="0">
                <a:solidFill>
                  <a:schemeClr val="tx1">
                    <a:lumMod val="85000"/>
                    <a:lumOff val="15000"/>
                  </a:schemeClr>
                </a:solidFill>
                <a:latin typeface="Century Gothic" panose="020B0502020202020204" pitchFamily="34" charset="0"/>
              </a:rPr>
              <a:t>La percepción es la interpretación de esas sensaciones, dándoles significado y organización  (</a:t>
            </a:r>
            <a:r>
              <a:rPr lang="es-CO" sz="1600" dirty="0" err="1">
                <a:solidFill>
                  <a:schemeClr val="tx1">
                    <a:lumMod val="85000"/>
                    <a:lumOff val="15000"/>
                  </a:schemeClr>
                </a:solidFill>
                <a:latin typeface="Century Gothic" panose="020B0502020202020204" pitchFamily="34" charset="0"/>
              </a:rPr>
              <a:t>Matlin</a:t>
            </a:r>
            <a:r>
              <a:rPr lang="es-CO" sz="1600" dirty="0">
                <a:solidFill>
                  <a:schemeClr val="tx1">
                    <a:lumMod val="85000"/>
                    <a:lumOff val="15000"/>
                  </a:schemeClr>
                </a:solidFill>
                <a:latin typeface="Century Gothic" panose="020B0502020202020204" pitchFamily="34" charset="0"/>
              </a:rPr>
              <a:t> y Foley 1996). </a:t>
            </a:r>
          </a:p>
          <a:p>
            <a:pPr marL="365760" indent="-365760" algn="just" eaLnBrk="1" fontAlgn="auto" hangingPunct="1">
              <a:spcAft>
                <a:spcPts val="0"/>
              </a:spcAft>
              <a:buFont typeface="Arial" charset="0"/>
              <a:buChar char="•"/>
              <a:defRPr/>
            </a:pPr>
            <a:r>
              <a:rPr lang="es-CO" sz="1600" dirty="0">
                <a:solidFill>
                  <a:schemeClr val="tx1">
                    <a:lumMod val="85000"/>
                    <a:lumOff val="15000"/>
                  </a:schemeClr>
                </a:solidFill>
                <a:latin typeface="Century Gothic" panose="020B0502020202020204" pitchFamily="34" charset="0"/>
              </a:rPr>
              <a:t>Es la organización, interpretación, análisis e integración de los estímulos, es la actividad de nuestros órganos sensoriales y también de nuestro cerebro (Feldman, 1999).</a:t>
            </a:r>
          </a:p>
        </p:txBody>
      </p:sp>
      <p:sp>
        <p:nvSpPr>
          <p:cNvPr id="7" name="CuadroTexto 6">
            <a:extLst>
              <a:ext uri="{FF2B5EF4-FFF2-40B4-BE49-F238E27FC236}">
                <a16:creationId xmlns:a16="http://schemas.microsoft.com/office/drawing/2014/main" id="{9D1D1083-495B-4927-9D06-17FBFAB8F10D}"/>
              </a:ext>
            </a:extLst>
          </p:cNvPr>
          <p:cNvSpPr txBox="1"/>
          <p:nvPr/>
        </p:nvSpPr>
        <p:spPr>
          <a:xfrm>
            <a:off x="4850796" y="4164147"/>
            <a:ext cx="6457071" cy="2277547"/>
          </a:xfrm>
          <a:prstGeom prst="rect">
            <a:avLst/>
          </a:prstGeom>
          <a:noFill/>
        </p:spPr>
        <p:txBody>
          <a:bodyPr wrap="square">
            <a:spAutoFit/>
          </a:bodyPr>
          <a:lstStyle/>
          <a:p>
            <a:pPr marL="273050" indent="-273050" algn="just" eaLnBrk="1" hangingPunct="1">
              <a:buFont typeface="Wingdings 2" panose="05020102010507070707" pitchFamily="18" charset="2"/>
              <a:buChar char=""/>
            </a:pPr>
            <a:endParaRPr lang="es-ES" altLang="es-CO" sz="1400" dirty="0">
              <a:latin typeface="Century Gothic" panose="020B0502020202020204" pitchFamily="34" charset="0"/>
            </a:endParaRPr>
          </a:p>
          <a:p>
            <a:pPr algn="just" eaLnBrk="1" hangingPunct="1"/>
            <a:r>
              <a:rPr lang="es-ES" altLang="es-CO" sz="1600" dirty="0">
                <a:latin typeface="Century Gothic" panose="020B0502020202020204" pitchFamily="34" charset="0"/>
              </a:rPr>
              <a:t>ATENCIÓN</a:t>
            </a:r>
          </a:p>
          <a:p>
            <a:pPr algn="just" eaLnBrk="1" hangingPunct="1"/>
            <a:r>
              <a:rPr lang="es-ES" altLang="es-CO" sz="1600" dirty="0">
                <a:latin typeface="Century Gothic" panose="020B0502020202020204" pitchFamily="34" charset="0"/>
              </a:rPr>
              <a:t>El proceso de responder  preferencialmente ante algún estimulo o un rango de estímulos.</a:t>
            </a:r>
          </a:p>
          <a:p>
            <a:pPr algn="just" eaLnBrk="1" hangingPunct="1"/>
            <a:r>
              <a:rPr lang="es-ES" altLang="es-CO" sz="1600" dirty="0">
                <a:latin typeface="Century Gothic" panose="020B0502020202020204" pitchFamily="34" charset="0"/>
              </a:rPr>
              <a:t> Cualidad de la percepción, hace referencia a la función de la atención como filtro de los estímulos ambientales. La atención es la capacidad de concentración espontánea o voluntaria de la conciencia en un objeto externo o interno, que la mente percibe porque motiva o interesa</a:t>
            </a:r>
          </a:p>
        </p:txBody>
      </p:sp>
      <p:pic>
        <p:nvPicPr>
          <p:cNvPr id="4" name="Imagen 3">
            <a:extLst>
              <a:ext uri="{FF2B5EF4-FFF2-40B4-BE49-F238E27FC236}">
                <a16:creationId xmlns:a16="http://schemas.microsoft.com/office/drawing/2014/main" id="{B5EEB37C-D45C-435D-8F1E-D7342ABCB363}"/>
              </a:ext>
            </a:extLst>
          </p:cNvPr>
          <p:cNvPicPr>
            <a:picLocks noChangeAspect="1"/>
          </p:cNvPicPr>
          <p:nvPr/>
        </p:nvPicPr>
        <p:blipFill>
          <a:blip r:embed="rId4"/>
          <a:stretch>
            <a:fillRect/>
          </a:stretch>
        </p:blipFill>
        <p:spPr>
          <a:xfrm>
            <a:off x="7573320" y="893390"/>
            <a:ext cx="506012" cy="542591"/>
          </a:xfrm>
          <a:prstGeom prst="rect">
            <a:avLst/>
          </a:prstGeom>
        </p:spPr>
      </p:pic>
    </p:spTree>
    <p:extLst>
      <p:ext uri="{BB962C8B-B14F-4D97-AF65-F5344CB8AC3E}">
        <p14:creationId xmlns:p14="http://schemas.microsoft.com/office/powerpoint/2010/main" val="3777090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5" name="Google Shape;104;p5">
            <a:extLst>
              <a:ext uri="{FF2B5EF4-FFF2-40B4-BE49-F238E27FC236}">
                <a16:creationId xmlns:a16="http://schemas.microsoft.com/office/drawing/2014/main" id="{C72F9EA4-5222-414C-924A-55CF037CAFF4}"/>
              </a:ext>
            </a:extLst>
          </p:cNvPr>
          <p:cNvSpPr txBox="1"/>
          <p:nvPr/>
        </p:nvSpPr>
        <p:spPr>
          <a:xfrm>
            <a:off x="800952" y="774281"/>
            <a:ext cx="10073374" cy="16927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4000" dirty="0">
                <a:solidFill>
                  <a:srgbClr val="002060"/>
                </a:solidFill>
                <a:latin typeface="Century Gothic"/>
                <a:ea typeface="Century Gothic"/>
                <a:cs typeface="Century Gothic"/>
                <a:sym typeface="Century Gothic"/>
              </a:rPr>
              <a:t>Contenido 5</a:t>
            </a:r>
          </a:p>
          <a:p>
            <a:pPr marL="0" marR="0" lvl="0" indent="0" algn="ctr" rtl="0">
              <a:spcBef>
                <a:spcPts val="0"/>
              </a:spcBef>
              <a:spcAft>
                <a:spcPts val="0"/>
              </a:spcAft>
              <a:buNone/>
            </a:pPr>
            <a:r>
              <a:rPr lang="es-CO" sz="3200" b="1" dirty="0">
                <a:solidFill>
                  <a:srgbClr val="002060"/>
                </a:solidFill>
                <a:latin typeface="Century Gothic"/>
                <a:sym typeface="Century Gothic"/>
              </a:rPr>
              <a:t>EVOLUCIÓN DEL PROCESO CIENTIFICO(PERCEPCIÓN,ATENCIÓN)</a:t>
            </a:r>
            <a:endParaRPr sz="3200" b="1" dirty="0"/>
          </a:p>
        </p:txBody>
      </p:sp>
      <p:sp>
        <p:nvSpPr>
          <p:cNvPr id="7" name="CuadroTexto 6">
            <a:extLst>
              <a:ext uri="{FF2B5EF4-FFF2-40B4-BE49-F238E27FC236}">
                <a16:creationId xmlns:a16="http://schemas.microsoft.com/office/drawing/2014/main" id="{9D1D1083-495B-4927-9D06-17FBFAB8F10D}"/>
              </a:ext>
            </a:extLst>
          </p:cNvPr>
          <p:cNvSpPr txBox="1"/>
          <p:nvPr/>
        </p:nvSpPr>
        <p:spPr>
          <a:xfrm>
            <a:off x="615460" y="5964610"/>
            <a:ext cx="9119383" cy="584775"/>
          </a:xfrm>
          <a:prstGeom prst="rect">
            <a:avLst/>
          </a:prstGeom>
          <a:noFill/>
        </p:spPr>
        <p:txBody>
          <a:bodyPr wrap="square">
            <a:spAutoFit/>
          </a:bodyPr>
          <a:lstStyle/>
          <a:p>
            <a:pPr algn="just" eaLnBrk="1" hangingPunct="1"/>
            <a:r>
              <a:rPr lang="es-ES" altLang="es-CO" sz="1600" dirty="0">
                <a:latin typeface="Century Gothic" panose="020B0502020202020204" pitchFamily="34" charset="0"/>
                <a:hlinkClick r:id="rId4"/>
              </a:rPr>
              <a:t>https://drive.google.com/drive/folders/1ABOJL7e3ld0z2MGV0FuiZHPliVwaMuyq</a:t>
            </a:r>
            <a:endParaRPr lang="es-ES" altLang="es-CO" sz="1600" dirty="0">
              <a:latin typeface="Century Gothic" panose="020B0502020202020204" pitchFamily="34" charset="0"/>
            </a:endParaRPr>
          </a:p>
          <a:p>
            <a:pPr marL="273050" indent="-273050" algn="just" eaLnBrk="1" hangingPunct="1">
              <a:buFont typeface="Wingdings 2" panose="05020102010507070707" pitchFamily="18" charset="2"/>
              <a:buChar char=""/>
            </a:pPr>
            <a:endParaRPr lang="es-ES" altLang="es-CO" sz="1600" dirty="0">
              <a:latin typeface="Century Gothic" panose="020B0502020202020204" pitchFamily="34" charset="0"/>
            </a:endParaRPr>
          </a:p>
        </p:txBody>
      </p:sp>
      <p:pic>
        <p:nvPicPr>
          <p:cNvPr id="4" name="Imagen 3">
            <a:extLst>
              <a:ext uri="{FF2B5EF4-FFF2-40B4-BE49-F238E27FC236}">
                <a16:creationId xmlns:a16="http://schemas.microsoft.com/office/drawing/2014/main" id="{B5EEB37C-D45C-435D-8F1E-D7342ABCB363}"/>
              </a:ext>
            </a:extLst>
          </p:cNvPr>
          <p:cNvPicPr>
            <a:picLocks noChangeAspect="1"/>
          </p:cNvPicPr>
          <p:nvPr/>
        </p:nvPicPr>
        <p:blipFill>
          <a:blip r:embed="rId5"/>
          <a:stretch>
            <a:fillRect/>
          </a:stretch>
        </p:blipFill>
        <p:spPr>
          <a:xfrm>
            <a:off x="7573320" y="893390"/>
            <a:ext cx="506012" cy="542591"/>
          </a:xfrm>
          <a:prstGeom prst="rect">
            <a:avLst/>
          </a:prstGeom>
        </p:spPr>
      </p:pic>
      <p:pic>
        <p:nvPicPr>
          <p:cNvPr id="3" name="Imagen 2">
            <a:extLst>
              <a:ext uri="{FF2B5EF4-FFF2-40B4-BE49-F238E27FC236}">
                <a16:creationId xmlns:a16="http://schemas.microsoft.com/office/drawing/2014/main" id="{59914B9D-DD2B-40A8-9549-2A98D0B9FD34}"/>
              </a:ext>
            </a:extLst>
          </p:cNvPr>
          <p:cNvPicPr>
            <a:picLocks noChangeAspect="1"/>
          </p:cNvPicPr>
          <p:nvPr/>
        </p:nvPicPr>
        <p:blipFill rotWithShape="1">
          <a:blip r:embed="rId6"/>
          <a:srcRect l="3231" t="19018" r="4097" b="32299"/>
          <a:stretch/>
        </p:blipFill>
        <p:spPr>
          <a:xfrm>
            <a:off x="615460" y="2627553"/>
            <a:ext cx="11298703" cy="3337057"/>
          </a:xfrm>
          <a:prstGeom prst="rect">
            <a:avLst/>
          </a:prstGeom>
        </p:spPr>
      </p:pic>
    </p:spTree>
    <p:extLst>
      <p:ext uri="{BB962C8B-B14F-4D97-AF65-F5344CB8AC3E}">
        <p14:creationId xmlns:p14="http://schemas.microsoft.com/office/powerpoint/2010/main" val="2095480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9"/>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7"/>
        <p:cNvGrpSpPr/>
        <p:nvPr/>
      </p:nvGrpSpPr>
      <p:grpSpPr>
        <a:xfrm>
          <a:off x="0" y="0"/>
          <a:ext cx="0" cy="0"/>
          <a:chOff x="0" y="0"/>
          <a:chExt cx="0" cy="0"/>
        </a:xfrm>
      </p:grpSpPr>
      <p:sp>
        <p:nvSpPr>
          <p:cNvPr id="88" name="Google Shape;88;p2"/>
          <p:cNvSpPr txBox="1">
            <a:spLocks noGrp="1"/>
          </p:cNvSpPr>
          <p:nvPr>
            <p:ph type="title"/>
          </p:nvPr>
        </p:nvSpPr>
        <p:spPr>
          <a:xfrm>
            <a:off x="3133050" y="1662471"/>
            <a:ext cx="5925900" cy="1618761"/>
          </a:xfrm>
          <a:prstGeom prst="rect">
            <a:avLst/>
          </a:prstGeom>
          <a:noFill/>
          <a:ln>
            <a:noFill/>
          </a:ln>
        </p:spPr>
        <p:txBody>
          <a:bodyPr spcFirstLastPara="1" wrap="square" lIns="0" tIns="12050" rIns="0" bIns="0" anchor="ctr" anchorCtr="0">
            <a:spAutoFit/>
          </a:bodyPr>
          <a:lstStyle/>
          <a:p>
            <a:pPr marL="12700" lvl="0" indent="0" algn="ctr" rtl="0">
              <a:lnSpc>
                <a:spcPct val="173583"/>
              </a:lnSpc>
              <a:spcBef>
                <a:spcPts val="0"/>
              </a:spcBef>
              <a:spcAft>
                <a:spcPts val="0"/>
              </a:spcAft>
              <a:buClr>
                <a:srgbClr val="FFFAFA"/>
              </a:buClr>
              <a:buSzPts val="6000"/>
              <a:buFont typeface="Century Gothic"/>
              <a:buNone/>
            </a:pPr>
            <a:r>
              <a:rPr lang="es-CO" sz="6000">
                <a:solidFill>
                  <a:srgbClr val="FFFAFA"/>
                </a:solidFill>
                <a:latin typeface="Century Gothic"/>
                <a:ea typeface="Century Gothic"/>
                <a:cs typeface="Century Gothic"/>
                <a:sym typeface="Century Gothic"/>
              </a:rPr>
              <a:t> MÓDULO 2</a:t>
            </a:r>
            <a:r>
              <a:rPr lang="es-CO" sz="6000" b="0">
                <a:solidFill>
                  <a:srgbClr val="FFFAFA"/>
                </a:solidFill>
                <a:latin typeface="Century Gothic"/>
                <a:ea typeface="Century Gothic"/>
                <a:cs typeface="Century Gothic"/>
                <a:sym typeface="Century Gothic"/>
              </a:rPr>
              <a:t> </a:t>
            </a:r>
            <a:endParaRPr sz="6000" dirty="0">
              <a:latin typeface="Century Gothic"/>
              <a:ea typeface="Century Gothic"/>
              <a:cs typeface="Century Gothic"/>
              <a:sym typeface="Century Gothic"/>
            </a:endParaRPr>
          </a:p>
        </p:txBody>
      </p:sp>
      <p:sp>
        <p:nvSpPr>
          <p:cNvPr id="90" name="Google Shape;90;p2"/>
          <p:cNvSpPr txBox="1">
            <a:spLocks noGrp="1"/>
          </p:cNvSpPr>
          <p:nvPr>
            <p:ph type="title"/>
          </p:nvPr>
        </p:nvSpPr>
        <p:spPr>
          <a:xfrm>
            <a:off x="1263308" y="3281232"/>
            <a:ext cx="9665384" cy="1083230"/>
          </a:xfrm>
          <a:prstGeom prst="rect">
            <a:avLst/>
          </a:prstGeom>
          <a:noFill/>
          <a:ln>
            <a:noFill/>
          </a:ln>
        </p:spPr>
        <p:txBody>
          <a:bodyPr spcFirstLastPara="1" wrap="square" lIns="0" tIns="12050" rIns="0" bIns="0" anchor="ctr" anchorCtr="0">
            <a:spAutoFit/>
          </a:bodyPr>
          <a:lstStyle/>
          <a:p>
            <a:pPr marL="12700" lvl="0" indent="0" algn="ctr" rtl="0">
              <a:lnSpc>
                <a:spcPct val="173583"/>
              </a:lnSpc>
              <a:spcBef>
                <a:spcPts val="0"/>
              </a:spcBef>
              <a:spcAft>
                <a:spcPts val="0"/>
              </a:spcAft>
              <a:buClr>
                <a:srgbClr val="FFFAFA"/>
              </a:buClr>
              <a:buSzPts val="6000"/>
              <a:buFont typeface="Century Gothic"/>
              <a:buNone/>
            </a:pPr>
            <a:r>
              <a:rPr lang="es-ES" sz="4000" dirty="0">
                <a:solidFill>
                  <a:srgbClr val="55ADFF"/>
                </a:solidFill>
                <a:latin typeface="Century Gothic"/>
                <a:ea typeface="Century Gothic"/>
                <a:cs typeface="Century Gothic"/>
                <a:sym typeface="Century Gothic"/>
              </a:rPr>
              <a:t>SENSACION- PERCEPCIÓN Y ATENCIÓN </a:t>
            </a:r>
            <a:endParaRPr sz="4000" dirty="0">
              <a:solidFill>
                <a:srgbClr val="55ADFF"/>
              </a:solidFill>
              <a:latin typeface="Century Gothic"/>
              <a:ea typeface="Century Gothic"/>
              <a:cs typeface="Century Gothic"/>
              <a:sym typeface="Century Gothic"/>
            </a:endParaRPr>
          </a:p>
        </p:txBody>
      </p:sp>
      <p:sp>
        <p:nvSpPr>
          <p:cNvPr id="5" name="Donut 22">
            <a:extLst>
              <a:ext uri="{FF2B5EF4-FFF2-40B4-BE49-F238E27FC236}">
                <a16:creationId xmlns:a16="http://schemas.microsoft.com/office/drawing/2014/main" id="{9738CE4C-0FF0-425D-9168-363F187E035A}"/>
              </a:ext>
            </a:extLst>
          </p:cNvPr>
          <p:cNvSpPr>
            <a:spLocks noChangeAspect="1"/>
          </p:cNvSpPr>
          <p:nvPr/>
        </p:nvSpPr>
        <p:spPr>
          <a:xfrm>
            <a:off x="5676349" y="4773500"/>
            <a:ext cx="1561234" cy="799665"/>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95" name="Google Shape;95;p5"/>
          <p:cNvSpPr txBox="1"/>
          <p:nvPr/>
        </p:nvSpPr>
        <p:spPr>
          <a:xfrm>
            <a:off x="1268724" y="609457"/>
            <a:ext cx="8805600" cy="17542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5400" b="1" i="0" u="none" strike="noStrike" cap="none" dirty="0">
                <a:solidFill>
                  <a:srgbClr val="002060"/>
                </a:solidFill>
                <a:latin typeface="Century Gothic"/>
                <a:ea typeface="Century Gothic"/>
                <a:cs typeface="Century Gothic"/>
                <a:sym typeface="Century Gothic"/>
              </a:rPr>
              <a:t>PROCESOS SENSORIALES Y ATENCIÓN </a:t>
            </a:r>
            <a:endParaRPr lang="es-CO" dirty="0"/>
          </a:p>
        </p:txBody>
      </p:sp>
      <p:sp>
        <p:nvSpPr>
          <p:cNvPr id="96" name="Google Shape;96;p5"/>
          <p:cNvSpPr txBox="1"/>
          <p:nvPr/>
        </p:nvSpPr>
        <p:spPr>
          <a:xfrm>
            <a:off x="482989" y="3355954"/>
            <a:ext cx="10916529" cy="1754286"/>
          </a:xfrm>
          <a:prstGeom prst="rect">
            <a:avLst/>
          </a:prstGeom>
          <a:noFill/>
          <a:ln>
            <a:noFill/>
          </a:ln>
        </p:spPr>
        <p:txBody>
          <a:bodyPr spcFirstLastPara="1" wrap="square" lIns="91425" tIns="45700" rIns="91425" bIns="45700" anchor="t" anchorCtr="0">
            <a:spAutoFit/>
          </a:bodyPr>
          <a:lstStyle/>
          <a:p>
            <a:pPr marR="0" lvl="0" algn="ctr" rtl="0">
              <a:spcBef>
                <a:spcPts val="0"/>
              </a:spcBef>
              <a:spcAft>
                <a:spcPts val="0"/>
              </a:spcAft>
              <a:buClr>
                <a:schemeClr val="dk1"/>
              </a:buClr>
              <a:buSzPts val="1800"/>
            </a:pPr>
            <a:r>
              <a:rPr lang="es-CO" sz="1800" dirty="0">
                <a:effectLst/>
                <a:latin typeface="Century Gothic" panose="020B0502020202020204" pitchFamily="34" charset="0"/>
                <a:ea typeface="Aptos"/>
              </a:rPr>
              <a:t>La experiencia del mundo que nos rodea comienza con procesos biológicos fundamentales. En primer lugar, la sensación se refiere a la detección de estímulos físicos (luz, sonido, presión) por parte de nuestros receptores sensoriales. Posteriormente, la percepción es el proceso cerebral de organizar e interpretar esas sensaciones, dotándolas de significado. Por consiguiente, no experimentamos estímulos crudos, sino una realidad construida activamente por nuestro sistema nervioso</a:t>
            </a:r>
            <a:r>
              <a:rPr lang="es-CO" sz="1800" dirty="0">
                <a:effectLst/>
                <a:latin typeface="Times New Roman" panose="02020603050405020304" pitchFamily="18" charset="0"/>
                <a:ea typeface="Aptos"/>
              </a:rPr>
              <a:t>.</a:t>
            </a:r>
            <a:endParaRPr sz="1800" dirty="0">
              <a:solidFill>
                <a:schemeClr val="dk1"/>
              </a:solidFill>
              <a:latin typeface="Century Gothic"/>
              <a:ea typeface="Century Gothic"/>
              <a:cs typeface="Century Gothic"/>
              <a:sym typeface="Century Gothic"/>
            </a:endParaRPr>
          </a:p>
        </p:txBody>
      </p:sp>
      <p:sp>
        <p:nvSpPr>
          <p:cNvPr id="97" name="Google Shape;97;p5"/>
          <p:cNvSpPr txBox="1"/>
          <p:nvPr/>
        </p:nvSpPr>
        <p:spPr>
          <a:xfrm>
            <a:off x="5063303" y="5813487"/>
            <a:ext cx="6171900" cy="984845"/>
          </a:xfrm>
          <a:prstGeom prst="rect">
            <a:avLst/>
          </a:prstGeom>
          <a:noFill/>
          <a:ln>
            <a:noFill/>
          </a:ln>
        </p:spPr>
        <p:txBody>
          <a:bodyPr spcFirstLastPara="1" wrap="square" lIns="91425" tIns="45700" rIns="91425" bIns="45700" anchor="t" anchorCtr="0">
            <a:spAutoFit/>
          </a:bodyPr>
          <a:lstStyle/>
          <a:p>
            <a:pPr algn="ctr"/>
            <a:r>
              <a:rPr lang="es-CO" sz="1800" b="1" dirty="0">
                <a:effectLst/>
                <a:latin typeface="Century Gothic" panose="020B0502020202020204" pitchFamily="34" charset="0"/>
                <a:ea typeface="Aptos"/>
                <a:cs typeface="Aptos"/>
              </a:rPr>
              <a:t>LOS FUNDAMENTOS DE LA EXPERIENCIA CONSCIENTE</a:t>
            </a:r>
            <a:endParaRPr lang="es-CO" sz="1800" dirty="0">
              <a:effectLst/>
              <a:latin typeface="Century Gothic" panose="020B0502020202020204" pitchFamily="34" charset="0"/>
              <a:ea typeface="Aptos"/>
              <a:cs typeface="Aptos"/>
            </a:endParaRPr>
          </a:p>
          <a:p>
            <a:pPr marL="0" marR="0" lvl="0" indent="0" algn="ctr" rtl="0">
              <a:spcBef>
                <a:spcPts val="0"/>
              </a:spcBef>
              <a:spcAft>
                <a:spcPts val="0"/>
              </a:spcAft>
              <a:buNone/>
            </a:pPr>
            <a:endParaRPr sz="4000" dirty="0"/>
          </a:p>
        </p:txBody>
      </p:sp>
      <p:sp>
        <p:nvSpPr>
          <p:cNvPr id="5" name="Google Shape;104;p5">
            <a:extLst>
              <a:ext uri="{FF2B5EF4-FFF2-40B4-BE49-F238E27FC236}">
                <a16:creationId xmlns:a16="http://schemas.microsoft.com/office/drawing/2014/main" id="{C72F9EA4-5222-414C-924A-55CF037CAFF4}"/>
              </a:ext>
            </a:extLst>
          </p:cNvPr>
          <p:cNvSpPr txBox="1"/>
          <p:nvPr/>
        </p:nvSpPr>
        <p:spPr>
          <a:xfrm>
            <a:off x="4151399" y="2143660"/>
            <a:ext cx="3579711"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4000" dirty="0">
                <a:solidFill>
                  <a:srgbClr val="002060"/>
                </a:solidFill>
                <a:latin typeface="Century Gothic"/>
                <a:ea typeface="Century Gothic"/>
                <a:cs typeface="Century Gothic"/>
                <a:sym typeface="Century Gothic"/>
              </a:rPr>
              <a:t>Contenido 1 </a:t>
            </a:r>
            <a:r>
              <a:rPr lang="es-CO" sz="5400" b="0" i="0" u="none" strike="noStrike" cap="none" dirty="0">
                <a:solidFill>
                  <a:srgbClr val="002060"/>
                </a:solidFill>
                <a:latin typeface="Century Gothic"/>
                <a:ea typeface="Century Gothic"/>
                <a:cs typeface="Century Gothic"/>
                <a:sym typeface="Century Gothic"/>
              </a:rPr>
              <a:t> </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1"/>
        <p:cNvGrpSpPr/>
        <p:nvPr/>
      </p:nvGrpSpPr>
      <p:grpSpPr>
        <a:xfrm>
          <a:off x="0" y="0"/>
          <a:ext cx="0" cy="0"/>
          <a:chOff x="0" y="0"/>
          <a:chExt cx="0" cy="0"/>
        </a:xfrm>
      </p:grpSpPr>
      <p:sp>
        <p:nvSpPr>
          <p:cNvPr id="103" name="Google Shape;103;p4"/>
          <p:cNvSpPr txBox="1"/>
          <p:nvPr/>
        </p:nvSpPr>
        <p:spPr>
          <a:xfrm>
            <a:off x="1124853" y="2447475"/>
            <a:ext cx="4869900" cy="36929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800" b="0" i="0" u="none" strike="noStrike" cap="none" dirty="0">
                <a:solidFill>
                  <a:schemeClr val="dk1"/>
                </a:solidFill>
                <a:latin typeface="Century Gothic"/>
                <a:ea typeface="Century Gothic"/>
                <a:cs typeface="Century Gothic"/>
                <a:sym typeface="Century Gothic"/>
              </a:rPr>
              <a:t>.</a:t>
            </a:r>
            <a:endParaRPr sz="1800" dirty="0"/>
          </a:p>
        </p:txBody>
      </p:sp>
      <p:sp>
        <p:nvSpPr>
          <p:cNvPr id="6" name="Google Shape;95;p5">
            <a:extLst>
              <a:ext uri="{FF2B5EF4-FFF2-40B4-BE49-F238E27FC236}">
                <a16:creationId xmlns:a16="http://schemas.microsoft.com/office/drawing/2014/main" id="{09E43747-E480-4548-8EFF-705004886F93}"/>
              </a:ext>
            </a:extLst>
          </p:cNvPr>
          <p:cNvSpPr txBox="1"/>
          <p:nvPr/>
        </p:nvSpPr>
        <p:spPr>
          <a:xfrm>
            <a:off x="1124853" y="1270425"/>
            <a:ext cx="4869900"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2800" b="1" i="0" u="none" strike="noStrike" cap="none" dirty="0">
                <a:solidFill>
                  <a:srgbClr val="002060"/>
                </a:solidFill>
                <a:latin typeface="Century Gothic"/>
                <a:ea typeface="Century Gothic"/>
                <a:cs typeface="Century Gothic"/>
                <a:sym typeface="Century Gothic"/>
              </a:rPr>
              <a:t>PROCESOS SENSORIALES Y ATENCIÓN </a:t>
            </a:r>
            <a:endParaRPr lang="es-CO" sz="2800" dirty="0"/>
          </a:p>
        </p:txBody>
      </p:sp>
      <p:graphicFrame>
        <p:nvGraphicFramePr>
          <p:cNvPr id="7" name="Diagrama 6">
            <a:extLst>
              <a:ext uri="{FF2B5EF4-FFF2-40B4-BE49-F238E27FC236}">
                <a16:creationId xmlns:a16="http://schemas.microsoft.com/office/drawing/2014/main" id="{2CDBEE8B-587F-45A4-AD50-87CA313683AF}"/>
              </a:ext>
            </a:extLst>
          </p:cNvPr>
          <p:cNvGraphicFramePr/>
          <p:nvPr>
            <p:extLst>
              <p:ext uri="{D42A27DB-BD31-4B8C-83A1-F6EECF244321}">
                <p14:modId xmlns:p14="http://schemas.microsoft.com/office/powerpoint/2010/main" val="3371751997"/>
              </p:ext>
            </p:extLst>
          </p:nvPr>
        </p:nvGraphicFramePr>
        <p:xfrm>
          <a:off x="816603" y="2816766"/>
          <a:ext cx="5486400" cy="3200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CuadroTexto 8">
            <a:extLst>
              <a:ext uri="{FF2B5EF4-FFF2-40B4-BE49-F238E27FC236}">
                <a16:creationId xmlns:a16="http://schemas.microsoft.com/office/drawing/2014/main" id="{EE9A0D75-8353-4AC6-95F9-01AFFD02E4BB}"/>
              </a:ext>
            </a:extLst>
          </p:cNvPr>
          <p:cNvSpPr txBox="1"/>
          <p:nvPr/>
        </p:nvSpPr>
        <p:spPr>
          <a:xfrm>
            <a:off x="816603" y="2428720"/>
            <a:ext cx="6098344" cy="307777"/>
          </a:xfrm>
          <a:prstGeom prst="rect">
            <a:avLst/>
          </a:prstGeom>
          <a:noFill/>
        </p:spPr>
        <p:txBody>
          <a:bodyPr wrap="square">
            <a:spAutoFit/>
          </a:bodyPr>
          <a:lstStyle/>
          <a:p>
            <a:pPr>
              <a:spcAft>
                <a:spcPts val="1000"/>
              </a:spcAft>
            </a:pPr>
            <a:r>
              <a:rPr lang="es-CO" sz="1400" b="1" i="1" dirty="0">
                <a:solidFill>
                  <a:srgbClr val="0E2841"/>
                </a:solidFill>
                <a:effectLst/>
                <a:latin typeface="Times New Roman" panose="02020603050405020304" pitchFamily="18" charset="0"/>
                <a:ea typeface="Aptos"/>
                <a:cs typeface="Aptos"/>
              </a:rPr>
              <a:t>Ilustración 1</a:t>
            </a:r>
            <a:r>
              <a:rPr lang="es-CO" sz="1400" i="1" dirty="0">
                <a:solidFill>
                  <a:srgbClr val="0E2841"/>
                </a:solidFill>
                <a:effectLst/>
                <a:latin typeface="Times New Roman" panose="02020603050405020304" pitchFamily="18" charset="0"/>
                <a:ea typeface="Aptos"/>
                <a:cs typeface="Aptos"/>
              </a:rPr>
              <a:t> - Diagrama del Estímulo a la Percepción</a:t>
            </a:r>
            <a:endParaRPr lang="es-CO" sz="1200" i="1" dirty="0">
              <a:solidFill>
                <a:srgbClr val="0E2841"/>
              </a:solidFill>
              <a:effectLst/>
              <a:latin typeface="Aptos"/>
              <a:ea typeface="Aptos"/>
              <a:cs typeface="Aptos"/>
            </a:endParaRPr>
          </a:p>
        </p:txBody>
      </p:sp>
      <p:pic>
        <p:nvPicPr>
          <p:cNvPr id="10" name="Imagen 9">
            <a:extLst>
              <a:ext uri="{FF2B5EF4-FFF2-40B4-BE49-F238E27FC236}">
                <a16:creationId xmlns:a16="http://schemas.microsoft.com/office/drawing/2014/main" id="{5E0B4D4F-4305-4817-B3AF-2068908705F5}"/>
              </a:ext>
            </a:extLst>
          </p:cNvPr>
          <p:cNvPicPr/>
          <p:nvPr/>
        </p:nvPicPr>
        <p:blipFill>
          <a:blip r:embed="rId9">
            <a:extLst>
              <a:ext uri="{28A0092B-C50C-407E-A947-70E740481C1C}">
                <a14:useLocalDpi xmlns:a14="http://schemas.microsoft.com/office/drawing/2010/main" val="0"/>
              </a:ext>
            </a:extLst>
          </a:blip>
          <a:srcRect/>
          <a:stretch>
            <a:fillRect/>
          </a:stretch>
        </p:blipFill>
        <p:spPr bwMode="auto">
          <a:xfrm>
            <a:off x="7479762" y="2056947"/>
            <a:ext cx="2945580" cy="3124200"/>
          </a:xfrm>
          <a:prstGeom prst="rect">
            <a:avLst/>
          </a:prstGeom>
          <a:noFill/>
          <a:ln>
            <a:noFill/>
          </a:ln>
        </p:spPr>
      </p:pic>
      <p:sp>
        <p:nvSpPr>
          <p:cNvPr id="12" name="CuadroTexto 11">
            <a:extLst>
              <a:ext uri="{FF2B5EF4-FFF2-40B4-BE49-F238E27FC236}">
                <a16:creationId xmlns:a16="http://schemas.microsoft.com/office/drawing/2014/main" id="{20C6826C-A60B-4EC3-A3F4-B00783C603A2}"/>
              </a:ext>
            </a:extLst>
          </p:cNvPr>
          <p:cNvSpPr txBox="1"/>
          <p:nvPr/>
        </p:nvSpPr>
        <p:spPr>
          <a:xfrm>
            <a:off x="7675899" y="5432390"/>
            <a:ext cx="2945581" cy="1169551"/>
          </a:xfrm>
          <a:prstGeom prst="rect">
            <a:avLst/>
          </a:prstGeom>
          <a:noFill/>
        </p:spPr>
        <p:txBody>
          <a:bodyPr wrap="square">
            <a:spAutoFit/>
          </a:bodyPr>
          <a:lstStyle/>
          <a:p>
            <a:r>
              <a:rPr lang="es-CO" sz="1400" dirty="0">
                <a:effectLst/>
                <a:latin typeface="Times New Roman" panose="02020603050405020304" pitchFamily="18" charset="0"/>
                <a:ea typeface="Aptos"/>
              </a:rPr>
              <a:t>Fuente: </a:t>
            </a:r>
            <a:r>
              <a:rPr lang="es-CO" sz="1400" u="sng" dirty="0">
                <a:solidFill>
                  <a:srgbClr val="467886"/>
                </a:solidFill>
                <a:effectLst/>
                <a:latin typeface="Times New Roman" panose="02020603050405020304" pitchFamily="18" charset="0"/>
                <a:ea typeface="Aptos"/>
                <a:cs typeface="Aptos"/>
                <a:hlinkClick r:id="rId10"/>
              </a:rPr>
              <a:t>https://upload.wikimedia.org/wikipedia/commons/thumb/d/da/Face_or_vase_ata_01.svg/250px-Face_or_vase_ata_01.svg.png</a:t>
            </a:r>
            <a:endParaRPr lang="es-CO" dirty="0"/>
          </a:p>
        </p:txBody>
      </p:sp>
      <p:sp>
        <p:nvSpPr>
          <p:cNvPr id="14" name="CuadroTexto 13">
            <a:extLst>
              <a:ext uri="{FF2B5EF4-FFF2-40B4-BE49-F238E27FC236}">
                <a16:creationId xmlns:a16="http://schemas.microsoft.com/office/drawing/2014/main" id="{129BBCDF-9DD0-4AD1-A68A-A9AACF5E59EA}"/>
              </a:ext>
            </a:extLst>
          </p:cNvPr>
          <p:cNvSpPr txBox="1"/>
          <p:nvPr/>
        </p:nvSpPr>
        <p:spPr>
          <a:xfrm>
            <a:off x="7376170" y="1676853"/>
            <a:ext cx="6098344" cy="307777"/>
          </a:xfrm>
          <a:prstGeom prst="rect">
            <a:avLst/>
          </a:prstGeom>
          <a:noFill/>
        </p:spPr>
        <p:txBody>
          <a:bodyPr wrap="square">
            <a:spAutoFit/>
          </a:bodyPr>
          <a:lstStyle/>
          <a:p>
            <a:pPr>
              <a:spcAft>
                <a:spcPts val="1000"/>
              </a:spcAft>
            </a:pPr>
            <a:r>
              <a:rPr lang="es-CO" sz="1400" b="1" i="1" dirty="0">
                <a:solidFill>
                  <a:srgbClr val="0E2841"/>
                </a:solidFill>
                <a:effectLst/>
                <a:latin typeface="Times New Roman" panose="02020603050405020304" pitchFamily="18" charset="0"/>
                <a:ea typeface="Aptos"/>
                <a:cs typeface="Aptos"/>
              </a:rPr>
              <a:t>Ilustración 2</a:t>
            </a:r>
            <a:r>
              <a:rPr lang="es-CO" sz="1400" i="1" dirty="0">
                <a:solidFill>
                  <a:srgbClr val="0E2841"/>
                </a:solidFill>
                <a:effectLst/>
                <a:latin typeface="Times New Roman" panose="02020603050405020304" pitchFamily="18" charset="0"/>
                <a:ea typeface="Aptos"/>
                <a:cs typeface="Aptos"/>
              </a:rPr>
              <a:t> - Imagen Copa de Rubín</a:t>
            </a:r>
            <a:endParaRPr lang="es-CO" sz="1200" i="1" dirty="0">
              <a:solidFill>
                <a:srgbClr val="0E2841"/>
              </a:solidFill>
              <a:effectLst/>
              <a:latin typeface="Aptos"/>
              <a:ea typeface="Aptos"/>
              <a:cs typeface="Apto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1"/>
        <p:cNvGrpSpPr/>
        <p:nvPr/>
      </p:nvGrpSpPr>
      <p:grpSpPr>
        <a:xfrm>
          <a:off x="0" y="0"/>
          <a:ext cx="0" cy="0"/>
          <a:chOff x="0" y="0"/>
          <a:chExt cx="0" cy="0"/>
        </a:xfrm>
      </p:grpSpPr>
      <p:sp>
        <p:nvSpPr>
          <p:cNvPr id="103" name="Google Shape;103;p4"/>
          <p:cNvSpPr txBox="1"/>
          <p:nvPr/>
        </p:nvSpPr>
        <p:spPr>
          <a:xfrm>
            <a:off x="1124853" y="2447475"/>
            <a:ext cx="4869900" cy="36929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800" b="0" i="0" u="none" strike="noStrike" cap="none" dirty="0">
                <a:solidFill>
                  <a:schemeClr val="dk1"/>
                </a:solidFill>
                <a:latin typeface="Century Gothic"/>
                <a:ea typeface="Century Gothic"/>
                <a:cs typeface="Century Gothic"/>
                <a:sym typeface="Century Gothic"/>
              </a:rPr>
              <a:t>.</a:t>
            </a:r>
            <a:endParaRPr sz="1800" dirty="0"/>
          </a:p>
        </p:txBody>
      </p:sp>
      <p:sp>
        <p:nvSpPr>
          <p:cNvPr id="6" name="Google Shape;95;p5">
            <a:extLst>
              <a:ext uri="{FF2B5EF4-FFF2-40B4-BE49-F238E27FC236}">
                <a16:creationId xmlns:a16="http://schemas.microsoft.com/office/drawing/2014/main" id="{09E43747-E480-4548-8EFF-705004886F93}"/>
              </a:ext>
            </a:extLst>
          </p:cNvPr>
          <p:cNvSpPr txBox="1"/>
          <p:nvPr/>
        </p:nvSpPr>
        <p:spPr>
          <a:xfrm>
            <a:off x="1124853" y="1270425"/>
            <a:ext cx="4869900"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2800" b="1" i="0" u="none" strike="noStrike" cap="none" dirty="0">
                <a:solidFill>
                  <a:srgbClr val="002060"/>
                </a:solidFill>
                <a:latin typeface="Century Gothic"/>
                <a:ea typeface="Century Gothic"/>
                <a:cs typeface="Century Gothic"/>
                <a:sym typeface="Century Gothic"/>
              </a:rPr>
              <a:t>PROCESOS SENSORIALES Y ATENCIÓN </a:t>
            </a:r>
            <a:endParaRPr lang="es-CO" sz="2800" dirty="0"/>
          </a:p>
        </p:txBody>
      </p:sp>
      <p:sp>
        <p:nvSpPr>
          <p:cNvPr id="11" name="CuadroTexto 10">
            <a:extLst>
              <a:ext uri="{FF2B5EF4-FFF2-40B4-BE49-F238E27FC236}">
                <a16:creationId xmlns:a16="http://schemas.microsoft.com/office/drawing/2014/main" id="{5CE9E46B-E533-4D55-9FBC-150BDAAFFA00}"/>
              </a:ext>
            </a:extLst>
          </p:cNvPr>
          <p:cNvSpPr txBox="1"/>
          <p:nvPr/>
        </p:nvSpPr>
        <p:spPr>
          <a:xfrm>
            <a:off x="190591" y="2462670"/>
            <a:ext cx="6738424" cy="2133918"/>
          </a:xfrm>
          <a:prstGeom prst="rect">
            <a:avLst/>
          </a:prstGeom>
          <a:noFill/>
        </p:spPr>
        <p:txBody>
          <a:bodyPr wrap="square">
            <a:spAutoFit/>
          </a:bodyPr>
          <a:lstStyle/>
          <a:p>
            <a:pPr>
              <a:lnSpc>
                <a:spcPct val="200000"/>
              </a:lnSpc>
              <a:spcAft>
                <a:spcPts val="800"/>
              </a:spcAft>
            </a:pPr>
            <a:r>
              <a:rPr lang="es-CO" sz="1400" b="1" dirty="0">
                <a:effectLst/>
                <a:latin typeface="Century Gothic" panose="020B0502020202020204" pitchFamily="34" charset="0"/>
                <a:ea typeface="Aptos"/>
                <a:cs typeface="Aptos"/>
              </a:rPr>
              <a:t>LA TRANSDUCCIÓN SENSORIAL: TRADUCIENDO EL MUNDO FÍSICO</a:t>
            </a:r>
          </a:p>
          <a:p>
            <a:pPr algn="just">
              <a:spcAft>
                <a:spcPts val="800"/>
              </a:spcAft>
            </a:pPr>
            <a:r>
              <a:rPr lang="es-CO" sz="1400" dirty="0">
                <a:effectLst/>
                <a:latin typeface="Century Gothic" panose="020B0502020202020204" pitchFamily="34" charset="0"/>
                <a:ea typeface="Aptos"/>
                <a:cs typeface="Aptos"/>
              </a:rPr>
              <a:t>Cada sistema sensorial se especializa en un tipo de energía. El proceso de transducción es crucial: es la conversión de la energía del estímulo (fotones, ondas sonoras) en señales electroquímicas (potenciales de acción) que el cerebro puede comprender. Por ejemplo, en la visión, los fotones son transducidos por los fotorreceptores (conos y bastones) de la retina. De manera similar, en la audición, las células ciliadas del oído interno transducen las vibraciones mecánicas.</a:t>
            </a:r>
            <a:endParaRPr lang="es-CO" sz="1200" dirty="0">
              <a:effectLst/>
              <a:latin typeface="Century Gothic" panose="020B0502020202020204" pitchFamily="34" charset="0"/>
              <a:ea typeface="Aptos"/>
              <a:cs typeface="Aptos"/>
            </a:endParaRPr>
          </a:p>
        </p:txBody>
      </p:sp>
      <p:graphicFrame>
        <p:nvGraphicFramePr>
          <p:cNvPr id="17" name="Diagrama 16">
            <a:extLst>
              <a:ext uri="{FF2B5EF4-FFF2-40B4-BE49-F238E27FC236}">
                <a16:creationId xmlns:a16="http://schemas.microsoft.com/office/drawing/2014/main" id="{1BCD1D7E-9D0D-4C3F-A74E-7FAD461AC075}"/>
              </a:ext>
            </a:extLst>
          </p:cNvPr>
          <p:cNvGraphicFramePr/>
          <p:nvPr>
            <p:extLst>
              <p:ext uri="{D42A27DB-BD31-4B8C-83A1-F6EECF244321}">
                <p14:modId xmlns:p14="http://schemas.microsoft.com/office/powerpoint/2010/main" val="3915202163"/>
              </p:ext>
            </p:extLst>
          </p:nvPr>
        </p:nvGraphicFramePr>
        <p:xfrm>
          <a:off x="7066671" y="2816766"/>
          <a:ext cx="4370363" cy="21604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8" name="CuadroTexto 17">
            <a:extLst>
              <a:ext uri="{FF2B5EF4-FFF2-40B4-BE49-F238E27FC236}">
                <a16:creationId xmlns:a16="http://schemas.microsoft.com/office/drawing/2014/main" id="{A4B7B04D-5A9F-45A7-A5ED-5731BACFFA20}"/>
              </a:ext>
            </a:extLst>
          </p:cNvPr>
          <p:cNvSpPr txBox="1"/>
          <p:nvPr/>
        </p:nvSpPr>
        <p:spPr>
          <a:xfrm>
            <a:off x="7066671" y="2632120"/>
            <a:ext cx="6098344" cy="307777"/>
          </a:xfrm>
          <a:prstGeom prst="rect">
            <a:avLst/>
          </a:prstGeom>
          <a:noFill/>
        </p:spPr>
        <p:txBody>
          <a:bodyPr wrap="square">
            <a:spAutoFit/>
          </a:bodyPr>
          <a:lstStyle/>
          <a:p>
            <a:pPr>
              <a:spcAft>
                <a:spcPts val="1000"/>
              </a:spcAft>
            </a:pPr>
            <a:r>
              <a:rPr lang="es-CO" sz="1400" b="1" i="1" dirty="0">
                <a:solidFill>
                  <a:srgbClr val="0E2841"/>
                </a:solidFill>
                <a:effectLst/>
                <a:latin typeface="Times New Roman" panose="02020603050405020304" pitchFamily="18" charset="0"/>
                <a:ea typeface="Aptos" panose="02110004020202020204"/>
                <a:cs typeface="Aptos" panose="02110004020202020204"/>
              </a:rPr>
              <a:t>Ilustración 3</a:t>
            </a:r>
            <a:r>
              <a:rPr lang="es-CO" sz="1400" i="1" dirty="0">
                <a:solidFill>
                  <a:srgbClr val="0E2841"/>
                </a:solidFill>
                <a:effectLst/>
                <a:latin typeface="Times New Roman" panose="02020603050405020304" pitchFamily="18" charset="0"/>
                <a:ea typeface="Aptos" panose="02110004020202020204"/>
                <a:cs typeface="Aptos" panose="02110004020202020204"/>
              </a:rPr>
              <a:t> - vía visual básica</a:t>
            </a:r>
            <a:endParaRPr lang="es-CO" sz="1200" i="1" dirty="0">
              <a:solidFill>
                <a:srgbClr val="0E2841"/>
              </a:solidFill>
              <a:effectLst/>
              <a:latin typeface="Aptos" panose="02110004020202020204"/>
              <a:ea typeface="Aptos" panose="02110004020202020204"/>
              <a:cs typeface="Aptos" panose="02110004020202020204"/>
            </a:endParaRPr>
          </a:p>
        </p:txBody>
      </p:sp>
      <p:sp>
        <p:nvSpPr>
          <p:cNvPr id="19" name="CuadroTexto 18">
            <a:extLst>
              <a:ext uri="{FF2B5EF4-FFF2-40B4-BE49-F238E27FC236}">
                <a16:creationId xmlns:a16="http://schemas.microsoft.com/office/drawing/2014/main" id="{04BB1B90-67C1-4C9E-8744-0CF184F0F083}"/>
              </a:ext>
            </a:extLst>
          </p:cNvPr>
          <p:cNvSpPr txBox="1"/>
          <p:nvPr/>
        </p:nvSpPr>
        <p:spPr>
          <a:xfrm>
            <a:off x="6929015" y="4850406"/>
            <a:ext cx="6583680" cy="311496"/>
          </a:xfrm>
          <a:prstGeom prst="rect">
            <a:avLst/>
          </a:prstGeom>
          <a:noFill/>
        </p:spPr>
        <p:txBody>
          <a:bodyPr wrap="square">
            <a:spAutoFit/>
          </a:bodyPr>
          <a:lstStyle/>
          <a:p>
            <a:pPr>
              <a:lnSpc>
                <a:spcPct val="107000"/>
              </a:lnSpc>
              <a:spcAft>
                <a:spcPts val="800"/>
              </a:spcAft>
            </a:pPr>
            <a:r>
              <a:rPr lang="es-CO" sz="1100" dirty="0">
                <a:effectLst/>
                <a:latin typeface="Century Gothic" panose="020B0502020202020204" pitchFamily="34" charset="0"/>
                <a:ea typeface="Aptos" panose="02110004020202020204"/>
                <a:cs typeface="Aptos" panose="02110004020202020204"/>
              </a:rPr>
              <a:t>Fuente: Elaboración propia</a:t>
            </a:r>
            <a:r>
              <a:rPr lang="es-CO" sz="1400" dirty="0">
                <a:effectLst/>
                <a:latin typeface="Times New Roman" panose="02020603050405020304" pitchFamily="18" charset="0"/>
                <a:ea typeface="Aptos" panose="02110004020202020204"/>
                <a:cs typeface="Aptos" panose="02110004020202020204"/>
              </a:rPr>
              <a:t>. </a:t>
            </a:r>
            <a:endParaRPr lang="es-CO" sz="1800" dirty="0">
              <a:effectLst/>
              <a:latin typeface="Aptos" panose="02110004020202020204"/>
              <a:ea typeface="Aptos" panose="02110004020202020204"/>
              <a:cs typeface="Aptos" panose="02110004020202020204"/>
            </a:endParaRPr>
          </a:p>
        </p:txBody>
      </p:sp>
      <p:sp>
        <p:nvSpPr>
          <p:cNvPr id="20" name="Donut 22">
            <a:extLst>
              <a:ext uri="{FF2B5EF4-FFF2-40B4-BE49-F238E27FC236}">
                <a16:creationId xmlns:a16="http://schemas.microsoft.com/office/drawing/2014/main" id="{E60D43D7-70F7-49B9-A5CD-DE7302F58DDB}"/>
              </a:ext>
            </a:extLst>
          </p:cNvPr>
          <p:cNvSpPr>
            <a:spLocks noChangeAspect="1"/>
          </p:cNvSpPr>
          <p:nvPr/>
        </p:nvSpPr>
        <p:spPr>
          <a:xfrm>
            <a:off x="10572876" y="4260300"/>
            <a:ext cx="1152099" cy="590106"/>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Tree>
    <p:extLst>
      <p:ext uri="{BB962C8B-B14F-4D97-AF65-F5344CB8AC3E}">
        <p14:creationId xmlns:p14="http://schemas.microsoft.com/office/powerpoint/2010/main" val="3167482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4"/>
        <p:cNvGrpSpPr/>
        <p:nvPr/>
      </p:nvGrpSpPr>
      <p:grpSpPr>
        <a:xfrm>
          <a:off x="0" y="0"/>
          <a:ext cx="0" cy="0"/>
          <a:chOff x="0" y="0"/>
          <a:chExt cx="0" cy="0"/>
        </a:xfrm>
      </p:grpSpPr>
      <p:sp>
        <p:nvSpPr>
          <p:cNvPr id="5" name="Google Shape;104;p5">
            <a:extLst>
              <a:ext uri="{FF2B5EF4-FFF2-40B4-BE49-F238E27FC236}">
                <a16:creationId xmlns:a16="http://schemas.microsoft.com/office/drawing/2014/main" id="{C72F9EA4-5222-414C-924A-55CF037CAFF4}"/>
              </a:ext>
            </a:extLst>
          </p:cNvPr>
          <p:cNvSpPr txBox="1"/>
          <p:nvPr/>
        </p:nvSpPr>
        <p:spPr>
          <a:xfrm>
            <a:off x="800952" y="774282"/>
            <a:ext cx="10161562" cy="153884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4000" dirty="0">
                <a:solidFill>
                  <a:srgbClr val="002060"/>
                </a:solidFill>
                <a:latin typeface="Century Gothic"/>
                <a:ea typeface="Century Gothic"/>
                <a:cs typeface="Century Gothic"/>
                <a:sym typeface="Century Gothic"/>
              </a:rPr>
              <a:t>Contenido 2 </a:t>
            </a:r>
          </a:p>
          <a:p>
            <a:pPr marL="0" marR="0" lvl="0" indent="0" algn="ctr" rtl="0">
              <a:spcBef>
                <a:spcPts val="0"/>
              </a:spcBef>
              <a:spcAft>
                <a:spcPts val="0"/>
              </a:spcAft>
              <a:buNone/>
            </a:pPr>
            <a:r>
              <a:rPr lang="es-CO" sz="4000" b="1" dirty="0">
                <a:solidFill>
                  <a:srgbClr val="002060"/>
                </a:solidFill>
                <a:latin typeface="Century Gothic"/>
                <a:ea typeface="Century Gothic"/>
                <a:cs typeface="Century Gothic"/>
                <a:sym typeface="Century Gothic"/>
              </a:rPr>
              <a:t>Como construimos nuestra realidad </a:t>
            </a:r>
            <a:r>
              <a:rPr lang="es-CO" sz="5400" b="1" u="none" strike="noStrike" cap="none" dirty="0">
                <a:solidFill>
                  <a:srgbClr val="002060"/>
                </a:solidFill>
                <a:latin typeface="Century Gothic"/>
                <a:ea typeface="Century Gothic"/>
                <a:cs typeface="Century Gothic"/>
                <a:sym typeface="Century Gothic"/>
              </a:rPr>
              <a:t> </a:t>
            </a:r>
            <a:endParaRPr b="1" dirty="0"/>
          </a:p>
        </p:txBody>
      </p:sp>
      <p:sp>
        <p:nvSpPr>
          <p:cNvPr id="6" name="Google Shape;106;p4">
            <a:extLst>
              <a:ext uri="{FF2B5EF4-FFF2-40B4-BE49-F238E27FC236}">
                <a16:creationId xmlns:a16="http://schemas.microsoft.com/office/drawing/2014/main" id="{7ED61D4C-C719-4DD9-B07A-F9E1D8D14EC0}"/>
              </a:ext>
            </a:extLst>
          </p:cNvPr>
          <p:cNvSpPr txBox="1">
            <a:spLocks noGrp="1"/>
          </p:cNvSpPr>
          <p:nvPr>
            <p:ph type="title"/>
          </p:nvPr>
        </p:nvSpPr>
        <p:spPr>
          <a:xfrm>
            <a:off x="-1663065" y="2456966"/>
            <a:ext cx="15518130" cy="632214"/>
          </a:xfrm>
          <a:prstGeom prst="rect">
            <a:avLst/>
          </a:prstGeom>
          <a:noFill/>
          <a:ln>
            <a:noFill/>
          </a:ln>
        </p:spPr>
        <p:txBody>
          <a:bodyPr spcFirstLastPara="1" wrap="square" lIns="0" tIns="16500" rIns="0" bIns="0" anchor="t" anchorCtr="0">
            <a:spAutoFit/>
          </a:bodyPr>
          <a:lstStyle/>
          <a:p>
            <a:pPr marL="12700" lvl="0" indent="0" algn="ctr" rtl="0">
              <a:lnSpc>
                <a:spcPct val="100000"/>
              </a:lnSpc>
              <a:spcBef>
                <a:spcPts val="0"/>
              </a:spcBef>
              <a:spcAft>
                <a:spcPts val="0"/>
              </a:spcAft>
              <a:buNone/>
            </a:pPr>
            <a:r>
              <a:rPr lang="es-CO" sz="4000" dirty="0">
                <a:solidFill>
                  <a:schemeClr val="accent1">
                    <a:lumMod val="50000"/>
                  </a:schemeClr>
                </a:solidFill>
                <a:latin typeface="Century Gothic"/>
                <a:ea typeface="Century Gothic"/>
                <a:cs typeface="Century Gothic"/>
                <a:sym typeface="Century Gothic"/>
              </a:rPr>
              <a:t>SENSACIÓN VS. PERCEPCIÓN</a:t>
            </a:r>
            <a:endParaRPr sz="4000" dirty="0">
              <a:solidFill>
                <a:schemeClr val="accent1">
                  <a:lumMod val="50000"/>
                </a:schemeClr>
              </a:solidFill>
              <a:latin typeface="Century Gothic"/>
              <a:ea typeface="Century Gothic"/>
              <a:cs typeface="Century Gothic"/>
              <a:sym typeface="Century Gothic"/>
            </a:endParaRPr>
          </a:p>
        </p:txBody>
      </p:sp>
      <p:sp>
        <p:nvSpPr>
          <p:cNvPr id="7" name="Google Shape;105;p4">
            <a:extLst>
              <a:ext uri="{FF2B5EF4-FFF2-40B4-BE49-F238E27FC236}">
                <a16:creationId xmlns:a16="http://schemas.microsoft.com/office/drawing/2014/main" id="{1DE78913-153E-42E4-BDE5-BE9B87871923}"/>
              </a:ext>
            </a:extLst>
          </p:cNvPr>
          <p:cNvSpPr txBox="1">
            <a:spLocks noGrp="1"/>
          </p:cNvSpPr>
          <p:nvPr>
            <p:ph type="body" idx="1"/>
          </p:nvPr>
        </p:nvSpPr>
        <p:spPr>
          <a:xfrm>
            <a:off x="376084" y="3774364"/>
            <a:ext cx="5383160" cy="894727"/>
          </a:xfrm>
          <a:prstGeom prst="rect">
            <a:avLst/>
          </a:prstGeom>
          <a:noFill/>
          <a:ln>
            <a:noFill/>
          </a:ln>
        </p:spPr>
        <p:txBody>
          <a:bodyPr spcFirstLastPara="1" wrap="square" lIns="0" tIns="8250" rIns="0" bIns="0" anchor="t" anchorCtr="0">
            <a:spAutoFit/>
          </a:bodyPr>
          <a:lstStyle/>
          <a:p>
            <a:pPr marL="0" lvl="0" indent="0" algn="l" rtl="0">
              <a:spcBef>
                <a:spcPts val="0"/>
              </a:spcBef>
              <a:spcAft>
                <a:spcPts val="0"/>
              </a:spcAft>
              <a:buNone/>
            </a:pPr>
            <a:r>
              <a:rPr lang="es-CO" sz="1800" b="1" dirty="0">
                <a:latin typeface="Century Gothic" panose="020B0502020202020204" pitchFamily="34" charset="0"/>
                <a:ea typeface="Century Gothic"/>
                <a:cs typeface="Century Gothic"/>
                <a:sym typeface="Century Gothic"/>
              </a:rPr>
              <a:t>Sensación: </a:t>
            </a:r>
            <a:r>
              <a:rPr lang="es-CO" sz="1800" dirty="0">
                <a:latin typeface="Century Gothic" panose="020B0502020202020204" pitchFamily="34" charset="0"/>
                <a:ea typeface="Century Gothic"/>
                <a:cs typeface="Century Gothic"/>
                <a:sym typeface="Century Gothic"/>
              </a:rPr>
              <a:t>Detección de estímulos físicos por los receptores sensoriales. </a:t>
            </a:r>
            <a:endParaRPr sz="1800" b="1" dirty="0">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r>
              <a:rPr lang="es-CO" sz="1800" b="1" dirty="0">
                <a:latin typeface="Century Gothic" panose="020B0502020202020204" pitchFamily="34" charset="0"/>
                <a:ea typeface="Century Gothic"/>
                <a:cs typeface="Century Gothic"/>
                <a:sym typeface="Century Gothic"/>
              </a:rPr>
              <a:t>Ejemplo:</a:t>
            </a:r>
            <a:r>
              <a:rPr lang="es-CO" sz="1800" dirty="0">
                <a:latin typeface="Century Gothic" panose="020B0502020202020204" pitchFamily="34" charset="0"/>
                <a:ea typeface="Century Gothic"/>
                <a:cs typeface="Century Gothic"/>
                <a:sym typeface="Century Gothic"/>
              </a:rPr>
              <a:t> La luz impactando en la retina</a:t>
            </a:r>
            <a:r>
              <a:rPr lang="es-CO" dirty="0">
                <a:latin typeface="Century Gothic"/>
                <a:ea typeface="Century Gothic"/>
                <a:cs typeface="Century Gothic"/>
                <a:sym typeface="Century Gothic"/>
              </a:rPr>
              <a:t>.</a:t>
            </a:r>
            <a:endParaRPr dirty="0"/>
          </a:p>
        </p:txBody>
      </p:sp>
      <p:sp>
        <p:nvSpPr>
          <p:cNvPr id="8" name="Google Shape;107;p4">
            <a:extLst>
              <a:ext uri="{FF2B5EF4-FFF2-40B4-BE49-F238E27FC236}">
                <a16:creationId xmlns:a16="http://schemas.microsoft.com/office/drawing/2014/main" id="{B8EB8B0E-850E-44C6-813E-69919DB50C8C}"/>
              </a:ext>
            </a:extLst>
          </p:cNvPr>
          <p:cNvSpPr txBox="1"/>
          <p:nvPr/>
        </p:nvSpPr>
        <p:spPr>
          <a:xfrm>
            <a:off x="6432756" y="3544748"/>
            <a:ext cx="5383160" cy="2248687"/>
          </a:xfrm>
          <a:prstGeom prst="rect">
            <a:avLst/>
          </a:prstGeom>
          <a:noFill/>
          <a:ln>
            <a:noFill/>
          </a:ln>
        </p:spPr>
        <p:txBody>
          <a:bodyPr spcFirstLastPara="1" wrap="square" lIns="0" tIns="8250" rIns="0" bIns="0" anchor="t" anchorCtr="0">
            <a:spAutoFit/>
          </a:bodyPr>
          <a:lstStyle/>
          <a:p>
            <a:pPr marL="12700" marR="5080" lvl="0" indent="0" algn="just" rtl="0">
              <a:lnSpc>
                <a:spcPct val="122666"/>
              </a:lnSpc>
              <a:spcBef>
                <a:spcPts val="0"/>
              </a:spcBef>
              <a:spcAft>
                <a:spcPts val="0"/>
              </a:spcAft>
              <a:buNone/>
            </a:pPr>
            <a:r>
              <a:rPr lang="es-CO" sz="1800" b="1" dirty="0">
                <a:solidFill>
                  <a:schemeClr val="dk1"/>
                </a:solidFill>
                <a:latin typeface="Century Gothic" panose="020B0502020202020204" pitchFamily="34" charset="0"/>
                <a:sym typeface="Century Gothic"/>
              </a:rPr>
              <a:t>Percepción: </a:t>
            </a:r>
            <a:r>
              <a:rPr lang="es-CO" sz="1800" dirty="0">
                <a:solidFill>
                  <a:schemeClr val="dk1"/>
                </a:solidFill>
                <a:latin typeface="Century Gothic" panose="020B0502020202020204" pitchFamily="34" charset="0"/>
                <a:sym typeface="Century Gothic"/>
              </a:rPr>
              <a:t>Interpretación y organización cerebral de esas sensaciones. </a:t>
            </a:r>
            <a:endParaRPr sz="1800" dirty="0">
              <a:solidFill>
                <a:schemeClr val="dk1"/>
              </a:solidFill>
              <a:latin typeface="Century Gothic" panose="020B0502020202020204" pitchFamily="34" charset="0"/>
              <a:sym typeface="Century Gothic"/>
            </a:endParaRPr>
          </a:p>
          <a:p>
            <a:pPr marL="12700" marR="5080" lvl="0" indent="0" algn="just" rtl="0">
              <a:lnSpc>
                <a:spcPct val="122666"/>
              </a:lnSpc>
              <a:spcBef>
                <a:spcPts val="65"/>
              </a:spcBef>
              <a:spcAft>
                <a:spcPts val="0"/>
              </a:spcAft>
              <a:buNone/>
            </a:pPr>
            <a:r>
              <a:rPr lang="es-CO" sz="1800" b="1" dirty="0">
                <a:solidFill>
                  <a:schemeClr val="dk1"/>
                </a:solidFill>
                <a:latin typeface="Century Gothic" panose="020B0502020202020204" pitchFamily="34" charset="0"/>
                <a:sym typeface="Century Gothic"/>
              </a:rPr>
              <a:t>Ejemplo: </a:t>
            </a:r>
            <a:r>
              <a:rPr lang="es-CO" sz="1800" dirty="0">
                <a:solidFill>
                  <a:schemeClr val="dk1"/>
                </a:solidFill>
                <a:latin typeface="Century Gothic" panose="020B0502020202020204" pitchFamily="34" charset="0"/>
                <a:sym typeface="Century Gothic"/>
              </a:rPr>
              <a:t>Reconocer que esa luz forma la cara de un ser querido.</a:t>
            </a:r>
            <a:endParaRPr sz="1800" dirty="0">
              <a:solidFill>
                <a:schemeClr val="dk1"/>
              </a:solidFill>
              <a:latin typeface="Century Gothic" panose="020B0502020202020204" pitchFamily="34" charset="0"/>
              <a:sym typeface="Calibri"/>
            </a:endParaRPr>
          </a:p>
          <a:p>
            <a:pPr marL="12700" marR="5080" lvl="0" indent="0" algn="just" rtl="0">
              <a:lnSpc>
                <a:spcPct val="122666"/>
              </a:lnSpc>
              <a:spcBef>
                <a:spcPts val="65"/>
              </a:spcBef>
              <a:spcAft>
                <a:spcPts val="0"/>
              </a:spcAft>
              <a:buNone/>
            </a:pPr>
            <a:endParaRPr sz="4500" b="0" i="0" dirty="0">
              <a:solidFill>
                <a:srgbClr val="051D40"/>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75827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5"/>
          <p:cNvSpPr txBox="1">
            <a:spLocks noGrp="1"/>
          </p:cNvSpPr>
          <p:nvPr>
            <p:ph type="body" idx="1"/>
          </p:nvPr>
        </p:nvSpPr>
        <p:spPr>
          <a:xfrm>
            <a:off x="966593" y="4891570"/>
            <a:ext cx="4775200" cy="421052"/>
          </a:xfrm>
          <a:prstGeom prst="rect">
            <a:avLst/>
          </a:prstGeom>
          <a:noFill/>
          <a:ln>
            <a:noFill/>
          </a:ln>
        </p:spPr>
        <p:txBody>
          <a:bodyPr spcFirstLastPara="1" wrap="square" lIns="0" tIns="5500" rIns="0" bIns="0" anchor="t" anchorCtr="0">
            <a:spAutoFit/>
          </a:bodyPr>
          <a:lstStyle/>
          <a:p>
            <a:pPr marL="0" indent="0"/>
            <a:r>
              <a:rPr lang="es-CO" b="1">
                <a:latin typeface="Century Gothic"/>
                <a:ea typeface="Century Gothic"/>
                <a:cs typeface="Century Gothic"/>
                <a:sym typeface="Century Gothic"/>
              </a:rPr>
              <a:t>Sensación</a:t>
            </a:r>
            <a:endParaRPr>
              <a:latin typeface="Century Gothic"/>
              <a:ea typeface="Century Gothic"/>
              <a:cs typeface="Century Gothic"/>
              <a:sym typeface="Century Gothic"/>
            </a:endParaRPr>
          </a:p>
        </p:txBody>
      </p:sp>
      <p:sp>
        <p:nvSpPr>
          <p:cNvPr id="113" name="Google Shape;113;p5"/>
          <p:cNvSpPr txBox="1">
            <a:spLocks noGrp="1"/>
          </p:cNvSpPr>
          <p:nvPr>
            <p:ph type="title"/>
          </p:nvPr>
        </p:nvSpPr>
        <p:spPr>
          <a:xfrm>
            <a:off x="974090" y="889001"/>
            <a:ext cx="10345420" cy="831973"/>
          </a:xfrm>
          <a:prstGeom prst="rect">
            <a:avLst/>
          </a:prstGeom>
          <a:noFill/>
          <a:ln>
            <a:noFill/>
          </a:ln>
        </p:spPr>
        <p:txBody>
          <a:bodyPr spcFirstLastPara="1" wrap="square" lIns="0" tIns="11000" rIns="0" bIns="0" anchor="t" anchorCtr="0">
            <a:spAutoFit/>
          </a:bodyPr>
          <a:lstStyle/>
          <a:p>
            <a:pPr marL="8467" algn="ctr">
              <a:lnSpc>
                <a:spcPct val="100000"/>
              </a:lnSpc>
            </a:pPr>
            <a:r>
              <a:rPr lang="es-CO">
                <a:latin typeface="Century Gothic"/>
                <a:ea typeface="Century Gothic"/>
                <a:cs typeface="Century Gothic"/>
                <a:sym typeface="Century Gothic"/>
              </a:rPr>
              <a:t>SENSACIÓN VS. PERCEPCIÓN</a:t>
            </a:r>
            <a:endParaRPr>
              <a:latin typeface="Century Gothic"/>
              <a:ea typeface="Century Gothic"/>
              <a:cs typeface="Century Gothic"/>
              <a:sym typeface="Century Gothic"/>
            </a:endParaRPr>
          </a:p>
        </p:txBody>
      </p:sp>
      <p:sp>
        <p:nvSpPr>
          <p:cNvPr id="114" name="Google Shape;114;p5"/>
          <p:cNvSpPr txBox="1"/>
          <p:nvPr/>
        </p:nvSpPr>
        <p:spPr>
          <a:xfrm>
            <a:off x="8331200" y="4915507"/>
            <a:ext cx="5172710" cy="573401"/>
          </a:xfrm>
          <a:prstGeom prst="rect">
            <a:avLst/>
          </a:prstGeom>
          <a:noFill/>
          <a:ln>
            <a:noFill/>
          </a:ln>
        </p:spPr>
        <p:txBody>
          <a:bodyPr spcFirstLastPara="1" wrap="square" lIns="0" tIns="5500" rIns="0" bIns="0" anchor="t" anchorCtr="0">
            <a:spAutoFit/>
          </a:bodyPr>
          <a:lstStyle/>
          <a:p>
            <a:pPr marL="8467" marR="3387" algn="just">
              <a:lnSpc>
                <a:spcPct val="122666"/>
              </a:lnSpc>
            </a:pPr>
            <a:r>
              <a:rPr lang="es-CO" sz="3000" b="1">
                <a:solidFill>
                  <a:srgbClr val="051D40"/>
                </a:solidFill>
                <a:latin typeface="Century Gothic"/>
                <a:ea typeface="Century Gothic"/>
                <a:cs typeface="Century Gothic"/>
                <a:sym typeface="Century Gothic"/>
              </a:rPr>
              <a:t>Percepción</a:t>
            </a:r>
            <a:endParaRPr sz="3000">
              <a:solidFill>
                <a:srgbClr val="051D40"/>
              </a:solidFill>
              <a:latin typeface="Century Gothic"/>
              <a:ea typeface="Century Gothic"/>
              <a:cs typeface="Century Gothic"/>
              <a:sym typeface="Century Gothic"/>
            </a:endParaRPr>
          </a:p>
        </p:txBody>
      </p:sp>
      <p:pic>
        <p:nvPicPr>
          <p:cNvPr id="115" name="Google Shape;115;p5"/>
          <p:cNvPicPr preferRelativeResize="0"/>
          <p:nvPr/>
        </p:nvPicPr>
        <p:blipFill rotWithShape="1">
          <a:blip r:embed="rId3">
            <a:alphaModFix/>
          </a:blip>
          <a:srcRect/>
          <a:stretch/>
        </p:blipFill>
        <p:spPr>
          <a:xfrm>
            <a:off x="4224144" y="1942270"/>
            <a:ext cx="3035299" cy="3982313"/>
          </a:xfrm>
          <a:prstGeom prst="rect">
            <a:avLst/>
          </a:prstGeom>
          <a:noFill/>
          <a:ln>
            <a:noFill/>
          </a:ln>
        </p:spPr>
      </p:pic>
      <p:cxnSp>
        <p:nvCxnSpPr>
          <p:cNvPr id="116" name="Google Shape;116;p5"/>
          <p:cNvCxnSpPr/>
          <p:nvPr/>
        </p:nvCxnSpPr>
        <p:spPr>
          <a:xfrm rot="10800000">
            <a:off x="1981200" y="3632200"/>
            <a:ext cx="0" cy="1259369"/>
          </a:xfrm>
          <a:prstGeom prst="straightConnector1">
            <a:avLst/>
          </a:prstGeom>
          <a:noFill/>
          <a:ln w="38100" cap="flat" cmpd="sng">
            <a:solidFill>
              <a:schemeClr val="dk1"/>
            </a:solidFill>
            <a:prstDash val="solid"/>
            <a:round/>
            <a:headEnd type="none" w="sm" len="sm"/>
            <a:tailEnd type="triangle" w="med" len="med"/>
          </a:ln>
          <a:effectLst>
            <a:outerShdw blurRad="40000" dist="23000" dir="5400000" rotWithShape="0">
              <a:srgbClr val="000000">
                <a:alpha val="34901"/>
              </a:srgbClr>
            </a:outerShdw>
          </a:effectLst>
        </p:spPr>
      </p:cxnSp>
      <p:cxnSp>
        <p:nvCxnSpPr>
          <p:cNvPr id="117" name="Google Shape;117;p5"/>
          <p:cNvCxnSpPr/>
          <p:nvPr/>
        </p:nvCxnSpPr>
        <p:spPr>
          <a:xfrm rot="10800000">
            <a:off x="9347200" y="3656138"/>
            <a:ext cx="0" cy="1259369"/>
          </a:xfrm>
          <a:prstGeom prst="straightConnector1">
            <a:avLst/>
          </a:prstGeom>
          <a:noFill/>
          <a:ln w="38100" cap="flat" cmpd="sng">
            <a:solidFill>
              <a:schemeClr val="dk1"/>
            </a:solidFill>
            <a:prstDash val="solid"/>
            <a:round/>
            <a:headEnd type="none" w="sm" len="sm"/>
            <a:tailEnd type="triangle" w="med" len="med"/>
          </a:ln>
          <a:effectLst>
            <a:outerShdw blurRad="40000" dist="23000" dir="5400000" rotWithShape="0">
              <a:srgbClr val="000000">
                <a:alpha val="34901"/>
              </a:srgbClr>
            </a:outerShdw>
          </a:effectLst>
        </p:spPr>
      </p:cxnSp>
      <p:sp>
        <p:nvSpPr>
          <p:cNvPr id="118" name="Google Shape;118;p5"/>
          <p:cNvSpPr txBox="1"/>
          <p:nvPr/>
        </p:nvSpPr>
        <p:spPr>
          <a:xfrm>
            <a:off x="724155" y="2725282"/>
            <a:ext cx="2514090" cy="579293"/>
          </a:xfrm>
          <a:prstGeom prst="rect">
            <a:avLst/>
          </a:prstGeom>
          <a:noFill/>
          <a:ln>
            <a:noFill/>
          </a:ln>
        </p:spPr>
        <p:txBody>
          <a:bodyPr spcFirstLastPara="1" wrap="square" lIns="0" tIns="8033" rIns="0" bIns="0" anchor="t" anchorCtr="0">
            <a:spAutoFit/>
          </a:bodyPr>
          <a:lstStyle/>
          <a:p>
            <a:pPr marL="8044" marR="3387" algn="just">
              <a:lnSpc>
                <a:spcPct val="115599"/>
              </a:lnSpc>
            </a:pPr>
            <a:r>
              <a:rPr lang="es-CO" sz="1600">
                <a:latin typeface="Century Gothic"/>
                <a:ea typeface="Century Gothic"/>
                <a:cs typeface="Century Gothic"/>
                <a:sym typeface="Century Gothic"/>
              </a:rPr>
              <a:t>Sensación = Patrones de claro/oscuro</a:t>
            </a:r>
            <a:endParaRPr sz="1467">
              <a:latin typeface="Century Gothic"/>
              <a:ea typeface="Century Gothic"/>
              <a:cs typeface="Century Gothic"/>
              <a:sym typeface="Century Gothic"/>
            </a:endParaRPr>
          </a:p>
        </p:txBody>
      </p:sp>
      <p:sp>
        <p:nvSpPr>
          <p:cNvPr id="119" name="Google Shape;119;p5"/>
          <p:cNvSpPr txBox="1"/>
          <p:nvPr/>
        </p:nvSpPr>
        <p:spPr>
          <a:xfrm>
            <a:off x="7995469" y="2702986"/>
            <a:ext cx="2514090" cy="579293"/>
          </a:xfrm>
          <a:prstGeom prst="rect">
            <a:avLst/>
          </a:prstGeom>
          <a:noFill/>
          <a:ln>
            <a:noFill/>
          </a:ln>
        </p:spPr>
        <p:txBody>
          <a:bodyPr spcFirstLastPara="1" wrap="square" lIns="0" tIns="8033" rIns="0" bIns="0" anchor="t" anchorCtr="0">
            <a:spAutoFit/>
          </a:bodyPr>
          <a:lstStyle/>
          <a:p>
            <a:pPr marL="8044" marR="3387" algn="just">
              <a:lnSpc>
                <a:spcPct val="115599"/>
              </a:lnSpc>
            </a:pPr>
            <a:r>
              <a:rPr lang="es-CO" sz="1600">
                <a:latin typeface="Century Gothic"/>
                <a:ea typeface="Century Gothic"/>
                <a:cs typeface="Century Gothic"/>
                <a:sym typeface="Century Gothic"/>
              </a:rPr>
              <a:t>Percepción = Veo una copa O Veo dos caras</a:t>
            </a:r>
            <a:endParaRPr sz="1467">
              <a:latin typeface="Century Gothic"/>
              <a:ea typeface="Century Gothic"/>
              <a:cs typeface="Century Gothic"/>
              <a:sym typeface="Century Gothic"/>
            </a:endParaRPr>
          </a:p>
        </p:txBody>
      </p:sp>
      <p:sp>
        <p:nvSpPr>
          <p:cNvPr id="120" name="Google Shape;120;p5"/>
          <p:cNvSpPr txBox="1"/>
          <p:nvPr/>
        </p:nvSpPr>
        <p:spPr>
          <a:xfrm>
            <a:off x="1117601" y="5974065"/>
            <a:ext cx="10345419" cy="273895"/>
          </a:xfrm>
          <a:prstGeom prst="rect">
            <a:avLst/>
          </a:prstGeom>
          <a:noFill/>
          <a:ln>
            <a:noFill/>
          </a:ln>
        </p:spPr>
        <p:txBody>
          <a:bodyPr spcFirstLastPara="1" wrap="square" lIns="60950" tIns="30467" rIns="60950" bIns="30467" anchor="t" anchorCtr="0">
            <a:spAutoFit/>
          </a:bodyPr>
          <a:lstStyle/>
          <a:p>
            <a:pPr>
              <a:lnSpc>
                <a:spcPct val="115000"/>
              </a:lnSpc>
              <a:buSzPts val="1800"/>
            </a:pPr>
            <a:r>
              <a:rPr lang="es-CO" sz="1200">
                <a:latin typeface="Century Gothic"/>
                <a:ea typeface="Century Gothic"/>
                <a:cs typeface="Century Gothic"/>
                <a:sym typeface="Century Gothic"/>
              </a:rPr>
              <a:t>Fuente: </a:t>
            </a:r>
            <a:r>
              <a:rPr lang="es-CO" sz="1200" u="sng">
                <a:solidFill>
                  <a:srgbClr val="467886"/>
                </a:solidFill>
                <a:latin typeface="Century Gothic"/>
                <a:ea typeface="Century Gothic"/>
                <a:cs typeface="Century Gothic"/>
                <a:sym typeface="Century Gothic"/>
                <a:hlinkClick r:id="rId4">
                  <a:extLst>
                    <a:ext uri="{A12FA001-AC4F-418D-AE19-62706E023703}">
                      <ahyp:hlinkClr xmlns:ahyp="http://schemas.microsoft.com/office/drawing/2018/hyperlinkcolor" val="tx"/>
                    </a:ext>
                  </a:extLst>
                </a:hlinkClick>
              </a:rPr>
              <a:t>https://upload.wikimedia.org/wikipedia/commons/thumb/d/da/Face_or_vase_ata_01.svg/250px-Face_or_vase_ata_01.svg.png</a:t>
            </a:r>
            <a:r>
              <a:rPr lang="es-CO" sz="1200">
                <a:latin typeface="Century Gothic"/>
                <a:ea typeface="Century Gothic"/>
                <a:cs typeface="Century Gothic"/>
                <a:sym typeface="Century Gothic"/>
              </a:rPr>
              <a:t>. </a:t>
            </a:r>
            <a:endParaRPr sz="16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6"/>
          <p:cNvSpPr/>
          <p:nvPr/>
        </p:nvSpPr>
        <p:spPr>
          <a:xfrm>
            <a:off x="0" y="0"/>
            <a:ext cx="12192000" cy="6858000"/>
          </a:xfrm>
          <a:custGeom>
            <a:avLst/>
            <a:gdLst/>
            <a:ahLst/>
            <a:cxnLst/>
            <a:rect l="l" t="t" r="r" b="b"/>
            <a:pathLst>
              <a:path w="18288000" h="10287000" extrusionOk="0">
                <a:moveTo>
                  <a:pt x="18288000" y="10287000"/>
                </a:moveTo>
                <a:lnTo>
                  <a:pt x="0" y="10287000"/>
                </a:lnTo>
                <a:lnTo>
                  <a:pt x="0" y="0"/>
                </a:lnTo>
                <a:lnTo>
                  <a:pt x="18288000" y="0"/>
                </a:lnTo>
                <a:lnTo>
                  <a:pt x="18288000" y="10287000"/>
                </a:lnTo>
                <a:close/>
              </a:path>
            </a:pathLst>
          </a:custGeom>
          <a:solidFill>
            <a:srgbClr val="FFFAFA"/>
          </a:solidFill>
          <a:ln>
            <a:noFill/>
          </a:ln>
        </p:spPr>
        <p:txBody>
          <a:bodyPr spcFirstLastPara="1" wrap="square" lIns="0" tIns="0" rIns="0" bIns="0" anchor="t" anchorCtr="0">
            <a:noAutofit/>
          </a:bodyPr>
          <a:lstStyle/>
          <a:p>
            <a:endParaRPr sz="1200"/>
          </a:p>
        </p:txBody>
      </p:sp>
      <p:pic>
        <p:nvPicPr>
          <p:cNvPr id="126" name="Google Shape;126;p6"/>
          <p:cNvPicPr preferRelativeResize="0"/>
          <p:nvPr/>
        </p:nvPicPr>
        <p:blipFill rotWithShape="1">
          <a:blip r:embed="rId3">
            <a:alphaModFix/>
          </a:blip>
          <a:srcRect/>
          <a:stretch/>
        </p:blipFill>
        <p:spPr>
          <a:xfrm>
            <a:off x="0" y="6124031"/>
            <a:ext cx="971549" cy="733968"/>
          </a:xfrm>
          <a:prstGeom prst="rect">
            <a:avLst/>
          </a:prstGeom>
          <a:noFill/>
          <a:ln>
            <a:noFill/>
          </a:ln>
        </p:spPr>
      </p:pic>
      <p:pic>
        <p:nvPicPr>
          <p:cNvPr id="127" name="Google Shape;127;p6"/>
          <p:cNvPicPr preferRelativeResize="0"/>
          <p:nvPr/>
        </p:nvPicPr>
        <p:blipFill rotWithShape="1">
          <a:blip r:embed="rId4">
            <a:alphaModFix/>
          </a:blip>
          <a:srcRect/>
          <a:stretch/>
        </p:blipFill>
        <p:spPr>
          <a:xfrm>
            <a:off x="1151887" y="5754606"/>
            <a:ext cx="552449" cy="419099"/>
          </a:xfrm>
          <a:prstGeom prst="rect">
            <a:avLst/>
          </a:prstGeom>
          <a:noFill/>
          <a:ln>
            <a:noFill/>
          </a:ln>
        </p:spPr>
      </p:pic>
      <p:pic>
        <p:nvPicPr>
          <p:cNvPr id="129" name="Google Shape;129;p6"/>
          <p:cNvPicPr preferRelativeResize="0"/>
          <p:nvPr/>
        </p:nvPicPr>
        <p:blipFill rotWithShape="1">
          <a:blip r:embed="rId4">
            <a:alphaModFix/>
          </a:blip>
          <a:srcRect/>
          <a:stretch/>
        </p:blipFill>
        <p:spPr>
          <a:xfrm>
            <a:off x="4121441" y="5754606"/>
            <a:ext cx="552449" cy="419099"/>
          </a:xfrm>
          <a:prstGeom prst="rect">
            <a:avLst/>
          </a:prstGeom>
          <a:noFill/>
          <a:ln>
            <a:noFill/>
          </a:ln>
        </p:spPr>
      </p:pic>
      <p:pic>
        <p:nvPicPr>
          <p:cNvPr id="131" name="Google Shape;131;p6"/>
          <p:cNvPicPr preferRelativeResize="0"/>
          <p:nvPr/>
        </p:nvPicPr>
        <p:blipFill rotWithShape="1">
          <a:blip r:embed="rId4">
            <a:alphaModFix/>
          </a:blip>
          <a:srcRect/>
          <a:stretch/>
        </p:blipFill>
        <p:spPr>
          <a:xfrm>
            <a:off x="6770242" y="5754606"/>
            <a:ext cx="552449" cy="419099"/>
          </a:xfrm>
          <a:prstGeom prst="rect">
            <a:avLst/>
          </a:prstGeom>
          <a:noFill/>
          <a:ln>
            <a:noFill/>
          </a:ln>
        </p:spPr>
      </p:pic>
      <p:pic>
        <p:nvPicPr>
          <p:cNvPr id="132" name="Google Shape;132;p6"/>
          <p:cNvPicPr preferRelativeResize="0"/>
          <p:nvPr/>
        </p:nvPicPr>
        <p:blipFill rotWithShape="1">
          <a:blip r:embed="rId5">
            <a:alphaModFix/>
          </a:blip>
          <a:srcRect/>
          <a:stretch/>
        </p:blipFill>
        <p:spPr>
          <a:xfrm>
            <a:off x="160249" y="243901"/>
            <a:ext cx="1739899" cy="622299"/>
          </a:xfrm>
          <a:prstGeom prst="rect">
            <a:avLst/>
          </a:prstGeom>
          <a:noFill/>
          <a:ln>
            <a:noFill/>
          </a:ln>
        </p:spPr>
      </p:pic>
      <p:pic>
        <p:nvPicPr>
          <p:cNvPr id="133" name="Google Shape;133;p6"/>
          <p:cNvPicPr preferRelativeResize="0"/>
          <p:nvPr/>
        </p:nvPicPr>
        <p:blipFill rotWithShape="1">
          <a:blip r:embed="rId6">
            <a:alphaModFix/>
          </a:blip>
          <a:srcRect/>
          <a:stretch/>
        </p:blipFill>
        <p:spPr>
          <a:xfrm>
            <a:off x="8398739" y="1"/>
            <a:ext cx="3793260" cy="6857999"/>
          </a:xfrm>
          <a:prstGeom prst="rect">
            <a:avLst/>
          </a:prstGeom>
          <a:noFill/>
          <a:ln>
            <a:noFill/>
          </a:ln>
        </p:spPr>
      </p:pic>
      <p:sp>
        <p:nvSpPr>
          <p:cNvPr id="134" name="Google Shape;134;p6"/>
          <p:cNvSpPr txBox="1">
            <a:spLocks noGrp="1"/>
          </p:cNvSpPr>
          <p:nvPr>
            <p:ph type="title"/>
          </p:nvPr>
        </p:nvSpPr>
        <p:spPr>
          <a:xfrm>
            <a:off x="719292" y="908226"/>
            <a:ext cx="7039285" cy="1364466"/>
          </a:xfrm>
          <a:prstGeom prst="rect">
            <a:avLst/>
          </a:prstGeom>
          <a:noFill/>
          <a:ln>
            <a:noFill/>
          </a:ln>
        </p:spPr>
        <p:txBody>
          <a:bodyPr spcFirstLastPara="1" wrap="square" lIns="0" tIns="10150" rIns="0" bIns="0" anchor="t" anchorCtr="0">
            <a:spAutoFit/>
          </a:bodyPr>
          <a:lstStyle/>
          <a:p>
            <a:pPr marL="8467" algn="ctr">
              <a:lnSpc>
                <a:spcPct val="100000"/>
              </a:lnSpc>
            </a:pPr>
            <a:r>
              <a:rPr lang="es-CO" sz="4400">
                <a:latin typeface="Century Gothic"/>
                <a:ea typeface="Century Gothic"/>
                <a:cs typeface="Century Gothic"/>
                <a:sym typeface="Century Gothic"/>
              </a:rPr>
              <a:t>TRADUCIR EL MUNDO AL LENGUAJE DEL CEREBRO</a:t>
            </a:r>
            <a:endParaRPr sz="4400">
              <a:latin typeface="Century Gothic"/>
              <a:ea typeface="Century Gothic"/>
              <a:cs typeface="Century Gothic"/>
              <a:sym typeface="Century Gothic"/>
            </a:endParaRPr>
          </a:p>
        </p:txBody>
      </p:sp>
      <p:sp>
        <p:nvSpPr>
          <p:cNvPr id="135" name="Google Shape;135;p6"/>
          <p:cNvSpPr txBox="1"/>
          <p:nvPr/>
        </p:nvSpPr>
        <p:spPr>
          <a:xfrm>
            <a:off x="631078" y="4188026"/>
            <a:ext cx="2514090" cy="1150475"/>
          </a:xfrm>
          <a:prstGeom prst="rect">
            <a:avLst/>
          </a:prstGeom>
          <a:noFill/>
          <a:ln>
            <a:noFill/>
          </a:ln>
        </p:spPr>
        <p:txBody>
          <a:bodyPr spcFirstLastPara="1" wrap="square" lIns="0" tIns="8033" rIns="0" bIns="0" anchor="t" anchorCtr="0">
            <a:spAutoFit/>
          </a:bodyPr>
          <a:lstStyle/>
          <a:p>
            <a:pPr marL="8044" marR="3387" algn="just">
              <a:lnSpc>
                <a:spcPct val="115599"/>
              </a:lnSpc>
            </a:pPr>
            <a:r>
              <a:rPr lang="es-CO" sz="1600">
                <a:latin typeface="Century Gothic"/>
                <a:ea typeface="Century Gothic"/>
                <a:cs typeface="Century Gothic"/>
                <a:sym typeface="Century Gothic"/>
              </a:rPr>
              <a:t>Conversión de energía (luz, sonido) en señales electroquímicas (potenciales de acción).</a:t>
            </a:r>
            <a:endParaRPr sz="1467">
              <a:latin typeface="Century Gothic"/>
              <a:ea typeface="Century Gothic"/>
              <a:cs typeface="Century Gothic"/>
              <a:sym typeface="Century Gothic"/>
            </a:endParaRPr>
          </a:p>
        </p:txBody>
      </p:sp>
      <p:sp>
        <p:nvSpPr>
          <p:cNvPr id="136" name="Google Shape;136;p6"/>
          <p:cNvSpPr txBox="1"/>
          <p:nvPr/>
        </p:nvSpPr>
        <p:spPr>
          <a:xfrm>
            <a:off x="767194" y="3839577"/>
            <a:ext cx="2288117" cy="256049"/>
          </a:xfrm>
          <a:prstGeom prst="rect">
            <a:avLst/>
          </a:prstGeom>
          <a:noFill/>
          <a:ln>
            <a:noFill/>
          </a:ln>
        </p:spPr>
        <p:txBody>
          <a:bodyPr spcFirstLastPara="1" wrap="square" lIns="0" tIns="9733" rIns="0" bIns="0" anchor="t" anchorCtr="0">
            <a:spAutoFit/>
          </a:bodyPr>
          <a:lstStyle/>
          <a:p>
            <a:pPr marL="8467" algn="ctr"/>
            <a:r>
              <a:rPr lang="es-CO" sz="1600" b="1">
                <a:latin typeface="Century Gothic"/>
                <a:ea typeface="Century Gothic"/>
                <a:cs typeface="Century Gothic"/>
                <a:sym typeface="Century Gothic"/>
              </a:rPr>
              <a:t>EJEMPLO</a:t>
            </a:r>
            <a:endParaRPr sz="1467">
              <a:latin typeface="Century Gothic"/>
              <a:ea typeface="Century Gothic"/>
              <a:cs typeface="Century Gothic"/>
              <a:sym typeface="Century Gothic"/>
            </a:endParaRPr>
          </a:p>
        </p:txBody>
      </p:sp>
      <p:pic>
        <p:nvPicPr>
          <p:cNvPr id="137" name="Google Shape;137;p6"/>
          <p:cNvPicPr preferRelativeResize="0"/>
          <p:nvPr/>
        </p:nvPicPr>
        <p:blipFill rotWithShape="1">
          <a:blip r:embed="rId3">
            <a:alphaModFix/>
          </a:blip>
          <a:srcRect/>
          <a:stretch/>
        </p:blipFill>
        <p:spPr>
          <a:xfrm>
            <a:off x="4675464" y="6440406"/>
            <a:ext cx="552449" cy="417594"/>
          </a:xfrm>
          <a:prstGeom prst="rect">
            <a:avLst/>
          </a:prstGeom>
          <a:noFill/>
          <a:ln>
            <a:noFill/>
          </a:ln>
        </p:spPr>
      </p:pic>
      <p:pic>
        <p:nvPicPr>
          <p:cNvPr id="138" name="Google Shape;138;p6"/>
          <p:cNvPicPr preferRelativeResize="0"/>
          <p:nvPr/>
        </p:nvPicPr>
        <p:blipFill rotWithShape="1">
          <a:blip r:embed="rId3">
            <a:alphaModFix/>
          </a:blip>
          <a:srcRect/>
          <a:stretch/>
        </p:blipFill>
        <p:spPr>
          <a:xfrm>
            <a:off x="7459045" y="6440406"/>
            <a:ext cx="552449" cy="417594"/>
          </a:xfrm>
          <a:prstGeom prst="rect">
            <a:avLst/>
          </a:prstGeom>
          <a:noFill/>
          <a:ln>
            <a:noFill/>
          </a:ln>
        </p:spPr>
      </p:pic>
      <p:pic>
        <p:nvPicPr>
          <p:cNvPr id="139" name="Google Shape;139;p6"/>
          <p:cNvPicPr preferRelativeResize="0"/>
          <p:nvPr/>
        </p:nvPicPr>
        <p:blipFill rotWithShape="1">
          <a:blip r:embed="rId7">
            <a:alphaModFix/>
          </a:blip>
          <a:srcRect/>
          <a:stretch/>
        </p:blipFill>
        <p:spPr>
          <a:xfrm>
            <a:off x="1940148" y="6491015"/>
            <a:ext cx="552449" cy="366984"/>
          </a:xfrm>
          <a:prstGeom prst="rect">
            <a:avLst/>
          </a:prstGeom>
          <a:noFill/>
          <a:ln>
            <a:noFill/>
          </a:ln>
        </p:spPr>
      </p:pic>
      <p:pic>
        <p:nvPicPr>
          <p:cNvPr id="140" name="Google Shape;140;p6" descr="Brain Tech - Point of Care Health Technologies - Simon Fraser University"/>
          <p:cNvPicPr preferRelativeResize="0"/>
          <p:nvPr/>
        </p:nvPicPr>
        <p:blipFill rotWithShape="1">
          <a:blip r:embed="rId8">
            <a:alphaModFix/>
          </a:blip>
          <a:srcRect l="12853" r="26257"/>
          <a:stretch/>
        </p:blipFill>
        <p:spPr>
          <a:xfrm rot="5400000">
            <a:off x="6866370" y="1532370"/>
            <a:ext cx="6857999" cy="3793261"/>
          </a:xfrm>
          <a:prstGeom prst="rect">
            <a:avLst/>
          </a:prstGeom>
          <a:noFill/>
          <a:ln>
            <a:noFill/>
          </a:ln>
        </p:spPr>
      </p:pic>
      <p:pic>
        <p:nvPicPr>
          <p:cNvPr id="141" name="Google Shape;141;p6"/>
          <p:cNvPicPr preferRelativeResize="0"/>
          <p:nvPr/>
        </p:nvPicPr>
        <p:blipFill rotWithShape="1">
          <a:blip r:embed="rId9">
            <a:alphaModFix/>
          </a:blip>
          <a:srcRect l="17408" r="15178"/>
          <a:stretch/>
        </p:blipFill>
        <p:spPr>
          <a:xfrm>
            <a:off x="744064" y="2343454"/>
            <a:ext cx="2288117" cy="1414221"/>
          </a:xfrm>
          <a:prstGeom prst="rect">
            <a:avLst/>
          </a:prstGeom>
          <a:noFill/>
          <a:ln>
            <a:noFill/>
          </a:ln>
        </p:spPr>
      </p:pic>
      <p:sp>
        <p:nvSpPr>
          <p:cNvPr id="142" name="Google Shape;142;p6"/>
          <p:cNvSpPr txBox="1"/>
          <p:nvPr/>
        </p:nvSpPr>
        <p:spPr>
          <a:xfrm>
            <a:off x="3249032" y="5392729"/>
            <a:ext cx="5127403" cy="246195"/>
          </a:xfrm>
          <a:prstGeom prst="rect">
            <a:avLst/>
          </a:prstGeom>
          <a:noFill/>
          <a:ln>
            <a:noFill/>
          </a:ln>
        </p:spPr>
        <p:txBody>
          <a:bodyPr spcFirstLastPara="1" wrap="square" lIns="60950" tIns="30467" rIns="60950" bIns="30467" anchor="t" anchorCtr="0">
            <a:spAutoFit/>
          </a:bodyPr>
          <a:lstStyle/>
          <a:p>
            <a:r>
              <a:rPr lang="es-CO" sz="1200">
                <a:latin typeface="Century Gothic"/>
                <a:ea typeface="Century Gothic"/>
                <a:cs typeface="Century Gothic"/>
                <a:sym typeface="Century Gothic"/>
              </a:rPr>
              <a:t>Fuente: Elaboración propia basado en los postulados de </a:t>
            </a:r>
            <a:r>
              <a:rPr lang="es-CO" sz="1200"/>
              <a:t>Goldstein</a:t>
            </a:r>
            <a:endParaRPr sz="933"/>
          </a:p>
        </p:txBody>
      </p:sp>
      <p:grpSp>
        <p:nvGrpSpPr>
          <p:cNvPr id="143" name="Google Shape;143;p6"/>
          <p:cNvGrpSpPr/>
          <p:nvPr/>
        </p:nvGrpSpPr>
        <p:grpSpPr>
          <a:xfrm>
            <a:off x="3425326" y="2380170"/>
            <a:ext cx="4304309" cy="2869539"/>
            <a:chOff x="8851" y="1296"/>
            <a:chExt cx="6456463" cy="4304308"/>
          </a:xfrm>
        </p:grpSpPr>
        <p:sp>
          <p:nvSpPr>
            <p:cNvPr id="144" name="Google Shape;144;p6"/>
            <p:cNvSpPr/>
            <p:nvPr/>
          </p:nvSpPr>
          <p:spPr>
            <a:xfrm>
              <a:off x="8851" y="1296"/>
              <a:ext cx="2690193" cy="1614115"/>
            </a:xfrm>
            <a:prstGeom prst="roundRect">
              <a:avLst>
                <a:gd name="adj" fmla="val 10000"/>
              </a:avLst>
            </a:prstGeom>
            <a:solidFill>
              <a:schemeClr val="lt1"/>
            </a:solidFill>
            <a:ln w="25400" cap="flat" cmpd="sng">
              <a:solidFill>
                <a:srgbClr val="AD4643"/>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145" name="Google Shape;145;p6"/>
            <p:cNvSpPr txBox="1"/>
            <p:nvPr/>
          </p:nvSpPr>
          <p:spPr>
            <a:xfrm>
              <a:off x="56127" y="48572"/>
              <a:ext cx="2595641" cy="1519563"/>
            </a:xfrm>
            <a:prstGeom prst="rect">
              <a:avLst/>
            </a:prstGeom>
            <a:noFill/>
            <a:ln>
              <a:noFill/>
            </a:ln>
          </p:spPr>
          <p:txBody>
            <a:bodyPr spcFirstLastPara="1" wrap="square" lIns="50800" tIns="50800" rIns="50800" bIns="50800" anchor="ctr" anchorCtr="0">
              <a:noAutofit/>
            </a:bodyPr>
            <a:lstStyle/>
            <a:p>
              <a:pPr algn="ctr">
                <a:lnSpc>
                  <a:spcPct val="90000"/>
                </a:lnSpc>
                <a:buClr>
                  <a:schemeClr val="lt1"/>
                </a:buClr>
                <a:buSzPts val="2000"/>
              </a:pPr>
              <a:r>
                <a:rPr lang="es-CO" sz="1333">
                  <a:solidFill>
                    <a:schemeClr val="lt1"/>
                  </a:solidFill>
                  <a:latin typeface="Century Gothic"/>
                  <a:ea typeface="Century Gothic"/>
                  <a:cs typeface="Century Gothic"/>
                  <a:sym typeface="Century Gothic"/>
                </a:rPr>
                <a:t>Estímulo (ej., Onda sonora)</a:t>
              </a:r>
              <a:endParaRPr sz="1333">
                <a:solidFill>
                  <a:schemeClr val="lt1"/>
                </a:solidFill>
                <a:latin typeface="Century Gothic"/>
                <a:ea typeface="Century Gothic"/>
                <a:cs typeface="Century Gothic"/>
                <a:sym typeface="Century Gothic"/>
              </a:endParaRPr>
            </a:p>
          </p:txBody>
        </p:sp>
        <p:sp>
          <p:nvSpPr>
            <p:cNvPr id="146" name="Google Shape;146;p6"/>
            <p:cNvSpPr/>
            <p:nvPr/>
          </p:nvSpPr>
          <p:spPr>
            <a:xfrm>
              <a:off x="2935781" y="474770"/>
              <a:ext cx="570320" cy="667167"/>
            </a:xfrm>
            <a:prstGeom prst="rightArrow">
              <a:avLst>
                <a:gd name="adj1" fmla="val 60000"/>
                <a:gd name="adj2" fmla="val 50000"/>
              </a:avLst>
            </a:prstGeom>
            <a:solidFill>
              <a:srgbClr val="DBB0AF"/>
            </a:solidFill>
            <a:ln>
              <a:noFill/>
            </a:ln>
          </p:spPr>
          <p:txBody>
            <a:bodyPr spcFirstLastPara="1" wrap="square" lIns="60950" tIns="60950" rIns="60950" bIns="60950" anchor="ctr" anchorCtr="0">
              <a:noAutofit/>
            </a:bodyPr>
            <a:lstStyle/>
            <a:p>
              <a:endParaRPr sz="933"/>
            </a:p>
          </p:txBody>
        </p:sp>
        <p:sp>
          <p:nvSpPr>
            <p:cNvPr id="147" name="Google Shape;147;p6"/>
            <p:cNvSpPr txBox="1"/>
            <p:nvPr/>
          </p:nvSpPr>
          <p:spPr>
            <a:xfrm>
              <a:off x="2935781" y="608203"/>
              <a:ext cx="399224" cy="400301"/>
            </a:xfrm>
            <a:prstGeom prst="rect">
              <a:avLst/>
            </a:prstGeom>
            <a:noFill/>
            <a:ln>
              <a:noFill/>
            </a:ln>
          </p:spPr>
          <p:txBody>
            <a:bodyPr spcFirstLastPara="1" wrap="square" lIns="0" tIns="0" rIns="0" bIns="0" anchor="ctr" anchorCtr="0">
              <a:noAutofit/>
            </a:bodyPr>
            <a:lstStyle/>
            <a:p>
              <a:pPr algn="ctr">
                <a:lnSpc>
                  <a:spcPct val="90000"/>
                </a:lnSpc>
                <a:buSzPts val="2000"/>
              </a:pPr>
              <a:endParaRPr sz="1333">
                <a:solidFill>
                  <a:schemeClr val="lt1"/>
                </a:solidFill>
                <a:latin typeface="Century Gothic"/>
                <a:ea typeface="Century Gothic"/>
                <a:cs typeface="Century Gothic"/>
                <a:sym typeface="Century Gothic"/>
              </a:endParaRPr>
            </a:p>
          </p:txBody>
        </p:sp>
        <p:sp>
          <p:nvSpPr>
            <p:cNvPr id="148" name="Google Shape;148;p6"/>
            <p:cNvSpPr/>
            <p:nvPr/>
          </p:nvSpPr>
          <p:spPr>
            <a:xfrm>
              <a:off x="3775121" y="1296"/>
              <a:ext cx="2690193" cy="1614115"/>
            </a:xfrm>
            <a:prstGeom prst="roundRect">
              <a:avLst>
                <a:gd name="adj" fmla="val 10000"/>
              </a:avLst>
            </a:prstGeom>
            <a:solidFill>
              <a:schemeClr val="lt1"/>
            </a:solidFill>
            <a:ln w="25400" cap="flat" cmpd="sng">
              <a:solidFill>
                <a:srgbClr val="AD4643"/>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149" name="Google Shape;149;p6"/>
            <p:cNvSpPr txBox="1"/>
            <p:nvPr/>
          </p:nvSpPr>
          <p:spPr>
            <a:xfrm>
              <a:off x="3822397" y="48572"/>
              <a:ext cx="2595641" cy="1519563"/>
            </a:xfrm>
            <a:prstGeom prst="rect">
              <a:avLst/>
            </a:prstGeom>
            <a:noFill/>
            <a:ln>
              <a:noFill/>
            </a:ln>
          </p:spPr>
          <p:txBody>
            <a:bodyPr spcFirstLastPara="1" wrap="square" lIns="50800" tIns="50800" rIns="50800" bIns="50800" anchor="ctr" anchorCtr="0">
              <a:noAutofit/>
            </a:bodyPr>
            <a:lstStyle/>
            <a:p>
              <a:pPr algn="ctr">
                <a:lnSpc>
                  <a:spcPct val="90000"/>
                </a:lnSpc>
                <a:buClr>
                  <a:schemeClr val="lt1"/>
                </a:buClr>
                <a:buSzPts val="2000"/>
              </a:pPr>
              <a:r>
                <a:rPr lang="es-CO" sz="1333">
                  <a:solidFill>
                    <a:schemeClr val="lt1"/>
                  </a:solidFill>
                  <a:latin typeface="Century Gothic"/>
                  <a:ea typeface="Century Gothic"/>
                  <a:cs typeface="Century Gothic"/>
                  <a:sym typeface="Century Gothic"/>
                </a:rPr>
                <a:t>Receptor (Célula ciliada en el oído)</a:t>
              </a:r>
              <a:endParaRPr sz="1333">
                <a:solidFill>
                  <a:schemeClr val="lt1"/>
                </a:solidFill>
                <a:latin typeface="Century Gothic"/>
                <a:ea typeface="Century Gothic"/>
                <a:cs typeface="Century Gothic"/>
                <a:sym typeface="Century Gothic"/>
              </a:endParaRPr>
            </a:p>
          </p:txBody>
        </p:sp>
        <p:sp>
          <p:nvSpPr>
            <p:cNvPr id="150" name="Google Shape;150;p6"/>
            <p:cNvSpPr/>
            <p:nvPr/>
          </p:nvSpPr>
          <p:spPr>
            <a:xfrm rot="5400000">
              <a:off x="4835057" y="1803725"/>
              <a:ext cx="570320" cy="667167"/>
            </a:xfrm>
            <a:prstGeom prst="rightArrow">
              <a:avLst>
                <a:gd name="adj1" fmla="val 60000"/>
                <a:gd name="adj2" fmla="val 50000"/>
              </a:avLst>
            </a:prstGeom>
            <a:solidFill>
              <a:srgbClr val="DBB0AF"/>
            </a:solidFill>
            <a:ln>
              <a:noFill/>
            </a:ln>
          </p:spPr>
          <p:txBody>
            <a:bodyPr spcFirstLastPara="1" wrap="square" lIns="60950" tIns="60950" rIns="60950" bIns="60950" anchor="ctr" anchorCtr="0">
              <a:noAutofit/>
            </a:bodyPr>
            <a:lstStyle/>
            <a:p>
              <a:endParaRPr sz="933"/>
            </a:p>
          </p:txBody>
        </p:sp>
        <p:sp>
          <p:nvSpPr>
            <p:cNvPr id="151" name="Google Shape;151;p6"/>
            <p:cNvSpPr txBox="1"/>
            <p:nvPr/>
          </p:nvSpPr>
          <p:spPr>
            <a:xfrm>
              <a:off x="4920067" y="1852148"/>
              <a:ext cx="400301" cy="399224"/>
            </a:xfrm>
            <a:prstGeom prst="rect">
              <a:avLst/>
            </a:prstGeom>
            <a:noFill/>
            <a:ln>
              <a:noFill/>
            </a:ln>
          </p:spPr>
          <p:txBody>
            <a:bodyPr spcFirstLastPara="1" wrap="square" lIns="0" tIns="0" rIns="0" bIns="0" anchor="ctr" anchorCtr="0">
              <a:noAutofit/>
            </a:bodyPr>
            <a:lstStyle/>
            <a:p>
              <a:pPr algn="ctr">
                <a:lnSpc>
                  <a:spcPct val="90000"/>
                </a:lnSpc>
                <a:buSzPts val="2000"/>
              </a:pPr>
              <a:endParaRPr sz="1333">
                <a:solidFill>
                  <a:schemeClr val="lt1"/>
                </a:solidFill>
                <a:latin typeface="Century Gothic"/>
                <a:ea typeface="Century Gothic"/>
                <a:cs typeface="Century Gothic"/>
                <a:sym typeface="Century Gothic"/>
              </a:endParaRPr>
            </a:p>
          </p:txBody>
        </p:sp>
        <p:sp>
          <p:nvSpPr>
            <p:cNvPr id="152" name="Google Shape;152;p6"/>
            <p:cNvSpPr/>
            <p:nvPr/>
          </p:nvSpPr>
          <p:spPr>
            <a:xfrm>
              <a:off x="3775121" y="2691489"/>
              <a:ext cx="2690193" cy="1614115"/>
            </a:xfrm>
            <a:prstGeom prst="roundRect">
              <a:avLst>
                <a:gd name="adj" fmla="val 10000"/>
              </a:avLst>
            </a:prstGeom>
            <a:solidFill>
              <a:schemeClr val="lt1"/>
            </a:solidFill>
            <a:ln w="25400" cap="flat" cmpd="sng">
              <a:solidFill>
                <a:srgbClr val="AD4643"/>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153" name="Google Shape;153;p6"/>
            <p:cNvSpPr txBox="1"/>
            <p:nvPr/>
          </p:nvSpPr>
          <p:spPr>
            <a:xfrm>
              <a:off x="3822397" y="2738765"/>
              <a:ext cx="2595641" cy="1519563"/>
            </a:xfrm>
            <a:prstGeom prst="rect">
              <a:avLst/>
            </a:prstGeom>
            <a:noFill/>
            <a:ln>
              <a:noFill/>
            </a:ln>
          </p:spPr>
          <p:txBody>
            <a:bodyPr spcFirstLastPara="1" wrap="square" lIns="50800" tIns="50800" rIns="50800" bIns="50800" anchor="ctr" anchorCtr="0">
              <a:noAutofit/>
            </a:bodyPr>
            <a:lstStyle/>
            <a:p>
              <a:pPr algn="ctr">
                <a:lnSpc>
                  <a:spcPct val="90000"/>
                </a:lnSpc>
                <a:buClr>
                  <a:schemeClr val="lt1"/>
                </a:buClr>
                <a:buSzPts val="2000"/>
              </a:pPr>
              <a:r>
                <a:rPr lang="es-CO" sz="1333">
                  <a:solidFill>
                    <a:schemeClr val="lt1"/>
                  </a:solidFill>
                  <a:latin typeface="Century Gothic"/>
                  <a:ea typeface="Century Gothic"/>
                  <a:cs typeface="Century Gothic"/>
                  <a:sym typeface="Century Gothic"/>
                </a:rPr>
                <a:t>Viaja al Cerebro.</a:t>
              </a:r>
              <a:endParaRPr sz="1333">
                <a:solidFill>
                  <a:schemeClr val="lt1"/>
                </a:solidFill>
                <a:latin typeface="Century Gothic"/>
                <a:ea typeface="Century Gothic"/>
                <a:cs typeface="Century Gothic"/>
                <a:sym typeface="Century Gothic"/>
              </a:endParaRPr>
            </a:p>
          </p:txBody>
        </p:sp>
        <p:sp>
          <p:nvSpPr>
            <p:cNvPr id="154" name="Google Shape;154;p6"/>
            <p:cNvSpPr/>
            <p:nvPr/>
          </p:nvSpPr>
          <p:spPr>
            <a:xfrm rot="10800000">
              <a:off x="2968063" y="3164963"/>
              <a:ext cx="570320" cy="667167"/>
            </a:xfrm>
            <a:prstGeom prst="rightArrow">
              <a:avLst>
                <a:gd name="adj1" fmla="val 60000"/>
                <a:gd name="adj2" fmla="val 50000"/>
              </a:avLst>
            </a:prstGeom>
            <a:solidFill>
              <a:srgbClr val="DBB0AF"/>
            </a:solidFill>
            <a:ln>
              <a:noFill/>
            </a:ln>
          </p:spPr>
          <p:txBody>
            <a:bodyPr spcFirstLastPara="1" wrap="square" lIns="60950" tIns="60950" rIns="60950" bIns="60950" anchor="ctr" anchorCtr="0">
              <a:noAutofit/>
            </a:bodyPr>
            <a:lstStyle/>
            <a:p>
              <a:endParaRPr sz="933"/>
            </a:p>
          </p:txBody>
        </p:sp>
        <p:sp>
          <p:nvSpPr>
            <p:cNvPr id="155" name="Google Shape;155;p6"/>
            <p:cNvSpPr txBox="1"/>
            <p:nvPr/>
          </p:nvSpPr>
          <p:spPr>
            <a:xfrm>
              <a:off x="3139159" y="3298396"/>
              <a:ext cx="399224" cy="400301"/>
            </a:xfrm>
            <a:prstGeom prst="rect">
              <a:avLst/>
            </a:prstGeom>
            <a:noFill/>
            <a:ln>
              <a:noFill/>
            </a:ln>
          </p:spPr>
          <p:txBody>
            <a:bodyPr spcFirstLastPara="1" wrap="square" lIns="0" tIns="0" rIns="0" bIns="0" anchor="ctr" anchorCtr="0">
              <a:noAutofit/>
            </a:bodyPr>
            <a:lstStyle/>
            <a:p>
              <a:pPr algn="ctr">
                <a:lnSpc>
                  <a:spcPct val="90000"/>
                </a:lnSpc>
                <a:buSzPts val="2000"/>
              </a:pPr>
              <a:endParaRPr sz="1333">
                <a:solidFill>
                  <a:schemeClr val="lt1"/>
                </a:solidFill>
                <a:latin typeface="Century Gothic"/>
                <a:ea typeface="Century Gothic"/>
                <a:cs typeface="Century Gothic"/>
                <a:sym typeface="Century Gothic"/>
              </a:endParaRPr>
            </a:p>
          </p:txBody>
        </p:sp>
        <p:sp>
          <p:nvSpPr>
            <p:cNvPr id="156" name="Google Shape;156;p6"/>
            <p:cNvSpPr/>
            <p:nvPr/>
          </p:nvSpPr>
          <p:spPr>
            <a:xfrm>
              <a:off x="8851" y="2691489"/>
              <a:ext cx="2690193" cy="1614115"/>
            </a:xfrm>
            <a:prstGeom prst="roundRect">
              <a:avLst>
                <a:gd name="adj" fmla="val 10000"/>
              </a:avLst>
            </a:prstGeom>
            <a:solidFill>
              <a:schemeClr val="lt1"/>
            </a:solidFill>
            <a:ln w="25400" cap="flat" cmpd="sng">
              <a:solidFill>
                <a:srgbClr val="AD4643"/>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157" name="Google Shape;157;p6"/>
            <p:cNvSpPr txBox="1"/>
            <p:nvPr/>
          </p:nvSpPr>
          <p:spPr>
            <a:xfrm>
              <a:off x="56127" y="2738765"/>
              <a:ext cx="2595641" cy="1519563"/>
            </a:xfrm>
            <a:prstGeom prst="rect">
              <a:avLst/>
            </a:prstGeom>
            <a:noFill/>
            <a:ln>
              <a:noFill/>
            </a:ln>
          </p:spPr>
          <p:txBody>
            <a:bodyPr spcFirstLastPara="1" wrap="square" lIns="50800" tIns="50800" rIns="50800" bIns="50800" anchor="ctr" anchorCtr="0">
              <a:noAutofit/>
            </a:bodyPr>
            <a:lstStyle/>
            <a:p>
              <a:pPr algn="ctr">
                <a:lnSpc>
                  <a:spcPct val="90000"/>
                </a:lnSpc>
                <a:buClr>
                  <a:schemeClr val="lt1"/>
                </a:buClr>
                <a:buSzPts val="2000"/>
              </a:pPr>
              <a:r>
                <a:rPr lang="es-CO" sz="1333">
                  <a:solidFill>
                    <a:schemeClr val="lt1"/>
                  </a:solidFill>
                  <a:latin typeface="Century Gothic"/>
                  <a:ea typeface="Century Gothic"/>
                  <a:cs typeface="Century Gothic"/>
                  <a:sym typeface="Century Gothic"/>
                </a:rPr>
                <a:t>Señal Neural (Potencial de acción)</a:t>
              </a:r>
              <a:endParaRPr sz="1333">
                <a:solidFill>
                  <a:schemeClr val="lt1"/>
                </a:solidFill>
                <a:latin typeface="Century Gothic"/>
                <a:ea typeface="Century Gothic"/>
                <a:cs typeface="Century Gothic"/>
                <a:sym typeface="Century Gothic"/>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7"/>
          <p:cNvSpPr/>
          <p:nvPr/>
        </p:nvSpPr>
        <p:spPr>
          <a:xfrm>
            <a:off x="8130" y="-243901"/>
            <a:ext cx="12192000" cy="6858000"/>
          </a:xfrm>
          <a:custGeom>
            <a:avLst/>
            <a:gdLst/>
            <a:ahLst/>
            <a:cxnLst/>
            <a:rect l="l" t="t" r="r" b="b"/>
            <a:pathLst>
              <a:path w="18288000" h="10287000" extrusionOk="0">
                <a:moveTo>
                  <a:pt x="18288000" y="10287000"/>
                </a:moveTo>
                <a:lnTo>
                  <a:pt x="0" y="10287000"/>
                </a:lnTo>
                <a:lnTo>
                  <a:pt x="0" y="0"/>
                </a:lnTo>
                <a:lnTo>
                  <a:pt x="18288000" y="0"/>
                </a:lnTo>
                <a:lnTo>
                  <a:pt x="18288000" y="10287000"/>
                </a:lnTo>
                <a:close/>
              </a:path>
            </a:pathLst>
          </a:custGeom>
          <a:solidFill>
            <a:srgbClr val="FFFAFA"/>
          </a:solidFill>
          <a:ln>
            <a:noFill/>
          </a:ln>
        </p:spPr>
        <p:txBody>
          <a:bodyPr spcFirstLastPara="1" wrap="square" lIns="0" tIns="0" rIns="0" bIns="0" anchor="t" anchorCtr="0">
            <a:noAutofit/>
          </a:bodyPr>
          <a:lstStyle/>
          <a:p>
            <a:endParaRPr sz="1200"/>
          </a:p>
        </p:txBody>
      </p:sp>
      <p:pic>
        <p:nvPicPr>
          <p:cNvPr id="163" name="Google Shape;163;p7"/>
          <p:cNvPicPr preferRelativeResize="0"/>
          <p:nvPr/>
        </p:nvPicPr>
        <p:blipFill rotWithShape="1">
          <a:blip r:embed="rId3">
            <a:alphaModFix/>
          </a:blip>
          <a:srcRect/>
          <a:stretch/>
        </p:blipFill>
        <p:spPr>
          <a:xfrm>
            <a:off x="0" y="6124031"/>
            <a:ext cx="971549" cy="733968"/>
          </a:xfrm>
          <a:prstGeom prst="rect">
            <a:avLst/>
          </a:prstGeom>
          <a:noFill/>
          <a:ln>
            <a:noFill/>
          </a:ln>
        </p:spPr>
      </p:pic>
      <p:pic>
        <p:nvPicPr>
          <p:cNvPr id="164" name="Google Shape;164;p7"/>
          <p:cNvPicPr preferRelativeResize="0"/>
          <p:nvPr/>
        </p:nvPicPr>
        <p:blipFill rotWithShape="1">
          <a:blip r:embed="rId4">
            <a:alphaModFix/>
          </a:blip>
          <a:srcRect/>
          <a:stretch/>
        </p:blipFill>
        <p:spPr>
          <a:xfrm>
            <a:off x="1179624" y="6124032"/>
            <a:ext cx="552449" cy="419099"/>
          </a:xfrm>
          <a:prstGeom prst="rect">
            <a:avLst/>
          </a:prstGeom>
          <a:noFill/>
          <a:ln>
            <a:noFill/>
          </a:ln>
        </p:spPr>
      </p:pic>
      <p:pic>
        <p:nvPicPr>
          <p:cNvPr id="165" name="Google Shape;165;p7"/>
          <p:cNvPicPr preferRelativeResize="0"/>
          <p:nvPr/>
        </p:nvPicPr>
        <p:blipFill rotWithShape="1">
          <a:blip r:embed="rId3">
            <a:alphaModFix/>
          </a:blip>
          <a:srcRect/>
          <a:stretch/>
        </p:blipFill>
        <p:spPr>
          <a:xfrm>
            <a:off x="2813498" y="6053225"/>
            <a:ext cx="971549" cy="733968"/>
          </a:xfrm>
          <a:prstGeom prst="rect">
            <a:avLst/>
          </a:prstGeom>
          <a:noFill/>
          <a:ln>
            <a:noFill/>
          </a:ln>
        </p:spPr>
      </p:pic>
      <p:pic>
        <p:nvPicPr>
          <p:cNvPr id="166" name="Google Shape;166;p7"/>
          <p:cNvPicPr preferRelativeResize="0"/>
          <p:nvPr/>
        </p:nvPicPr>
        <p:blipFill rotWithShape="1">
          <a:blip r:embed="rId4">
            <a:alphaModFix/>
          </a:blip>
          <a:srcRect/>
          <a:stretch/>
        </p:blipFill>
        <p:spPr>
          <a:xfrm>
            <a:off x="3971427" y="6320181"/>
            <a:ext cx="552449" cy="419099"/>
          </a:xfrm>
          <a:prstGeom prst="rect">
            <a:avLst/>
          </a:prstGeom>
          <a:noFill/>
          <a:ln>
            <a:noFill/>
          </a:ln>
        </p:spPr>
      </p:pic>
      <p:pic>
        <p:nvPicPr>
          <p:cNvPr id="167" name="Google Shape;167;p7"/>
          <p:cNvPicPr preferRelativeResize="0"/>
          <p:nvPr/>
        </p:nvPicPr>
        <p:blipFill rotWithShape="1">
          <a:blip r:embed="rId3">
            <a:alphaModFix/>
          </a:blip>
          <a:srcRect/>
          <a:stretch/>
        </p:blipFill>
        <p:spPr>
          <a:xfrm>
            <a:off x="5618356" y="6124031"/>
            <a:ext cx="971549" cy="733968"/>
          </a:xfrm>
          <a:prstGeom prst="rect">
            <a:avLst/>
          </a:prstGeom>
          <a:noFill/>
          <a:ln>
            <a:noFill/>
          </a:ln>
        </p:spPr>
      </p:pic>
      <p:pic>
        <p:nvPicPr>
          <p:cNvPr id="168" name="Google Shape;168;p7"/>
          <p:cNvPicPr preferRelativeResize="0"/>
          <p:nvPr/>
        </p:nvPicPr>
        <p:blipFill rotWithShape="1">
          <a:blip r:embed="rId4">
            <a:alphaModFix/>
          </a:blip>
          <a:srcRect/>
          <a:stretch/>
        </p:blipFill>
        <p:spPr>
          <a:xfrm>
            <a:off x="6765716" y="6347949"/>
            <a:ext cx="552449" cy="419099"/>
          </a:xfrm>
          <a:prstGeom prst="rect">
            <a:avLst/>
          </a:prstGeom>
          <a:noFill/>
          <a:ln>
            <a:noFill/>
          </a:ln>
        </p:spPr>
      </p:pic>
      <p:pic>
        <p:nvPicPr>
          <p:cNvPr id="169" name="Google Shape;169;p7"/>
          <p:cNvPicPr preferRelativeResize="0"/>
          <p:nvPr/>
        </p:nvPicPr>
        <p:blipFill rotWithShape="1">
          <a:blip r:embed="rId5">
            <a:alphaModFix/>
          </a:blip>
          <a:srcRect/>
          <a:stretch/>
        </p:blipFill>
        <p:spPr>
          <a:xfrm>
            <a:off x="160249" y="243901"/>
            <a:ext cx="1739899" cy="622299"/>
          </a:xfrm>
          <a:prstGeom prst="rect">
            <a:avLst/>
          </a:prstGeom>
          <a:noFill/>
          <a:ln>
            <a:noFill/>
          </a:ln>
        </p:spPr>
      </p:pic>
      <p:sp>
        <p:nvSpPr>
          <p:cNvPr id="170" name="Google Shape;170;p7"/>
          <p:cNvSpPr txBox="1">
            <a:spLocks noGrp="1"/>
          </p:cNvSpPr>
          <p:nvPr>
            <p:ph type="title"/>
          </p:nvPr>
        </p:nvSpPr>
        <p:spPr>
          <a:xfrm>
            <a:off x="1188998" y="177560"/>
            <a:ext cx="8894109" cy="1487577"/>
          </a:xfrm>
          <a:prstGeom prst="rect">
            <a:avLst/>
          </a:prstGeom>
          <a:noFill/>
          <a:ln>
            <a:noFill/>
          </a:ln>
        </p:spPr>
        <p:txBody>
          <a:bodyPr spcFirstLastPara="1" wrap="square" lIns="0" tIns="10150" rIns="0" bIns="0" anchor="t" anchorCtr="0">
            <a:spAutoFit/>
          </a:bodyPr>
          <a:lstStyle/>
          <a:p>
            <a:pPr marL="8467" algn="ctr">
              <a:lnSpc>
                <a:spcPct val="100000"/>
              </a:lnSpc>
            </a:pPr>
            <a:r>
              <a:rPr lang="es-CO" sz="4800">
                <a:latin typeface="Century Gothic"/>
                <a:ea typeface="Century Gothic"/>
                <a:cs typeface="Century Gothic"/>
                <a:sym typeface="Century Gothic"/>
              </a:rPr>
              <a:t>UN VIAJE NEURAL: DE LA RETINA A LA CORTEZA VISUAL</a:t>
            </a:r>
            <a:endParaRPr sz="4800">
              <a:latin typeface="Century Gothic"/>
              <a:ea typeface="Century Gothic"/>
              <a:cs typeface="Century Gothic"/>
              <a:sym typeface="Century Gothic"/>
            </a:endParaRPr>
          </a:p>
        </p:txBody>
      </p:sp>
      <p:pic>
        <p:nvPicPr>
          <p:cNvPr id="171" name="Google Shape;171;p7"/>
          <p:cNvPicPr preferRelativeResize="0"/>
          <p:nvPr/>
        </p:nvPicPr>
        <p:blipFill rotWithShape="1">
          <a:blip r:embed="rId3">
            <a:alphaModFix/>
          </a:blip>
          <a:srcRect/>
          <a:stretch/>
        </p:blipFill>
        <p:spPr>
          <a:xfrm>
            <a:off x="4675464" y="6440406"/>
            <a:ext cx="552449" cy="417594"/>
          </a:xfrm>
          <a:prstGeom prst="rect">
            <a:avLst/>
          </a:prstGeom>
          <a:noFill/>
          <a:ln>
            <a:noFill/>
          </a:ln>
        </p:spPr>
      </p:pic>
      <p:pic>
        <p:nvPicPr>
          <p:cNvPr id="172" name="Google Shape;172;p7"/>
          <p:cNvPicPr preferRelativeResize="0"/>
          <p:nvPr/>
        </p:nvPicPr>
        <p:blipFill rotWithShape="1">
          <a:blip r:embed="rId3">
            <a:alphaModFix/>
          </a:blip>
          <a:srcRect/>
          <a:stretch/>
        </p:blipFill>
        <p:spPr>
          <a:xfrm>
            <a:off x="7459045" y="6440406"/>
            <a:ext cx="552449" cy="417594"/>
          </a:xfrm>
          <a:prstGeom prst="rect">
            <a:avLst/>
          </a:prstGeom>
          <a:noFill/>
          <a:ln>
            <a:noFill/>
          </a:ln>
        </p:spPr>
      </p:pic>
      <p:pic>
        <p:nvPicPr>
          <p:cNvPr id="173" name="Google Shape;173;p7"/>
          <p:cNvPicPr preferRelativeResize="0"/>
          <p:nvPr/>
        </p:nvPicPr>
        <p:blipFill rotWithShape="1">
          <a:blip r:embed="rId6">
            <a:alphaModFix/>
          </a:blip>
          <a:srcRect/>
          <a:stretch/>
        </p:blipFill>
        <p:spPr>
          <a:xfrm>
            <a:off x="1940148" y="6491015"/>
            <a:ext cx="552449" cy="366984"/>
          </a:xfrm>
          <a:prstGeom prst="rect">
            <a:avLst/>
          </a:prstGeom>
          <a:noFill/>
          <a:ln>
            <a:noFill/>
          </a:ln>
        </p:spPr>
      </p:pic>
      <p:pic>
        <p:nvPicPr>
          <p:cNvPr id="174" name="Google Shape;174;p7" descr="Un surtido de círculos con diferentes patrones"/>
          <p:cNvPicPr preferRelativeResize="0"/>
          <p:nvPr/>
        </p:nvPicPr>
        <p:blipFill rotWithShape="1">
          <a:blip r:embed="rId7">
            <a:alphaModFix/>
          </a:blip>
          <a:srcRect/>
          <a:stretch/>
        </p:blipFill>
        <p:spPr>
          <a:xfrm>
            <a:off x="7960609" y="2695800"/>
            <a:ext cx="4754555" cy="4754555"/>
          </a:xfrm>
          <a:prstGeom prst="rect">
            <a:avLst/>
          </a:prstGeom>
          <a:noFill/>
          <a:ln>
            <a:noFill/>
          </a:ln>
        </p:spPr>
      </p:pic>
      <p:pic>
        <p:nvPicPr>
          <p:cNvPr id="175" name="Google Shape;175;p7"/>
          <p:cNvPicPr preferRelativeResize="0"/>
          <p:nvPr/>
        </p:nvPicPr>
        <p:blipFill rotWithShape="1">
          <a:blip r:embed="rId3">
            <a:alphaModFix/>
          </a:blip>
          <a:srcRect/>
          <a:stretch/>
        </p:blipFill>
        <p:spPr>
          <a:xfrm>
            <a:off x="9286720" y="211726"/>
            <a:ext cx="971549" cy="733968"/>
          </a:xfrm>
          <a:prstGeom prst="rect">
            <a:avLst/>
          </a:prstGeom>
          <a:noFill/>
          <a:ln>
            <a:noFill/>
          </a:ln>
        </p:spPr>
      </p:pic>
      <p:pic>
        <p:nvPicPr>
          <p:cNvPr id="176" name="Google Shape;176;p7"/>
          <p:cNvPicPr preferRelativeResize="0"/>
          <p:nvPr/>
        </p:nvPicPr>
        <p:blipFill rotWithShape="1">
          <a:blip r:embed="rId4">
            <a:alphaModFix/>
          </a:blip>
          <a:srcRect/>
          <a:stretch/>
        </p:blipFill>
        <p:spPr>
          <a:xfrm>
            <a:off x="10655203" y="313741"/>
            <a:ext cx="552449" cy="419099"/>
          </a:xfrm>
          <a:prstGeom prst="rect">
            <a:avLst/>
          </a:prstGeom>
          <a:noFill/>
          <a:ln>
            <a:noFill/>
          </a:ln>
        </p:spPr>
      </p:pic>
      <p:pic>
        <p:nvPicPr>
          <p:cNvPr id="177" name="Google Shape;177;p7"/>
          <p:cNvPicPr preferRelativeResize="0"/>
          <p:nvPr/>
        </p:nvPicPr>
        <p:blipFill rotWithShape="1">
          <a:blip r:embed="rId4">
            <a:alphaModFix/>
          </a:blip>
          <a:srcRect/>
          <a:stretch/>
        </p:blipFill>
        <p:spPr>
          <a:xfrm>
            <a:off x="9946113" y="1138351"/>
            <a:ext cx="552449" cy="419099"/>
          </a:xfrm>
          <a:prstGeom prst="rect">
            <a:avLst/>
          </a:prstGeom>
          <a:noFill/>
          <a:ln>
            <a:noFill/>
          </a:ln>
        </p:spPr>
      </p:pic>
      <p:pic>
        <p:nvPicPr>
          <p:cNvPr id="178" name="Google Shape;178;p7"/>
          <p:cNvPicPr preferRelativeResize="0"/>
          <p:nvPr/>
        </p:nvPicPr>
        <p:blipFill rotWithShape="1">
          <a:blip r:embed="rId4">
            <a:alphaModFix/>
          </a:blip>
          <a:srcRect/>
          <a:stretch/>
        </p:blipFill>
        <p:spPr>
          <a:xfrm>
            <a:off x="11487746" y="2635011"/>
            <a:ext cx="552449" cy="419099"/>
          </a:xfrm>
          <a:prstGeom prst="rect">
            <a:avLst/>
          </a:prstGeom>
          <a:noFill/>
          <a:ln>
            <a:noFill/>
          </a:ln>
        </p:spPr>
      </p:pic>
      <p:pic>
        <p:nvPicPr>
          <p:cNvPr id="179" name="Google Shape;179;p7"/>
          <p:cNvPicPr preferRelativeResize="0"/>
          <p:nvPr/>
        </p:nvPicPr>
        <p:blipFill rotWithShape="1">
          <a:blip r:embed="rId4">
            <a:alphaModFix/>
          </a:blip>
          <a:srcRect/>
          <a:stretch/>
        </p:blipFill>
        <p:spPr>
          <a:xfrm>
            <a:off x="11588372" y="3517142"/>
            <a:ext cx="552449" cy="419099"/>
          </a:xfrm>
          <a:prstGeom prst="rect">
            <a:avLst/>
          </a:prstGeom>
          <a:noFill/>
          <a:ln>
            <a:noFill/>
          </a:ln>
        </p:spPr>
      </p:pic>
      <p:pic>
        <p:nvPicPr>
          <p:cNvPr id="180" name="Google Shape;180;p7"/>
          <p:cNvPicPr preferRelativeResize="0"/>
          <p:nvPr/>
        </p:nvPicPr>
        <p:blipFill rotWithShape="1">
          <a:blip r:embed="rId3">
            <a:alphaModFix/>
          </a:blip>
          <a:srcRect/>
          <a:stretch/>
        </p:blipFill>
        <p:spPr>
          <a:xfrm>
            <a:off x="10299652" y="2047289"/>
            <a:ext cx="971549" cy="733968"/>
          </a:xfrm>
          <a:prstGeom prst="rect">
            <a:avLst/>
          </a:prstGeom>
          <a:noFill/>
          <a:ln>
            <a:noFill/>
          </a:ln>
        </p:spPr>
      </p:pic>
      <p:pic>
        <p:nvPicPr>
          <p:cNvPr id="181" name="Google Shape;181;p7"/>
          <p:cNvPicPr preferRelativeResize="0"/>
          <p:nvPr/>
        </p:nvPicPr>
        <p:blipFill rotWithShape="1">
          <a:blip r:embed="rId3">
            <a:alphaModFix/>
          </a:blip>
          <a:srcRect/>
          <a:stretch/>
        </p:blipFill>
        <p:spPr>
          <a:xfrm>
            <a:off x="10870126" y="945694"/>
            <a:ext cx="971549" cy="733968"/>
          </a:xfrm>
          <a:prstGeom prst="rect">
            <a:avLst/>
          </a:prstGeom>
          <a:noFill/>
          <a:ln>
            <a:noFill/>
          </a:ln>
        </p:spPr>
      </p:pic>
      <p:sp>
        <p:nvSpPr>
          <p:cNvPr id="182" name="Google Shape;182;p7"/>
          <p:cNvSpPr txBox="1"/>
          <p:nvPr/>
        </p:nvSpPr>
        <p:spPr>
          <a:xfrm>
            <a:off x="1090807" y="1857528"/>
            <a:ext cx="8766113" cy="674704"/>
          </a:xfrm>
          <a:prstGeom prst="rect">
            <a:avLst/>
          </a:prstGeom>
          <a:noFill/>
          <a:ln>
            <a:noFill/>
          </a:ln>
        </p:spPr>
        <p:txBody>
          <a:bodyPr spcFirstLastPara="1" wrap="square" lIns="0" tIns="8033" rIns="0" bIns="0" anchor="t" anchorCtr="0">
            <a:spAutoFit/>
          </a:bodyPr>
          <a:lstStyle/>
          <a:p>
            <a:pPr marL="8044" marR="3387" algn="just">
              <a:lnSpc>
                <a:spcPct val="115599"/>
              </a:lnSpc>
            </a:pPr>
            <a:r>
              <a:rPr lang="es-CO" sz="1867" dirty="0">
                <a:latin typeface="Century Gothic"/>
                <a:ea typeface="Century Gothic"/>
                <a:cs typeface="Century Gothic"/>
                <a:sym typeface="Century Gothic"/>
              </a:rPr>
              <a:t>La información no viaja directamente; pasa por estaciones de procesamiento.</a:t>
            </a:r>
            <a:endParaRPr sz="1867" dirty="0">
              <a:latin typeface="Century Gothic"/>
              <a:ea typeface="Century Gothic"/>
              <a:cs typeface="Century Gothic"/>
              <a:sym typeface="Century Gothic"/>
            </a:endParaRPr>
          </a:p>
        </p:txBody>
      </p:sp>
      <p:grpSp>
        <p:nvGrpSpPr>
          <p:cNvPr id="183" name="Google Shape;183;p7"/>
          <p:cNvGrpSpPr/>
          <p:nvPr/>
        </p:nvGrpSpPr>
        <p:grpSpPr>
          <a:xfrm>
            <a:off x="1397149" y="2724623"/>
            <a:ext cx="1449515" cy="2939216"/>
            <a:chOff x="606803" y="538"/>
            <a:chExt cx="2174273" cy="4408824"/>
          </a:xfrm>
        </p:grpSpPr>
        <p:sp>
          <p:nvSpPr>
            <p:cNvPr id="184" name="Google Shape;184;p7"/>
            <p:cNvSpPr/>
            <p:nvPr/>
          </p:nvSpPr>
          <p:spPr>
            <a:xfrm>
              <a:off x="606803" y="538"/>
              <a:ext cx="2174273" cy="629832"/>
            </a:xfrm>
            <a:prstGeom prst="roundRect">
              <a:avLst>
                <a:gd name="adj" fmla="val 10000"/>
              </a:avLst>
            </a:prstGeom>
            <a:solidFill>
              <a:schemeClr val="lt1"/>
            </a:solidFill>
            <a:ln w="25400" cap="flat" cmpd="sng">
              <a:solidFill>
                <a:srgbClr val="AD4643"/>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185" name="Google Shape;185;p7"/>
            <p:cNvSpPr txBox="1"/>
            <p:nvPr/>
          </p:nvSpPr>
          <p:spPr>
            <a:xfrm>
              <a:off x="625250" y="18985"/>
              <a:ext cx="2137379" cy="592938"/>
            </a:xfrm>
            <a:prstGeom prst="rect">
              <a:avLst/>
            </a:prstGeom>
            <a:noFill/>
            <a:ln>
              <a:noFill/>
            </a:ln>
          </p:spPr>
          <p:txBody>
            <a:bodyPr spcFirstLastPara="1" wrap="square" lIns="50800" tIns="50800" rIns="50800" bIns="50800" anchor="ctr" anchorCtr="0">
              <a:noAutofit/>
            </a:bodyPr>
            <a:lstStyle/>
            <a:p>
              <a:pPr algn="ctr">
                <a:lnSpc>
                  <a:spcPct val="90000"/>
                </a:lnSpc>
                <a:buClr>
                  <a:schemeClr val="lt1"/>
                </a:buClr>
                <a:buSzPts val="2000"/>
              </a:pPr>
              <a:r>
                <a:rPr lang="es-CO" sz="1333" b="1">
                  <a:solidFill>
                    <a:schemeClr val="lt1"/>
                  </a:solidFill>
                  <a:latin typeface="Century Gothic"/>
                  <a:ea typeface="Century Gothic"/>
                  <a:cs typeface="Century Gothic"/>
                  <a:sym typeface="Century Gothic"/>
                </a:rPr>
                <a:t>Ojo</a:t>
              </a:r>
              <a:endParaRPr sz="1333">
                <a:solidFill>
                  <a:schemeClr val="lt1"/>
                </a:solidFill>
                <a:latin typeface="Century Gothic"/>
                <a:ea typeface="Century Gothic"/>
                <a:cs typeface="Century Gothic"/>
                <a:sym typeface="Century Gothic"/>
              </a:endParaRPr>
            </a:p>
          </p:txBody>
        </p:sp>
        <p:sp>
          <p:nvSpPr>
            <p:cNvPr id="186" name="Google Shape;186;p7"/>
            <p:cNvSpPr/>
            <p:nvPr/>
          </p:nvSpPr>
          <p:spPr>
            <a:xfrm rot="5400000">
              <a:off x="1575846" y="646116"/>
              <a:ext cx="236187" cy="283424"/>
            </a:xfrm>
            <a:prstGeom prst="rightArrow">
              <a:avLst>
                <a:gd name="adj1" fmla="val 60000"/>
                <a:gd name="adj2" fmla="val 50000"/>
              </a:avLst>
            </a:prstGeom>
            <a:solidFill>
              <a:srgbClr val="DBB0AF"/>
            </a:solidFill>
            <a:ln>
              <a:noFill/>
            </a:ln>
          </p:spPr>
          <p:txBody>
            <a:bodyPr spcFirstLastPara="1" wrap="square" lIns="60950" tIns="60950" rIns="60950" bIns="60950" anchor="ctr" anchorCtr="0">
              <a:noAutofit/>
            </a:bodyPr>
            <a:lstStyle/>
            <a:p>
              <a:endParaRPr sz="933"/>
            </a:p>
          </p:txBody>
        </p:sp>
        <p:sp>
          <p:nvSpPr>
            <p:cNvPr id="187" name="Google Shape;187;p7"/>
            <p:cNvSpPr txBox="1"/>
            <p:nvPr/>
          </p:nvSpPr>
          <p:spPr>
            <a:xfrm>
              <a:off x="1608913" y="669734"/>
              <a:ext cx="170054" cy="165331"/>
            </a:xfrm>
            <a:prstGeom prst="rect">
              <a:avLst/>
            </a:prstGeom>
            <a:noFill/>
            <a:ln>
              <a:noFill/>
            </a:ln>
          </p:spPr>
          <p:txBody>
            <a:bodyPr spcFirstLastPara="1" wrap="square" lIns="0" tIns="0" rIns="0" bIns="0" anchor="ctr" anchorCtr="0">
              <a:noAutofit/>
            </a:bodyPr>
            <a:lstStyle/>
            <a:p>
              <a:pPr algn="ctr">
                <a:lnSpc>
                  <a:spcPct val="90000"/>
                </a:lnSpc>
                <a:buSzPts val="2000"/>
              </a:pPr>
              <a:endParaRPr sz="1333">
                <a:solidFill>
                  <a:schemeClr val="lt1"/>
                </a:solidFill>
                <a:latin typeface="Century Gothic"/>
                <a:ea typeface="Century Gothic"/>
                <a:cs typeface="Century Gothic"/>
                <a:sym typeface="Century Gothic"/>
              </a:endParaRPr>
            </a:p>
          </p:txBody>
        </p:sp>
        <p:sp>
          <p:nvSpPr>
            <p:cNvPr id="188" name="Google Shape;188;p7"/>
            <p:cNvSpPr/>
            <p:nvPr/>
          </p:nvSpPr>
          <p:spPr>
            <a:xfrm>
              <a:off x="606803" y="945286"/>
              <a:ext cx="2174273" cy="629832"/>
            </a:xfrm>
            <a:prstGeom prst="roundRect">
              <a:avLst>
                <a:gd name="adj" fmla="val 10000"/>
              </a:avLst>
            </a:prstGeom>
            <a:solidFill>
              <a:schemeClr val="lt1"/>
            </a:solidFill>
            <a:ln w="25400" cap="flat" cmpd="sng">
              <a:solidFill>
                <a:srgbClr val="AD4643"/>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189" name="Google Shape;189;p7"/>
            <p:cNvSpPr txBox="1"/>
            <p:nvPr/>
          </p:nvSpPr>
          <p:spPr>
            <a:xfrm>
              <a:off x="625250" y="963733"/>
              <a:ext cx="2137379" cy="592938"/>
            </a:xfrm>
            <a:prstGeom prst="rect">
              <a:avLst/>
            </a:prstGeom>
            <a:noFill/>
            <a:ln>
              <a:noFill/>
            </a:ln>
          </p:spPr>
          <p:txBody>
            <a:bodyPr spcFirstLastPara="1" wrap="square" lIns="50800" tIns="50800" rIns="50800" bIns="50800" anchor="ctr" anchorCtr="0">
              <a:noAutofit/>
            </a:bodyPr>
            <a:lstStyle/>
            <a:p>
              <a:pPr algn="ctr">
                <a:lnSpc>
                  <a:spcPct val="90000"/>
                </a:lnSpc>
                <a:buClr>
                  <a:schemeClr val="lt1"/>
                </a:buClr>
                <a:buSzPts val="2000"/>
              </a:pPr>
              <a:r>
                <a:rPr lang="es-CO" sz="1333" b="1">
                  <a:solidFill>
                    <a:schemeClr val="lt1"/>
                  </a:solidFill>
                  <a:latin typeface="Century Gothic"/>
                  <a:ea typeface="Century Gothic"/>
                  <a:cs typeface="Century Gothic"/>
                  <a:sym typeface="Century Gothic"/>
                </a:rPr>
                <a:t>Nervio óptico</a:t>
              </a:r>
              <a:endParaRPr sz="1333">
                <a:solidFill>
                  <a:schemeClr val="lt1"/>
                </a:solidFill>
                <a:latin typeface="Century Gothic"/>
                <a:ea typeface="Century Gothic"/>
                <a:cs typeface="Century Gothic"/>
                <a:sym typeface="Century Gothic"/>
              </a:endParaRPr>
            </a:p>
          </p:txBody>
        </p:sp>
        <p:sp>
          <p:nvSpPr>
            <p:cNvPr id="190" name="Google Shape;190;p7"/>
            <p:cNvSpPr/>
            <p:nvPr/>
          </p:nvSpPr>
          <p:spPr>
            <a:xfrm rot="5400000">
              <a:off x="1575846" y="1590864"/>
              <a:ext cx="236187" cy="283424"/>
            </a:xfrm>
            <a:prstGeom prst="rightArrow">
              <a:avLst>
                <a:gd name="adj1" fmla="val 60000"/>
                <a:gd name="adj2" fmla="val 50000"/>
              </a:avLst>
            </a:prstGeom>
            <a:solidFill>
              <a:srgbClr val="DBB0AF"/>
            </a:solidFill>
            <a:ln>
              <a:noFill/>
            </a:ln>
          </p:spPr>
          <p:txBody>
            <a:bodyPr spcFirstLastPara="1" wrap="square" lIns="60950" tIns="60950" rIns="60950" bIns="60950" anchor="ctr" anchorCtr="0">
              <a:noAutofit/>
            </a:bodyPr>
            <a:lstStyle/>
            <a:p>
              <a:endParaRPr sz="933"/>
            </a:p>
          </p:txBody>
        </p:sp>
        <p:sp>
          <p:nvSpPr>
            <p:cNvPr id="191" name="Google Shape;191;p7"/>
            <p:cNvSpPr txBox="1"/>
            <p:nvPr/>
          </p:nvSpPr>
          <p:spPr>
            <a:xfrm>
              <a:off x="1608913" y="1614482"/>
              <a:ext cx="170054" cy="165331"/>
            </a:xfrm>
            <a:prstGeom prst="rect">
              <a:avLst/>
            </a:prstGeom>
            <a:noFill/>
            <a:ln>
              <a:noFill/>
            </a:ln>
          </p:spPr>
          <p:txBody>
            <a:bodyPr spcFirstLastPara="1" wrap="square" lIns="0" tIns="0" rIns="0" bIns="0" anchor="ctr" anchorCtr="0">
              <a:noAutofit/>
            </a:bodyPr>
            <a:lstStyle/>
            <a:p>
              <a:pPr algn="ctr">
                <a:lnSpc>
                  <a:spcPct val="90000"/>
                </a:lnSpc>
                <a:buSzPts val="2000"/>
              </a:pPr>
              <a:endParaRPr sz="1333">
                <a:solidFill>
                  <a:schemeClr val="lt1"/>
                </a:solidFill>
                <a:latin typeface="Century Gothic"/>
                <a:ea typeface="Century Gothic"/>
                <a:cs typeface="Century Gothic"/>
                <a:sym typeface="Century Gothic"/>
              </a:endParaRPr>
            </a:p>
          </p:txBody>
        </p:sp>
        <p:sp>
          <p:nvSpPr>
            <p:cNvPr id="192" name="Google Shape;192;p7"/>
            <p:cNvSpPr/>
            <p:nvPr/>
          </p:nvSpPr>
          <p:spPr>
            <a:xfrm>
              <a:off x="606803" y="1890034"/>
              <a:ext cx="2174273" cy="629832"/>
            </a:xfrm>
            <a:prstGeom prst="roundRect">
              <a:avLst>
                <a:gd name="adj" fmla="val 10000"/>
              </a:avLst>
            </a:prstGeom>
            <a:solidFill>
              <a:schemeClr val="lt1"/>
            </a:solidFill>
            <a:ln w="25400" cap="flat" cmpd="sng">
              <a:solidFill>
                <a:srgbClr val="AD4643"/>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193" name="Google Shape;193;p7"/>
            <p:cNvSpPr txBox="1"/>
            <p:nvPr/>
          </p:nvSpPr>
          <p:spPr>
            <a:xfrm>
              <a:off x="625250" y="1908481"/>
              <a:ext cx="2137379" cy="592938"/>
            </a:xfrm>
            <a:prstGeom prst="rect">
              <a:avLst/>
            </a:prstGeom>
            <a:noFill/>
            <a:ln>
              <a:noFill/>
            </a:ln>
          </p:spPr>
          <p:txBody>
            <a:bodyPr spcFirstLastPara="1" wrap="square" lIns="50800" tIns="50800" rIns="50800" bIns="50800" anchor="ctr" anchorCtr="0">
              <a:noAutofit/>
            </a:bodyPr>
            <a:lstStyle/>
            <a:p>
              <a:pPr algn="ctr">
                <a:lnSpc>
                  <a:spcPct val="90000"/>
                </a:lnSpc>
                <a:buClr>
                  <a:schemeClr val="lt1"/>
                </a:buClr>
                <a:buSzPts val="2000"/>
              </a:pPr>
              <a:r>
                <a:rPr lang="es-CO" sz="1333" b="1">
                  <a:solidFill>
                    <a:schemeClr val="lt1"/>
                  </a:solidFill>
                  <a:latin typeface="Century Gothic"/>
                  <a:ea typeface="Century Gothic"/>
                  <a:cs typeface="Century Gothic"/>
                  <a:sym typeface="Century Gothic"/>
                </a:rPr>
                <a:t>Quiasma óptico</a:t>
              </a:r>
              <a:endParaRPr sz="1333">
                <a:solidFill>
                  <a:schemeClr val="lt1"/>
                </a:solidFill>
                <a:latin typeface="Century Gothic"/>
                <a:ea typeface="Century Gothic"/>
                <a:cs typeface="Century Gothic"/>
                <a:sym typeface="Century Gothic"/>
              </a:endParaRPr>
            </a:p>
          </p:txBody>
        </p:sp>
        <p:sp>
          <p:nvSpPr>
            <p:cNvPr id="194" name="Google Shape;194;p7"/>
            <p:cNvSpPr/>
            <p:nvPr/>
          </p:nvSpPr>
          <p:spPr>
            <a:xfrm rot="5400000">
              <a:off x="1575846" y="2535612"/>
              <a:ext cx="236187" cy="283424"/>
            </a:xfrm>
            <a:prstGeom prst="rightArrow">
              <a:avLst>
                <a:gd name="adj1" fmla="val 60000"/>
                <a:gd name="adj2" fmla="val 50000"/>
              </a:avLst>
            </a:prstGeom>
            <a:solidFill>
              <a:srgbClr val="DBB0AF"/>
            </a:solidFill>
            <a:ln>
              <a:noFill/>
            </a:ln>
          </p:spPr>
          <p:txBody>
            <a:bodyPr spcFirstLastPara="1" wrap="square" lIns="60950" tIns="60950" rIns="60950" bIns="60950" anchor="ctr" anchorCtr="0">
              <a:noAutofit/>
            </a:bodyPr>
            <a:lstStyle/>
            <a:p>
              <a:endParaRPr sz="933"/>
            </a:p>
          </p:txBody>
        </p:sp>
        <p:sp>
          <p:nvSpPr>
            <p:cNvPr id="195" name="Google Shape;195;p7"/>
            <p:cNvSpPr txBox="1"/>
            <p:nvPr/>
          </p:nvSpPr>
          <p:spPr>
            <a:xfrm>
              <a:off x="1608913" y="2559230"/>
              <a:ext cx="170054" cy="165331"/>
            </a:xfrm>
            <a:prstGeom prst="rect">
              <a:avLst/>
            </a:prstGeom>
            <a:noFill/>
            <a:ln>
              <a:noFill/>
            </a:ln>
          </p:spPr>
          <p:txBody>
            <a:bodyPr spcFirstLastPara="1" wrap="square" lIns="0" tIns="0" rIns="0" bIns="0" anchor="ctr" anchorCtr="0">
              <a:noAutofit/>
            </a:bodyPr>
            <a:lstStyle/>
            <a:p>
              <a:pPr algn="ctr">
                <a:lnSpc>
                  <a:spcPct val="90000"/>
                </a:lnSpc>
                <a:buSzPts val="2000"/>
              </a:pPr>
              <a:endParaRPr sz="1333">
                <a:solidFill>
                  <a:schemeClr val="lt1"/>
                </a:solidFill>
                <a:latin typeface="Century Gothic"/>
                <a:ea typeface="Century Gothic"/>
                <a:cs typeface="Century Gothic"/>
                <a:sym typeface="Century Gothic"/>
              </a:endParaRPr>
            </a:p>
          </p:txBody>
        </p:sp>
        <p:sp>
          <p:nvSpPr>
            <p:cNvPr id="196" name="Google Shape;196;p7"/>
            <p:cNvSpPr/>
            <p:nvPr/>
          </p:nvSpPr>
          <p:spPr>
            <a:xfrm>
              <a:off x="606803" y="2834782"/>
              <a:ext cx="2174273" cy="629832"/>
            </a:xfrm>
            <a:prstGeom prst="roundRect">
              <a:avLst>
                <a:gd name="adj" fmla="val 10000"/>
              </a:avLst>
            </a:prstGeom>
            <a:solidFill>
              <a:schemeClr val="lt1"/>
            </a:solidFill>
            <a:ln w="25400" cap="flat" cmpd="sng">
              <a:solidFill>
                <a:srgbClr val="AD4643"/>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197" name="Google Shape;197;p7"/>
            <p:cNvSpPr txBox="1"/>
            <p:nvPr/>
          </p:nvSpPr>
          <p:spPr>
            <a:xfrm>
              <a:off x="625250" y="2853229"/>
              <a:ext cx="2137379" cy="592938"/>
            </a:xfrm>
            <a:prstGeom prst="rect">
              <a:avLst/>
            </a:prstGeom>
            <a:noFill/>
            <a:ln>
              <a:noFill/>
            </a:ln>
          </p:spPr>
          <p:txBody>
            <a:bodyPr spcFirstLastPara="1" wrap="square" lIns="40633" tIns="40633" rIns="40633" bIns="40633" anchor="ctr" anchorCtr="0">
              <a:noAutofit/>
            </a:bodyPr>
            <a:lstStyle/>
            <a:p>
              <a:pPr algn="ctr">
                <a:lnSpc>
                  <a:spcPct val="90000"/>
                </a:lnSpc>
                <a:buClr>
                  <a:schemeClr val="lt1"/>
                </a:buClr>
                <a:buSzPts val="1600"/>
              </a:pPr>
              <a:r>
                <a:rPr lang="es-CO" sz="1067" b="1">
                  <a:solidFill>
                    <a:schemeClr val="lt1"/>
                  </a:solidFill>
                  <a:latin typeface="Century Gothic"/>
                  <a:ea typeface="Century Gothic"/>
                  <a:cs typeface="Century Gothic"/>
                  <a:sym typeface="Century Gothic"/>
                </a:rPr>
                <a:t>Núcleo Geniculado Lateral</a:t>
              </a:r>
              <a:r>
                <a:rPr lang="es-CO" sz="1067">
                  <a:solidFill>
                    <a:schemeClr val="lt1"/>
                  </a:solidFill>
                  <a:latin typeface="Century Gothic"/>
                  <a:ea typeface="Century Gothic"/>
                  <a:cs typeface="Century Gothic"/>
                  <a:sym typeface="Century Gothic"/>
                </a:rPr>
                <a:t> (Tálamo) </a:t>
              </a:r>
              <a:endParaRPr sz="1067">
                <a:solidFill>
                  <a:schemeClr val="lt1"/>
                </a:solidFill>
                <a:latin typeface="Century Gothic"/>
                <a:ea typeface="Century Gothic"/>
                <a:cs typeface="Century Gothic"/>
                <a:sym typeface="Century Gothic"/>
              </a:endParaRPr>
            </a:p>
          </p:txBody>
        </p:sp>
        <p:sp>
          <p:nvSpPr>
            <p:cNvPr id="198" name="Google Shape;198;p7"/>
            <p:cNvSpPr/>
            <p:nvPr/>
          </p:nvSpPr>
          <p:spPr>
            <a:xfrm rot="5400000">
              <a:off x="1575846" y="3480360"/>
              <a:ext cx="236187" cy="283424"/>
            </a:xfrm>
            <a:prstGeom prst="rightArrow">
              <a:avLst>
                <a:gd name="adj1" fmla="val 60000"/>
                <a:gd name="adj2" fmla="val 50000"/>
              </a:avLst>
            </a:prstGeom>
            <a:solidFill>
              <a:srgbClr val="DBB0AF"/>
            </a:solidFill>
            <a:ln>
              <a:noFill/>
            </a:ln>
          </p:spPr>
          <p:txBody>
            <a:bodyPr spcFirstLastPara="1" wrap="square" lIns="60950" tIns="60950" rIns="60950" bIns="60950" anchor="ctr" anchorCtr="0">
              <a:noAutofit/>
            </a:bodyPr>
            <a:lstStyle/>
            <a:p>
              <a:endParaRPr sz="933"/>
            </a:p>
          </p:txBody>
        </p:sp>
        <p:sp>
          <p:nvSpPr>
            <p:cNvPr id="199" name="Google Shape;199;p7"/>
            <p:cNvSpPr txBox="1"/>
            <p:nvPr/>
          </p:nvSpPr>
          <p:spPr>
            <a:xfrm>
              <a:off x="1608913" y="3503978"/>
              <a:ext cx="170054" cy="165331"/>
            </a:xfrm>
            <a:prstGeom prst="rect">
              <a:avLst/>
            </a:prstGeom>
            <a:noFill/>
            <a:ln>
              <a:noFill/>
            </a:ln>
          </p:spPr>
          <p:txBody>
            <a:bodyPr spcFirstLastPara="1" wrap="square" lIns="0" tIns="0" rIns="0" bIns="0" anchor="ctr" anchorCtr="0">
              <a:noAutofit/>
            </a:bodyPr>
            <a:lstStyle/>
            <a:p>
              <a:pPr algn="ctr">
                <a:lnSpc>
                  <a:spcPct val="90000"/>
                </a:lnSpc>
                <a:buSzPts val="1100"/>
              </a:pPr>
              <a:endParaRPr sz="733">
                <a:solidFill>
                  <a:schemeClr val="lt1"/>
                </a:solidFill>
                <a:latin typeface="Century Gothic"/>
                <a:ea typeface="Century Gothic"/>
                <a:cs typeface="Century Gothic"/>
                <a:sym typeface="Century Gothic"/>
              </a:endParaRPr>
            </a:p>
          </p:txBody>
        </p:sp>
        <p:sp>
          <p:nvSpPr>
            <p:cNvPr id="200" name="Google Shape;200;p7"/>
            <p:cNvSpPr/>
            <p:nvPr/>
          </p:nvSpPr>
          <p:spPr>
            <a:xfrm>
              <a:off x="606803" y="3779530"/>
              <a:ext cx="2174273" cy="629832"/>
            </a:xfrm>
            <a:prstGeom prst="roundRect">
              <a:avLst>
                <a:gd name="adj" fmla="val 10000"/>
              </a:avLst>
            </a:prstGeom>
            <a:solidFill>
              <a:schemeClr val="lt1"/>
            </a:solidFill>
            <a:ln w="25400" cap="flat" cmpd="sng">
              <a:solidFill>
                <a:srgbClr val="AD4643"/>
              </a:solidFill>
              <a:prstDash val="solid"/>
              <a:round/>
              <a:headEnd type="none" w="sm" len="sm"/>
              <a:tailEnd type="none" w="sm" len="sm"/>
            </a:ln>
          </p:spPr>
          <p:txBody>
            <a:bodyPr spcFirstLastPara="1" wrap="square" lIns="60950" tIns="60950" rIns="60950" bIns="60950" anchor="ctr" anchorCtr="0">
              <a:noAutofit/>
            </a:bodyPr>
            <a:lstStyle/>
            <a:p>
              <a:endParaRPr sz="933"/>
            </a:p>
          </p:txBody>
        </p:sp>
        <p:sp>
          <p:nvSpPr>
            <p:cNvPr id="201" name="Google Shape;201;p7"/>
            <p:cNvSpPr txBox="1"/>
            <p:nvPr/>
          </p:nvSpPr>
          <p:spPr>
            <a:xfrm>
              <a:off x="625250" y="3797977"/>
              <a:ext cx="2137379" cy="592938"/>
            </a:xfrm>
            <a:prstGeom prst="rect">
              <a:avLst/>
            </a:prstGeom>
            <a:noFill/>
            <a:ln>
              <a:noFill/>
            </a:ln>
          </p:spPr>
          <p:txBody>
            <a:bodyPr spcFirstLastPara="1" wrap="square" lIns="40633" tIns="40633" rIns="40633" bIns="40633" anchor="ctr" anchorCtr="0">
              <a:noAutofit/>
            </a:bodyPr>
            <a:lstStyle/>
            <a:p>
              <a:pPr algn="ctr">
                <a:lnSpc>
                  <a:spcPct val="90000"/>
                </a:lnSpc>
                <a:buClr>
                  <a:schemeClr val="lt1"/>
                </a:buClr>
                <a:buSzPts val="1600"/>
              </a:pPr>
              <a:r>
                <a:rPr lang="es-CO" sz="1067" b="1">
                  <a:solidFill>
                    <a:schemeClr val="lt1"/>
                  </a:solidFill>
                  <a:latin typeface="Century Gothic"/>
                  <a:ea typeface="Century Gothic"/>
                  <a:cs typeface="Century Gothic"/>
                  <a:sym typeface="Century Gothic"/>
                </a:rPr>
                <a:t>Corteza Visual Primaria (V1)</a:t>
              </a:r>
              <a:endParaRPr sz="1067">
                <a:solidFill>
                  <a:schemeClr val="lt1"/>
                </a:solidFill>
                <a:latin typeface="Century Gothic"/>
                <a:ea typeface="Century Gothic"/>
                <a:cs typeface="Century Gothic"/>
                <a:sym typeface="Century Gothic"/>
              </a:endParaRPr>
            </a:p>
          </p:txBody>
        </p:sp>
      </p:grpSp>
      <p:pic>
        <p:nvPicPr>
          <p:cNvPr id="202" name="Google Shape;202;p7" descr="Diagrama&#10;&#10;El contenido generado por IA puede ser incorrecto."/>
          <p:cNvPicPr preferRelativeResize="0"/>
          <p:nvPr/>
        </p:nvPicPr>
        <p:blipFill rotWithShape="1">
          <a:blip r:embed="rId8">
            <a:alphaModFix/>
          </a:blip>
          <a:srcRect/>
          <a:stretch/>
        </p:blipFill>
        <p:spPr>
          <a:xfrm>
            <a:off x="3752764" y="2757812"/>
            <a:ext cx="4556649" cy="3024673"/>
          </a:xfrm>
          <a:prstGeom prst="rect">
            <a:avLst/>
          </a:prstGeom>
          <a:noFill/>
          <a:ln>
            <a:noFill/>
          </a:ln>
        </p:spPr>
      </p:pic>
      <p:sp>
        <p:nvSpPr>
          <p:cNvPr id="43" name="Google Shape;104;p5">
            <a:extLst>
              <a:ext uri="{FF2B5EF4-FFF2-40B4-BE49-F238E27FC236}">
                <a16:creationId xmlns:a16="http://schemas.microsoft.com/office/drawing/2014/main" id="{559BC3E4-155C-465D-95AB-6944BBB37DFE}"/>
              </a:ext>
            </a:extLst>
          </p:cNvPr>
          <p:cNvSpPr txBox="1"/>
          <p:nvPr/>
        </p:nvSpPr>
        <p:spPr>
          <a:xfrm>
            <a:off x="618246" y="5359586"/>
            <a:ext cx="10161562"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4000" dirty="0">
                <a:solidFill>
                  <a:srgbClr val="002060"/>
                </a:solidFill>
                <a:latin typeface="Century Gothic"/>
                <a:ea typeface="Century Gothic"/>
                <a:cs typeface="Century Gothic"/>
                <a:sym typeface="Century Gothic"/>
              </a:rPr>
              <a:t>Contenido 3</a:t>
            </a:r>
          </a:p>
          <a:p>
            <a:pPr marL="0" marR="0" lvl="0" indent="0" algn="ctr" rtl="0">
              <a:spcBef>
                <a:spcPts val="0"/>
              </a:spcBef>
              <a:spcAft>
                <a:spcPts val="0"/>
              </a:spcAft>
              <a:buNone/>
            </a:pPr>
            <a:r>
              <a:rPr lang="es-CO" sz="4000" b="1" dirty="0">
                <a:solidFill>
                  <a:srgbClr val="002060"/>
                </a:solidFill>
                <a:latin typeface="Century Gothic"/>
                <a:sym typeface="Century Gothic"/>
              </a:rPr>
              <a:t>Procesando lo que vemos </a:t>
            </a:r>
            <a:endParaRPr b="1" dirty="0"/>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683</Words>
  <Application>Microsoft Office PowerPoint</Application>
  <PresentationFormat>Panorámica</PresentationFormat>
  <Paragraphs>74</Paragraphs>
  <Slides>14</Slides>
  <Notes>14</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14</vt:i4>
      </vt:variant>
    </vt:vector>
  </HeadingPairs>
  <TitlesOfParts>
    <vt:vector size="21" baseType="lpstr">
      <vt:lpstr>Wingdings 2</vt:lpstr>
      <vt:lpstr>Arial</vt:lpstr>
      <vt:lpstr>Times New Roman</vt:lpstr>
      <vt:lpstr>Aptos</vt:lpstr>
      <vt:lpstr>Calibri</vt:lpstr>
      <vt:lpstr>Century Gothic</vt:lpstr>
      <vt:lpstr>Tema de Office</vt:lpstr>
      <vt:lpstr>Presentación de PowerPoint</vt:lpstr>
      <vt:lpstr> MÓDULO 2 </vt:lpstr>
      <vt:lpstr>Presentación de PowerPoint</vt:lpstr>
      <vt:lpstr>Presentación de PowerPoint</vt:lpstr>
      <vt:lpstr>Presentación de PowerPoint</vt:lpstr>
      <vt:lpstr>SENSACIÓN VS. PERCEPCIÓN</vt:lpstr>
      <vt:lpstr>SENSACIÓN VS. PERCEPCIÓN</vt:lpstr>
      <vt:lpstr>TRADUCIR EL MUNDO AL LENGUAJE DEL CEREBRO</vt:lpstr>
      <vt:lpstr>UN VIAJE NEURAL: DE LA RETINA A LA CORTEZA VISUAL</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dc:creator>
  <cp:lastModifiedBy>Diana Alejita Urbano Andrade</cp:lastModifiedBy>
  <cp:revision>9</cp:revision>
  <dcterms:created xsi:type="dcterms:W3CDTF">2025-12-08T23:42:15Z</dcterms:created>
  <dcterms:modified xsi:type="dcterms:W3CDTF">2026-01-17T20:52:41Z</dcterms:modified>
</cp:coreProperties>
</file>